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323" r:id="rId3"/>
    <p:sldId id="263" r:id="rId4"/>
    <p:sldId id="264" r:id="rId5"/>
    <p:sldId id="265" r:id="rId6"/>
    <p:sldId id="266" r:id="rId7"/>
    <p:sldId id="268" r:id="rId8"/>
    <p:sldId id="261" r:id="rId9"/>
    <p:sldId id="269" r:id="rId10"/>
    <p:sldId id="267" r:id="rId11"/>
    <p:sldId id="262" r:id="rId12"/>
    <p:sldId id="270" r:id="rId13"/>
    <p:sldId id="271" r:id="rId14"/>
    <p:sldId id="273" r:id="rId15"/>
    <p:sldId id="332" r:id="rId16"/>
    <p:sldId id="32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325" r:id="rId32"/>
    <p:sldId id="327" r:id="rId33"/>
    <p:sldId id="326" r:id="rId34"/>
    <p:sldId id="328" r:id="rId35"/>
    <p:sldId id="329" r:id="rId36"/>
    <p:sldId id="330" r:id="rId37"/>
    <p:sldId id="331" r:id="rId38"/>
    <p:sldId id="297" r:id="rId39"/>
    <p:sldId id="303" r:id="rId40"/>
    <p:sldId id="304" r:id="rId41"/>
    <p:sldId id="305" r:id="rId42"/>
    <p:sldId id="306" r:id="rId43"/>
    <p:sldId id="307" r:id="rId44"/>
    <p:sldId id="308" r:id="rId45"/>
    <p:sldId id="309" r:id="rId46"/>
    <p:sldId id="310" r:id="rId47"/>
    <p:sldId id="311" r:id="rId48"/>
    <p:sldId id="312" r:id="rId49"/>
    <p:sldId id="321" r:id="rId50"/>
    <p:sldId id="322" r:id="rId51"/>
    <p:sldId id="298" r:id="rId52"/>
    <p:sldId id="300" r:id="rId53"/>
    <p:sldId id="301" r:id="rId54"/>
    <p:sldId id="302" r:id="rId55"/>
    <p:sldId id="299" r:id="rId56"/>
    <p:sldId id="294" r:id="rId57"/>
    <p:sldId id="320" r:id="rId58"/>
    <p:sldId id="295" r:id="rId59"/>
    <p:sldId id="319" r:id="rId60"/>
    <p:sldId id="296" r:id="rId61"/>
    <p:sldId id="290" r:id="rId62"/>
    <p:sldId id="291" r:id="rId63"/>
    <p:sldId id="313" r:id="rId64"/>
    <p:sldId id="314" r:id="rId65"/>
    <p:sldId id="315" r:id="rId66"/>
    <p:sldId id="316" r:id="rId67"/>
    <p:sldId id="317" r:id="rId68"/>
    <p:sldId id="31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4"/>
    <a:srgbClr val="383229"/>
    <a:srgbClr val="53A3E6"/>
    <a:srgbClr val="ECF3F9"/>
    <a:srgbClr val="FFC900"/>
    <a:srgbClr val="173A8D"/>
    <a:srgbClr val="129481"/>
    <a:srgbClr val="0F2741"/>
    <a:srgbClr val="001736"/>
    <a:srgbClr val="C9A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9645" autoAdjust="0"/>
  </p:normalViewPr>
  <p:slideViewPr>
    <p:cSldViewPr snapToGrid="0">
      <p:cViewPr>
        <p:scale>
          <a:sx n="89" d="100"/>
          <a:sy n="89" d="100"/>
        </p:scale>
        <p:origin x="-1650" y="-528"/>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2/17/2021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0CA2E-76AA-4521-B569-8BCB1911693B}" type="datetimeFigureOut">
              <a:rPr lang="ru-RU" smtClean="0"/>
              <a:t>17.02.2021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74DB7-3A28-48C2-A167-BE6774686533}" type="slidenum">
              <a:rPr lang="ru-RU" smtClean="0"/>
              <a:t>‹#›</a:t>
            </a:fld>
            <a:endParaRPr lang="ru-RU"/>
          </a:p>
        </p:txBody>
      </p:sp>
    </p:spTree>
    <p:extLst>
      <p:ext uri="{BB962C8B-B14F-4D97-AF65-F5344CB8AC3E}">
        <p14:creationId xmlns:p14="http://schemas.microsoft.com/office/powerpoint/2010/main" val="51363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574DB7-3A28-48C2-A167-BE6774686533}" type="slidenum">
              <a:rPr lang="ru-RU" smtClean="0"/>
              <a:t>18</a:t>
            </a:fld>
            <a:endParaRPr lang="ru-RU"/>
          </a:p>
        </p:txBody>
      </p:sp>
    </p:spTree>
    <p:extLst>
      <p:ext uri="{BB962C8B-B14F-4D97-AF65-F5344CB8AC3E}">
        <p14:creationId xmlns:p14="http://schemas.microsoft.com/office/powerpoint/2010/main" val="224591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Рисунок 18"/>
          <p:cNvPicPr>
            <a:picLocks noChangeAspect="1"/>
          </p:cNvPicPr>
          <p:nvPr/>
        </p:nvPicPr>
        <p:blipFill rotWithShape="1">
          <a:blip r:embed="rId13" cstate="print">
            <a:extLst>
              <a:ext uri="{28A0092B-C50C-407E-A947-70E740481C1C}">
                <a14:useLocalDpi xmlns:a14="http://schemas.microsoft.com/office/drawing/2010/main" val="0"/>
              </a:ext>
            </a:extLst>
          </a:blip>
          <a:srcRect t="32446" b="39946"/>
          <a:stretch/>
        </p:blipFill>
        <p:spPr>
          <a:xfrm>
            <a:off x="0" y="5174974"/>
            <a:ext cx="9144000" cy="1683026"/>
          </a:xfrm>
          <a:prstGeom prst="rect">
            <a:avLst/>
          </a:prstGeom>
        </p:spPr>
      </p:pic>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2/17/2021</a:t>
            </a:fld>
            <a:endParaRPr lang="en-US"/>
          </a:p>
        </p:txBody>
      </p:sp>
      <p:sp>
        <p:nvSpPr>
          <p:cNvPr id="3" name="Text Placeholder 2"/>
          <p:cNvSpPr>
            <a:spLocks noGrp="1"/>
          </p:cNvSpPr>
          <p:nvPr>
            <p:ph type="body" idx="1"/>
          </p:nvPr>
        </p:nvSpPr>
        <p:spPr>
          <a:xfrm>
            <a:off x="628650" y="1465729"/>
            <a:ext cx="788670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628650" y="291547"/>
            <a:ext cx="7886699" cy="977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8" name="Прямоугольник 17"/>
          <p:cNvSpPr/>
          <p:nvPr/>
        </p:nvSpPr>
        <p:spPr>
          <a:xfrm rot="16200000">
            <a:off x="3730486" y="1444487"/>
            <a:ext cx="1683026" cy="9144000"/>
          </a:xfrm>
          <a:prstGeom prst="rect">
            <a:avLst/>
          </a:prstGeom>
          <a:gradFill>
            <a:gsLst>
              <a:gs pos="0">
                <a:schemeClr val="accent1">
                  <a:lumMod val="5000"/>
                  <a:lumOff val="95000"/>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emf"/><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6.emf"/><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7.emf"/><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emf"/><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6.emf"/><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7.emf"/><Relationship Id="rId9" Type="http://schemas.openxmlformats.org/officeDocument/2006/relationships/image" Target="../media/image30.jpe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6.emf"/><Relationship Id="rId7"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11503"/>
          <a:stretch/>
        </p:blipFill>
        <p:spPr>
          <a:xfrm>
            <a:off x="0" y="0"/>
            <a:ext cx="9143999" cy="6858000"/>
          </a:xfrm>
          <a:prstGeom prst="rect">
            <a:avLst/>
          </a:prstGeom>
        </p:spPr>
      </p:pic>
      <p:sp>
        <p:nvSpPr>
          <p:cNvPr id="8" name="Прямоугольник 7"/>
          <p:cNvSpPr/>
          <p:nvPr/>
        </p:nvSpPr>
        <p:spPr>
          <a:xfrm rot="10800000">
            <a:off x="-1" y="656382"/>
            <a:ext cx="6037729" cy="2138083"/>
          </a:xfrm>
          <a:prstGeom prst="rect">
            <a:avLst/>
          </a:prstGeom>
          <a:gradFill flip="none" rotWithShape="1">
            <a:gsLst>
              <a:gs pos="0">
                <a:schemeClr val="tx1">
                  <a:alpha val="0"/>
                </a:schemeClr>
              </a:gs>
              <a:gs pos="100000">
                <a:srgbClr val="38322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p:cNvSpPr>
            <a:spLocks noGrp="1"/>
          </p:cNvSpPr>
          <p:nvPr>
            <p:ph type="ctrTitle"/>
          </p:nvPr>
        </p:nvSpPr>
        <p:spPr>
          <a:xfrm>
            <a:off x="416857" y="1425143"/>
            <a:ext cx="8535950" cy="1245532"/>
          </a:xfrm>
        </p:spPr>
        <p:txBody>
          <a:bodyPr>
            <a:noAutofit/>
          </a:bodyPr>
          <a:lstStyle/>
          <a:p>
            <a:r>
              <a:rPr lang="uk-UA" sz="4800" b="1" dirty="0" smtClean="0">
                <a:ln w="10160">
                  <a:no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Стратегія розвитку Дунаєвецької міської територіальної громади</a:t>
            </a:r>
            <a:endParaRPr lang="en-US" sz="4800" b="1" dirty="0">
              <a:ln w="10160">
                <a:no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Nataha\Documents\ViberDownloads\0-02-05-8055a6364f7a2962d8a4b57f0ec32a6832debffd78d1736ea1880af5449b5c22_655070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28" y="3233264"/>
            <a:ext cx="4479471" cy="3359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Nataha\Documents\ViberDownloads\0-02-05-f7cf86187093b111e5204a4c72e106b8d4fe0d8ddb0c10e58c7709912f394bc1_5a2212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0" y="200026"/>
            <a:ext cx="4622798" cy="3467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rot="21011660">
            <a:off x="112055" y="775418"/>
            <a:ext cx="4037978" cy="1200329"/>
          </a:xfrm>
          <a:prstGeom prst="rect">
            <a:avLst/>
          </a:prstGeom>
          <a:noFill/>
        </p:spPr>
        <p:txBody>
          <a:bodyPr wrap="square" lIns="91440" tIns="45720" rIns="91440" bIns="45720">
            <a:spAutoFit/>
          </a:bodyPr>
          <a:lstStyle/>
          <a:p>
            <a:pPr algn="ctr"/>
            <a:r>
              <a:rPr lang="uk-UA" sz="3600" dirty="0">
                <a:solidFill>
                  <a:schemeClr val="accent2">
                    <a:lumMod val="75000"/>
                  </a:schemeClr>
                </a:solidFill>
                <a:latin typeface="Times New Roman" pitchFamily="18" charset="0"/>
                <a:cs typeface="Times New Roman" pitchFamily="18" charset="0"/>
              </a:rPr>
              <a:t>Опитування мешканців громади</a:t>
            </a:r>
            <a:endParaRPr lang="ru-RU" sz="36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0884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04800" y="796379"/>
            <a:ext cx="8724900" cy="707886"/>
          </a:xfrm>
          <a:prstGeom prst="rect">
            <a:avLst/>
          </a:prstGeom>
        </p:spPr>
        <p:txBody>
          <a:bodyPr wrap="square">
            <a:spAutoFit/>
          </a:bodyPr>
          <a:lstStyle/>
          <a:p>
            <a:pPr algn="ctr"/>
            <a:r>
              <a:rPr lang="uk-UA" sz="2000" b="1" dirty="0">
                <a:solidFill>
                  <a:schemeClr val="accent2">
                    <a:lumMod val="75000"/>
                  </a:schemeClr>
                </a:solidFill>
                <a:latin typeface="Times New Roman" pitchFamily="18" charset="0"/>
                <a:cs typeface="Times New Roman" pitchFamily="18" charset="0"/>
              </a:rPr>
              <a:t>Стратегічні </a:t>
            </a:r>
            <a:r>
              <a:rPr lang="uk-UA" sz="2000" b="1" dirty="0" smtClean="0">
                <a:solidFill>
                  <a:schemeClr val="accent2">
                    <a:lumMod val="75000"/>
                  </a:schemeClr>
                </a:solidFill>
                <a:latin typeface="Times New Roman" pitchFamily="18" charset="0"/>
                <a:cs typeface="Times New Roman" pitchFamily="18" charset="0"/>
              </a:rPr>
              <a:t>пріоритети</a:t>
            </a:r>
            <a:r>
              <a:rPr lang="uk-UA" sz="2000" b="1" dirty="0">
                <a:solidFill>
                  <a:schemeClr val="accent2">
                    <a:lumMod val="75000"/>
                  </a:schemeClr>
                </a:solidFill>
                <a:latin typeface="Times New Roman" pitchFamily="18" charset="0"/>
                <a:cs typeface="Times New Roman" pitchFamily="18" charset="0"/>
              </a:rPr>
              <a:t>, </a:t>
            </a:r>
            <a:r>
              <a:rPr lang="uk-UA" sz="2000" b="1" dirty="0" smtClean="0">
                <a:solidFill>
                  <a:schemeClr val="accent2">
                    <a:lumMod val="75000"/>
                  </a:schemeClr>
                </a:solidFill>
                <a:latin typeface="Times New Roman" pitchFamily="18" charset="0"/>
                <a:cs typeface="Times New Roman" pitchFamily="18" charset="0"/>
              </a:rPr>
              <a:t>операційні </a:t>
            </a:r>
            <a:r>
              <a:rPr lang="uk-UA" sz="2000" b="1" dirty="0">
                <a:solidFill>
                  <a:schemeClr val="accent2">
                    <a:lumMod val="75000"/>
                  </a:schemeClr>
                </a:solidFill>
                <a:latin typeface="Times New Roman" pitchFamily="18" charset="0"/>
                <a:cs typeface="Times New Roman" pitchFamily="18" charset="0"/>
              </a:rPr>
              <a:t>цілі та завдання стратегії розвитку </a:t>
            </a:r>
            <a:endParaRPr lang="uk-UA" sz="2000" b="1" dirty="0" smtClean="0">
              <a:solidFill>
                <a:schemeClr val="accent2">
                  <a:lumMod val="75000"/>
                </a:schemeClr>
              </a:solidFill>
              <a:latin typeface="Times New Roman" pitchFamily="18" charset="0"/>
              <a:cs typeface="Times New Roman" pitchFamily="18" charset="0"/>
            </a:endParaRPr>
          </a:p>
          <a:p>
            <a:pPr algn="ctr"/>
            <a:r>
              <a:rPr lang="uk-UA" sz="2000" b="1" dirty="0" smtClean="0">
                <a:solidFill>
                  <a:schemeClr val="accent2">
                    <a:lumMod val="75000"/>
                  </a:schemeClr>
                </a:solidFill>
                <a:latin typeface="Times New Roman" pitchFamily="18" charset="0"/>
                <a:cs typeface="Times New Roman" pitchFamily="18" charset="0"/>
              </a:rPr>
              <a:t>на </a:t>
            </a:r>
            <a:r>
              <a:rPr lang="uk-UA" sz="2000" b="1" dirty="0">
                <a:solidFill>
                  <a:schemeClr val="accent2">
                    <a:lumMod val="75000"/>
                  </a:schemeClr>
                </a:solidFill>
                <a:latin typeface="Times New Roman" pitchFamily="18" charset="0"/>
                <a:cs typeface="Times New Roman" pitchFamily="18" charset="0"/>
              </a:rPr>
              <a:t>2021 – 2027 рр.</a:t>
            </a:r>
            <a:endParaRPr lang="en-US" sz="2000" b="1" dirty="0">
              <a:solidFill>
                <a:schemeClr val="accent2">
                  <a:lumMod val="75000"/>
                </a:schemeClr>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18280511"/>
              </p:ext>
            </p:extLst>
          </p:nvPr>
        </p:nvGraphicFramePr>
        <p:xfrm>
          <a:off x="690563" y="2238375"/>
          <a:ext cx="8105774" cy="2952749"/>
        </p:xfrm>
        <a:graphic>
          <a:graphicData uri="http://schemas.openxmlformats.org/drawingml/2006/table">
            <a:tbl>
              <a:tblPr firstRow="1" firstCol="1" bandRow="1">
                <a:tableStyleId>{5C22544A-7EE6-4342-B048-85BDC9FD1C3A}</a:tableStyleId>
              </a:tblPr>
              <a:tblGrid>
                <a:gridCol w="2709862"/>
                <a:gridCol w="2795588"/>
                <a:gridCol w="2600324"/>
              </a:tblGrid>
              <a:tr h="2952749">
                <a:tc>
                  <a:txBody>
                    <a:bodyPr/>
                    <a:lstStyle/>
                    <a:p>
                      <a:pPr algn="ctr">
                        <a:lnSpc>
                          <a:spcPct val="115000"/>
                        </a:lnSpc>
                        <a:spcAft>
                          <a:spcPts val="0"/>
                        </a:spcAft>
                      </a:pPr>
                      <a:r>
                        <a:rPr lang="uk-UA" sz="2400" dirty="0" smtClean="0">
                          <a:solidFill>
                            <a:schemeClr val="accent1">
                              <a:lumMod val="75000"/>
                            </a:schemeClr>
                          </a:solidFill>
                          <a:effectLst/>
                          <a:latin typeface="Times New Roman" pitchFamily="18" charset="0"/>
                          <a:cs typeface="Times New Roman" pitchFamily="18" charset="0"/>
                        </a:rPr>
                        <a:t>Операційні </a:t>
                      </a:r>
                      <a:r>
                        <a:rPr lang="uk-UA" sz="2400" dirty="0">
                          <a:solidFill>
                            <a:schemeClr val="accent1">
                              <a:lumMod val="75000"/>
                            </a:schemeClr>
                          </a:solidFill>
                          <a:effectLst/>
                          <a:latin typeface="Times New Roman" pitchFamily="18" charset="0"/>
                          <a:cs typeface="Times New Roman" pitchFamily="18" charset="0"/>
                        </a:rPr>
                        <a:t>цілі</a:t>
                      </a:r>
                      <a:endParaRPr lang="en-US" sz="2400" dirty="0">
                        <a:solidFill>
                          <a:schemeClr val="accent1">
                            <a:lumMod val="75000"/>
                          </a:schemeClr>
                        </a:solidFill>
                        <a:effectLst/>
                        <a:latin typeface="Times New Roman" pitchFamily="18" charset="0"/>
                        <a:ea typeface="Calibri"/>
                        <a:cs typeface="Times New Roman"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0"/>
                        </a:spcAft>
                      </a:pPr>
                      <a:r>
                        <a:rPr lang="uk-UA" sz="2400" dirty="0">
                          <a:solidFill>
                            <a:schemeClr val="accent1">
                              <a:lumMod val="75000"/>
                            </a:schemeClr>
                          </a:solidFill>
                          <a:effectLst/>
                          <a:latin typeface="Times New Roman" pitchFamily="18" charset="0"/>
                          <a:cs typeface="Times New Roman" pitchFamily="18" charset="0"/>
                        </a:rPr>
                        <a:t>Завдання</a:t>
                      </a:r>
                      <a:endParaRPr lang="en-US" sz="2400" dirty="0">
                        <a:solidFill>
                          <a:schemeClr val="accent1">
                            <a:lumMod val="75000"/>
                          </a:schemeClr>
                        </a:solidFill>
                        <a:effectLst/>
                        <a:latin typeface="Times New Roman" pitchFamily="18" charset="0"/>
                        <a:ea typeface="Calibri"/>
                        <a:cs typeface="Times New Roman" pitchFamily="18"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endParaRPr lang="uk-UA" sz="2400" dirty="0" smtClean="0">
                        <a:solidFill>
                          <a:schemeClr val="accent1">
                            <a:lumMod val="75000"/>
                          </a:schemeClr>
                        </a:solidFill>
                        <a:effectLst/>
                        <a:latin typeface="Times New Roman" pitchFamily="18" charset="0"/>
                        <a:cs typeface="Times New Roman" pitchFamily="18" charset="0"/>
                      </a:endParaRPr>
                    </a:p>
                    <a:p>
                      <a:pPr algn="ctr">
                        <a:lnSpc>
                          <a:spcPct val="115000"/>
                        </a:lnSpc>
                        <a:spcAft>
                          <a:spcPts val="0"/>
                        </a:spcAft>
                      </a:pPr>
                      <a:endParaRPr lang="uk-UA" sz="2400" dirty="0" smtClean="0">
                        <a:solidFill>
                          <a:schemeClr val="accent1">
                            <a:lumMod val="75000"/>
                          </a:schemeClr>
                        </a:solidFill>
                        <a:effectLst/>
                        <a:latin typeface="Times New Roman" pitchFamily="18" charset="0"/>
                        <a:cs typeface="Times New Roman" pitchFamily="18" charset="0"/>
                      </a:endParaRPr>
                    </a:p>
                    <a:p>
                      <a:pPr algn="ctr">
                        <a:lnSpc>
                          <a:spcPct val="115000"/>
                        </a:lnSpc>
                        <a:spcAft>
                          <a:spcPts val="0"/>
                        </a:spcAft>
                      </a:pPr>
                      <a:endParaRPr lang="uk-UA" sz="2400" dirty="0" smtClean="0">
                        <a:solidFill>
                          <a:schemeClr val="accent1">
                            <a:lumMod val="75000"/>
                          </a:schemeClr>
                        </a:solidFill>
                        <a:effectLst/>
                        <a:latin typeface="Times New Roman" pitchFamily="18" charset="0"/>
                        <a:cs typeface="Times New Roman" pitchFamily="18" charset="0"/>
                      </a:endParaRPr>
                    </a:p>
                    <a:p>
                      <a:pPr algn="ctr">
                        <a:lnSpc>
                          <a:spcPct val="115000"/>
                        </a:lnSpc>
                        <a:spcAft>
                          <a:spcPts val="0"/>
                        </a:spcAft>
                      </a:pPr>
                      <a:r>
                        <a:rPr lang="uk-UA" sz="2400" dirty="0" smtClean="0">
                          <a:solidFill>
                            <a:schemeClr val="accent1">
                              <a:lumMod val="75000"/>
                            </a:schemeClr>
                          </a:solidFill>
                          <a:effectLst/>
                          <a:latin typeface="Times New Roman" pitchFamily="18" charset="0"/>
                          <a:cs typeface="Times New Roman" pitchFamily="18" charset="0"/>
                        </a:rPr>
                        <a:t>Індикатори</a:t>
                      </a:r>
                      <a:endParaRPr lang="en-US" sz="2400" dirty="0">
                        <a:solidFill>
                          <a:schemeClr val="accent1">
                            <a:lumMod val="75000"/>
                          </a:schemeClr>
                        </a:solidFill>
                        <a:effectLst/>
                        <a:latin typeface="Times New Roman" pitchFamily="18" charset="0"/>
                        <a:ea typeface="Calibri"/>
                        <a:cs typeface="Times New Roman" pitchFamily="18" charset="0"/>
                      </a:endParaRPr>
                    </a:p>
                  </a:txBody>
                  <a:tcPr marL="68580" marR="68580" marT="0" marB="0">
                    <a:solidFill>
                      <a:schemeClr val="accent4">
                        <a:lumMod val="60000"/>
                        <a:lumOff val="40000"/>
                      </a:schemeClr>
                    </a:solidFill>
                  </a:tcPr>
                </a:tc>
              </a:tr>
            </a:tbl>
          </a:graphicData>
        </a:graphic>
      </p:graphicFrame>
      <p:sp>
        <p:nvSpPr>
          <p:cNvPr id="5" name="Выгнутая вверх стрелка 4"/>
          <p:cNvSpPr/>
          <p:nvPr/>
        </p:nvSpPr>
        <p:spPr>
          <a:xfrm>
            <a:off x="2390776" y="2543176"/>
            <a:ext cx="1447800" cy="476250"/>
          </a:xfrm>
          <a:prstGeom prst="curved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Выгнутая вверх стрелка 5"/>
          <p:cNvSpPr/>
          <p:nvPr/>
        </p:nvSpPr>
        <p:spPr>
          <a:xfrm>
            <a:off x="5324476" y="2543176"/>
            <a:ext cx="1447800" cy="476250"/>
          </a:xfrm>
          <a:prstGeom prst="curved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7817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3875" y="76452"/>
            <a:ext cx="8096249"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a:t>
            </a:r>
            <a:r>
              <a:rPr lang="uk-UA" b="1" dirty="0" smtClean="0">
                <a:latin typeface="Times New Roman" pitchFamily="18" charset="0"/>
                <a:cs typeface="Times New Roman" pitchFamily="18" charset="0"/>
              </a:rPr>
              <a:t>операційні </a:t>
            </a:r>
            <a:r>
              <a:rPr lang="uk-UA" b="1" dirty="0">
                <a:latin typeface="Times New Roman" pitchFamily="18" charset="0"/>
                <a:cs typeface="Times New Roman" pitchFamily="18" charset="0"/>
              </a:rPr>
              <a:t>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r>
              <a:rPr lang="uk-UA"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ctr"/>
            <a:r>
              <a:rPr lang="uk-UA" b="1" dirty="0" smtClean="0">
                <a:solidFill>
                  <a:schemeClr val="accent2">
                    <a:lumMod val="75000"/>
                  </a:schemeClr>
                </a:solidFill>
                <a:latin typeface="Times New Roman" pitchFamily="18" charset="0"/>
                <a:cs typeface="Times New Roman" pitchFamily="18" charset="0"/>
              </a:rPr>
              <a:t>ЕКОНОМІКА</a:t>
            </a:r>
            <a:r>
              <a:rPr lang="en-US" b="1" dirty="0" smtClean="0">
                <a:solidFill>
                  <a:schemeClr val="accent2">
                    <a:lumMod val="75000"/>
                  </a:schemeClr>
                </a:solidFill>
                <a:latin typeface="Times New Roman" pitchFamily="18" charset="0"/>
                <a:cs typeface="Times New Roman" pitchFamily="18" charset="0"/>
              </a:rPr>
              <a:t> </a:t>
            </a:r>
            <a:r>
              <a:rPr lang="uk-UA" b="1" dirty="0" smtClean="0">
                <a:solidFill>
                  <a:schemeClr val="accent2">
                    <a:lumMod val="75000"/>
                  </a:schemeClr>
                </a:solidFill>
                <a:latin typeface="Times New Roman" pitchFamily="18" charset="0"/>
                <a:cs typeface="Times New Roman" pitchFamily="18" charset="0"/>
              </a:rPr>
              <a:t>І ПІДПРИЄМНИЦТВО</a:t>
            </a:r>
            <a:endParaRPr lang="en-US" b="1" dirty="0">
              <a:solidFill>
                <a:schemeClr val="accent2">
                  <a:lumMod val="75000"/>
                </a:schemeClr>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85882292"/>
              </p:ext>
            </p:extLst>
          </p:nvPr>
        </p:nvGraphicFramePr>
        <p:xfrm>
          <a:off x="85725" y="999781"/>
          <a:ext cx="8972549" cy="5858219"/>
        </p:xfrm>
        <a:graphic>
          <a:graphicData uri="http://schemas.openxmlformats.org/drawingml/2006/table">
            <a:tbl>
              <a:tblPr firstRow="1" firstCol="1" bandRow="1">
                <a:tableStyleId>{5C22544A-7EE6-4342-B048-85BDC9FD1C3A}</a:tableStyleId>
              </a:tblPr>
              <a:tblGrid>
                <a:gridCol w="2180482"/>
                <a:gridCol w="2693484"/>
                <a:gridCol w="4098583"/>
              </a:tblGrid>
              <a:tr h="524691">
                <a:tc>
                  <a:txBody>
                    <a:bodyPr/>
                    <a:lstStyle/>
                    <a:p>
                      <a:pPr algn="ctr">
                        <a:lnSpc>
                          <a:spcPct val="107000"/>
                        </a:lnSpc>
                        <a:spcAft>
                          <a:spcPts val="0"/>
                        </a:spcAft>
                      </a:pPr>
                      <a:r>
                        <a:rPr lang="uk-UA" sz="1400" dirty="0" smtClean="0">
                          <a:solidFill>
                            <a:schemeClr val="bg1"/>
                          </a:solidFill>
                          <a:effectLst/>
                          <a:latin typeface="Times New Roman" pitchFamily="18" charset="0"/>
                          <a:cs typeface="Times New Roman" pitchFamily="18" charset="0"/>
                        </a:rPr>
                        <a:t>Операційні </a:t>
                      </a:r>
                      <a:r>
                        <a:rPr lang="uk-UA" sz="1400" dirty="0">
                          <a:solidFill>
                            <a:schemeClr val="bg1"/>
                          </a:solidFill>
                          <a:effectLst/>
                          <a:latin typeface="Times New Roman" pitchFamily="18" charset="0"/>
                          <a:cs typeface="Times New Roman" pitchFamily="18" charset="0"/>
                        </a:rPr>
                        <a:t>цілі</a:t>
                      </a:r>
                      <a:endParaRPr lang="en-US" sz="1400" dirty="0">
                        <a:solidFill>
                          <a:schemeClr val="bg1"/>
                        </a:solidFill>
                        <a:effectLst/>
                        <a:latin typeface="Times New Roman" pitchFamily="18" charset="0"/>
                        <a:ea typeface="Calibri"/>
                        <a:cs typeface="Times New Roman" pitchFamily="18" charset="0"/>
                      </a:endParaRPr>
                    </a:p>
                  </a:txBody>
                  <a:tcPr marL="68580" marR="68580" marT="0" marB="0" anchor="ctr">
                    <a:solidFill>
                      <a:schemeClr val="accent5">
                        <a:lumMod val="50000"/>
                      </a:schemeClr>
                    </a:solidFill>
                  </a:tcPr>
                </a:tc>
                <a:tc>
                  <a:txBody>
                    <a:bodyPr/>
                    <a:lstStyle/>
                    <a:p>
                      <a:pPr algn="ctr">
                        <a:lnSpc>
                          <a:spcPct val="107000"/>
                        </a:lnSpc>
                        <a:spcAft>
                          <a:spcPts val="0"/>
                        </a:spcAft>
                      </a:pPr>
                      <a:r>
                        <a:rPr lang="uk-UA" sz="1400" dirty="0">
                          <a:solidFill>
                            <a:schemeClr val="bg1"/>
                          </a:solidFill>
                          <a:effectLst/>
                          <a:latin typeface="Times New Roman" pitchFamily="18" charset="0"/>
                          <a:cs typeface="Times New Roman" pitchFamily="18" charset="0"/>
                        </a:rPr>
                        <a:t>Завдання</a:t>
                      </a:r>
                      <a:endParaRPr lang="en-US" sz="1400" dirty="0">
                        <a:solidFill>
                          <a:schemeClr val="bg1"/>
                        </a:solidFill>
                        <a:effectLst/>
                        <a:latin typeface="Times New Roman" pitchFamily="18" charset="0"/>
                        <a:ea typeface="Calibri"/>
                        <a:cs typeface="Times New Roman" pitchFamily="18" charset="0"/>
                      </a:endParaRPr>
                    </a:p>
                  </a:txBody>
                  <a:tcPr marL="68580" marR="68580" marT="0" marB="0" anchor="ctr">
                    <a:solidFill>
                      <a:schemeClr val="accent5">
                        <a:lumMod val="50000"/>
                      </a:schemeClr>
                    </a:solidFill>
                  </a:tcPr>
                </a:tc>
                <a:tc>
                  <a:txBody>
                    <a:bodyPr/>
                    <a:lstStyle/>
                    <a:p>
                      <a:pPr algn="ctr">
                        <a:lnSpc>
                          <a:spcPct val="107000"/>
                        </a:lnSpc>
                        <a:spcAft>
                          <a:spcPts val="0"/>
                        </a:spcAft>
                      </a:pPr>
                      <a:r>
                        <a:rPr lang="uk-UA" sz="1400" dirty="0">
                          <a:solidFill>
                            <a:schemeClr val="bg1"/>
                          </a:solidFill>
                          <a:effectLst/>
                          <a:latin typeface="Times New Roman" pitchFamily="18" charset="0"/>
                          <a:cs typeface="Times New Roman" pitchFamily="18" charset="0"/>
                        </a:rPr>
                        <a:t>Індикатори</a:t>
                      </a:r>
                      <a:endParaRPr lang="en-US" sz="1400" dirty="0">
                        <a:solidFill>
                          <a:schemeClr val="bg1"/>
                        </a:solidFill>
                        <a:effectLst/>
                        <a:latin typeface="Times New Roman" pitchFamily="18" charset="0"/>
                        <a:ea typeface="Calibri"/>
                        <a:cs typeface="Times New Roman" pitchFamily="18" charset="0"/>
                      </a:endParaRPr>
                    </a:p>
                  </a:txBody>
                  <a:tcPr marL="68580" marR="68580" marT="0" marB="0">
                    <a:solidFill>
                      <a:schemeClr val="accent5">
                        <a:lumMod val="50000"/>
                      </a:schemeClr>
                    </a:solidFill>
                  </a:tcPr>
                </a:tc>
              </a:tr>
              <a:tr h="604650">
                <a:tc gridSpan="3">
                  <a:txBody>
                    <a:bodyPr/>
                    <a:lstStyle/>
                    <a:p>
                      <a:pPr algn="ctr">
                        <a:lnSpc>
                          <a:spcPct val="107000"/>
                        </a:lnSpc>
                        <a:spcAft>
                          <a:spcPts val="0"/>
                        </a:spcAft>
                      </a:pPr>
                      <a:r>
                        <a:rPr lang="uk-UA" sz="1600" cap="all" dirty="0">
                          <a:solidFill>
                            <a:schemeClr val="tx1"/>
                          </a:solidFill>
                          <a:effectLst/>
                          <a:latin typeface="Times New Roman" pitchFamily="18" charset="0"/>
                          <a:cs typeface="Times New Roman" pitchFamily="18" charset="0"/>
                        </a:rPr>
                        <a:t>Стратегічна ціль</a:t>
                      </a:r>
                      <a:r>
                        <a:rPr lang="uk-UA" sz="1600" dirty="0">
                          <a:solidFill>
                            <a:schemeClr val="tx1"/>
                          </a:solidFill>
                          <a:effectLst/>
                          <a:latin typeface="Times New Roman" pitchFamily="18" charset="0"/>
                          <a:cs typeface="Times New Roman" pitchFamily="18" charset="0"/>
                        </a:rPr>
                        <a:t> 1. </a:t>
                      </a:r>
                      <a:r>
                        <a:rPr lang="uk-UA" sz="1600" dirty="0">
                          <a:solidFill>
                            <a:schemeClr val="tx1"/>
                          </a:solidFill>
                          <a:latin typeface="Times New Roman" pitchFamily="18" charset="0"/>
                          <a:cs typeface="Times New Roman" pitchFamily="18" charset="0"/>
                        </a:rPr>
                        <a:t>Підвищення конкурентоспроможності </a:t>
                      </a:r>
                      <a:r>
                        <a:rPr lang="uk-UA" sz="1600" dirty="0" smtClean="0">
                          <a:solidFill>
                            <a:schemeClr val="tx1"/>
                          </a:solidFill>
                          <a:latin typeface="Times New Roman" pitchFamily="18" charset="0"/>
                          <a:cs typeface="Times New Roman" pitchFamily="18" charset="0"/>
                        </a:rPr>
                        <a:t>економіки громади</a:t>
                      </a:r>
                      <a:endParaRPr lang="en-US" sz="1600" dirty="0">
                        <a:solidFill>
                          <a:schemeClr val="tx1"/>
                        </a:solidFill>
                        <a:latin typeface="Times New Roman" pitchFamily="18" charset="0"/>
                        <a:cs typeface="Times New Roman" pitchFamily="18" charset="0"/>
                      </a:endParaRPr>
                    </a:p>
                  </a:txBody>
                  <a:tcPr marL="68580" marR="68580" marT="0" marB="0" anchor="ctr"/>
                </a:tc>
                <a:tc hMerge="1">
                  <a:txBody>
                    <a:bodyPr/>
                    <a:lstStyle/>
                    <a:p>
                      <a:endParaRPr lang="ru-RU"/>
                    </a:p>
                  </a:txBody>
                  <a:tcPr/>
                </a:tc>
                <a:tc hMerge="1">
                  <a:txBody>
                    <a:bodyPr/>
                    <a:lstStyle/>
                    <a:p>
                      <a:endParaRPr lang="ru-RU"/>
                    </a:p>
                  </a:txBody>
                  <a:tcPr/>
                </a:tc>
              </a:tr>
              <a:tr h="4728878">
                <a:tc>
                  <a:txBody>
                    <a:bodyPr/>
                    <a:lstStyle/>
                    <a:p>
                      <a:pPr algn="ctr">
                        <a:lnSpc>
                          <a:spcPct val="107000"/>
                        </a:lnSpc>
                        <a:spcAft>
                          <a:spcPts val="0"/>
                        </a:spcAft>
                      </a:pPr>
                      <a:r>
                        <a:rPr lang="uk-UA" sz="1400" dirty="0">
                          <a:solidFill>
                            <a:schemeClr val="tx1"/>
                          </a:solidFill>
                          <a:effectLst/>
                          <a:latin typeface="Times New Roman" pitchFamily="18" charset="0"/>
                          <a:cs typeface="Times New Roman" pitchFamily="18" charset="0"/>
                        </a:rPr>
                        <a:t>1.1. Зміцнення малого і середнього підприємництва </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07000"/>
                        </a:lnSpc>
                        <a:spcAft>
                          <a:spcPts val="0"/>
                        </a:spcAft>
                      </a:pPr>
                      <a:r>
                        <a:rPr lang="uk-UA" sz="1400" dirty="0">
                          <a:solidFill>
                            <a:schemeClr val="tx1"/>
                          </a:solidFill>
                          <a:effectLst/>
                          <a:latin typeface="Times New Roman" pitchFamily="18" charset="0"/>
                          <a:cs typeface="Times New Roman" pitchFamily="18" charset="0"/>
                        </a:rPr>
                        <a:t>1.1.1. Розбудова інфраструктури підтримки МСП </a:t>
                      </a:r>
                      <a:endParaRPr lang="en-US" sz="14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91465" algn="l"/>
                        </a:tabLst>
                      </a:pPr>
                      <a:r>
                        <a:rPr lang="uk-UA" sz="1400" dirty="0">
                          <a:solidFill>
                            <a:schemeClr val="tx1"/>
                          </a:solidFill>
                          <a:effectLst/>
                          <a:latin typeface="Times New Roman" pitchFamily="18" charset="0"/>
                          <a:cs typeface="Times New Roman" pitchFamily="18" charset="0"/>
                        </a:rPr>
                        <a:t>Кількість об’єктів інфраструктури підтримки МСП (од.);</a:t>
                      </a:r>
                      <a:endParaRPr lang="en-US" sz="1400" dirty="0">
                        <a:solidFill>
                          <a:schemeClr val="tx1"/>
                        </a:solidFill>
                        <a:effectLst/>
                        <a:latin typeface="Times New Roman" pitchFamily="18" charset="0"/>
                        <a:cs typeface="Times New Roman" pitchFamily="18" charset="0"/>
                      </a:endParaRPr>
                    </a:p>
                    <a:p>
                      <a:pPr marL="342900" lvl="0" indent="-342900">
                        <a:lnSpc>
                          <a:spcPct val="115000"/>
                        </a:lnSpc>
                        <a:spcAft>
                          <a:spcPts val="600"/>
                        </a:spcAft>
                        <a:buFont typeface="Wingdings"/>
                        <a:buChar char=""/>
                        <a:tabLst>
                          <a:tab pos="291465" algn="l"/>
                        </a:tabLst>
                      </a:pPr>
                      <a:r>
                        <a:rPr lang="uk-UA" sz="1400" dirty="0">
                          <a:solidFill>
                            <a:schemeClr val="tx1"/>
                          </a:solidFill>
                          <a:effectLst/>
                          <a:latin typeface="Times New Roman" pitchFamily="18" charset="0"/>
                          <a:cs typeface="Times New Roman" pitchFamily="18" charset="0"/>
                        </a:rPr>
                        <a:t>Частка зайнятих працівників у МСП (%);</a:t>
                      </a:r>
                      <a:endParaRPr lang="en-US" sz="1400" dirty="0">
                        <a:solidFill>
                          <a:schemeClr val="tx1"/>
                        </a:solidFill>
                        <a:effectLst/>
                        <a:latin typeface="Times New Roman" pitchFamily="18" charset="0"/>
                        <a:cs typeface="Times New Roman" pitchFamily="18" charset="0"/>
                      </a:endParaRPr>
                    </a:p>
                    <a:p>
                      <a:pPr marL="342900" lvl="0" indent="-342900">
                        <a:lnSpc>
                          <a:spcPct val="115000"/>
                        </a:lnSpc>
                        <a:spcAft>
                          <a:spcPts val="600"/>
                        </a:spcAft>
                        <a:buFont typeface="Wingdings"/>
                        <a:buChar char=""/>
                        <a:tabLst>
                          <a:tab pos="291465" algn="l"/>
                        </a:tabLst>
                      </a:pPr>
                      <a:r>
                        <a:rPr lang="uk-UA" sz="1400" dirty="0">
                          <a:solidFill>
                            <a:schemeClr val="tx1"/>
                          </a:solidFill>
                          <a:effectLst/>
                          <a:latin typeface="Times New Roman" pitchFamily="18" charset="0"/>
                          <a:cs typeface="Times New Roman" pitchFamily="18" charset="0"/>
                        </a:rPr>
                        <a:t>Наявність єдиного інформаційного ресурсу для діючих і потенційних підприємців (од.);</a:t>
                      </a:r>
                      <a:endParaRPr lang="en-US" sz="1400" dirty="0">
                        <a:solidFill>
                          <a:schemeClr val="tx1"/>
                        </a:solidFill>
                        <a:effectLst/>
                        <a:latin typeface="Times New Roman" pitchFamily="18" charset="0"/>
                        <a:cs typeface="Times New Roman" pitchFamily="18" charset="0"/>
                      </a:endParaRPr>
                    </a:p>
                    <a:p>
                      <a:pPr marL="342900" lvl="0" indent="-342900">
                        <a:lnSpc>
                          <a:spcPct val="115000"/>
                        </a:lnSpc>
                        <a:spcAft>
                          <a:spcPts val="600"/>
                        </a:spcAft>
                        <a:buFont typeface="Wingdings"/>
                        <a:buChar char=""/>
                        <a:tabLst>
                          <a:tab pos="291465" algn="l"/>
                        </a:tabLst>
                      </a:pPr>
                      <a:r>
                        <a:rPr lang="uk-UA" sz="1400" dirty="0">
                          <a:solidFill>
                            <a:schemeClr val="tx1"/>
                          </a:solidFill>
                          <a:effectLst/>
                          <a:latin typeface="Times New Roman" pitchFamily="18" charset="0"/>
                          <a:cs typeface="Times New Roman" pitchFamily="18" charset="0"/>
                        </a:rPr>
                        <a:t>Кількість відвідувань єдиного інформаційного ресурсу для діючих і потенційних підприємців (од.);</a:t>
                      </a:r>
                      <a:endParaRPr lang="en-US" sz="1400" dirty="0">
                        <a:solidFill>
                          <a:schemeClr val="tx1"/>
                        </a:solidFill>
                        <a:effectLst/>
                        <a:latin typeface="Times New Roman" pitchFamily="18" charset="0"/>
                        <a:cs typeface="Times New Roman" pitchFamily="18" charset="0"/>
                      </a:endParaRPr>
                    </a:p>
                    <a:p>
                      <a:pPr marL="342900" lvl="0" indent="-342900">
                        <a:lnSpc>
                          <a:spcPct val="115000"/>
                        </a:lnSpc>
                        <a:spcAft>
                          <a:spcPts val="600"/>
                        </a:spcAft>
                        <a:buFont typeface="Wingdings"/>
                        <a:buChar char=""/>
                        <a:tabLst>
                          <a:tab pos="291465" algn="l"/>
                        </a:tabLst>
                      </a:pPr>
                      <a:r>
                        <a:rPr lang="uk-UA" sz="1400" dirty="0">
                          <a:solidFill>
                            <a:schemeClr val="tx1"/>
                          </a:solidFill>
                          <a:effectLst/>
                          <a:latin typeface="Times New Roman" pitchFamily="18" charset="0"/>
                          <a:cs typeface="Times New Roman" pitchFamily="18" charset="0"/>
                        </a:rPr>
                        <a:t>Кількість діючих об’єктів інфраструктури підтримки підприємництва (од.);</a:t>
                      </a:r>
                      <a:endParaRPr lang="en-US" sz="1400" dirty="0">
                        <a:solidFill>
                          <a:schemeClr val="tx1"/>
                        </a:solidFill>
                        <a:effectLst/>
                        <a:latin typeface="Times New Roman" pitchFamily="18" charset="0"/>
                        <a:cs typeface="Times New Roman" pitchFamily="18" charset="0"/>
                      </a:endParaRPr>
                    </a:p>
                    <a:p>
                      <a:pPr marL="342900" lvl="0" indent="-342900">
                        <a:lnSpc>
                          <a:spcPct val="115000"/>
                        </a:lnSpc>
                        <a:spcAft>
                          <a:spcPts val="600"/>
                        </a:spcAft>
                        <a:buFont typeface="Wingdings"/>
                        <a:buChar char=""/>
                        <a:tabLst>
                          <a:tab pos="291465" algn="l"/>
                        </a:tabLst>
                      </a:pPr>
                      <a:r>
                        <a:rPr lang="uk-UA" sz="1400" dirty="0">
                          <a:solidFill>
                            <a:schemeClr val="tx1"/>
                          </a:solidFill>
                          <a:effectLst/>
                          <a:latin typeface="Times New Roman" pitchFamily="18" charset="0"/>
                          <a:cs typeface="Times New Roman" pitchFamily="18" charset="0"/>
                        </a:rPr>
                        <a:t>Кількість МСП, які скористались послугами об’єктів інфраструктури підтримки підприємництва (од.).</a:t>
                      </a:r>
                      <a:endParaRPr lang="en-US" sz="14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43944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545172386"/>
              </p:ext>
            </p:extLst>
          </p:nvPr>
        </p:nvGraphicFramePr>
        <p:xfrm>
          <a:off x="0" y="49459"/>
          <a:ext cx="9144000" cy="6890475"/>
        </p:xfrm>
        <a:graphic>
          <a:graphicData uri="http://schemas.openxmlformats.org/drawingml/2006/table">
            <a:tbl>
              <a:tblPr firstRow="1" bandRow="1">
                <a:tableStyleId>{5C22544A-7EE6-4342-B048-85BDC9FD1C3A}</a:tableStyleId>
              </a:tblPr>
              <a:tblGrid>
                <a:gridCol w="2314575"/>
                <a:gridCol w="2981325"/>
                <a:gridCol w="3848100"/>
              </a:tblGrid>
              <a:tr h="872526">
                <a:tc rowSpan="6">
                  <a:txBody>
                    <a:bodyPr/>
                    <a:lstStyle/>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endParaRPr lang="uk-UA" sz="1300" dirty="0" smtClean="0">
                        <a:solidFill>
                          <a:schemeClr val="tx1"/>
                        </a:solidFill>
                        <a:effectLst/>
                        <a:latin typeface="Times New Roman" pitchFamily="18" charset="0"/>
                        <a:cs typeface="Times New Roman" pitchFamily="18" charset="0"/>
                      </a:endParaRPr>
                    </a:p>
                    <a:p>
                      <a:pPr algn="ctr">
                        <a:lnSpc>
                          <a:spcPct val="107000"/>
                        </a:lnSpc>
                        <a:spcAft>
                          <a:spcPts val="0"/>
                        </a:spcAft>
                      </a:pPr>
                      <a:r>
                        <a:rPr lang="uk-UA" sz="1300" dirty="0" smtClean="0">
                          <a:solidFill>
                            <a:schemeClr val="tx1"/>
                          </a:solidFill>
                          <a:effectLst/>
                          <a:latin typeface="Times New Roman" pitchFamily="18" charset="0"/>
                          <a:cs typeface="Times New Roman" pitchFamily="18" charset="0"/>
                        </a:rPr>
                        <a:t>1.1. </a:t>
                      </a:r>
                      <a:r>
                        <a:rPr lang="uk-UA" sz="1400" dirty="0" smtClean="0">
                          <a:solidFill>
                            <a:schemeClr val="tx1"/>
                          </a:solidFill>
                          <a:effectLst/>
                          <a:latin typeface="Times New Roman" pitchFamily="18" charset="0"/>
                          <a:cs typeface="Times New Roman" pitchFamily="18" charset="0"/>
                        </a:rPr>
                        <a:t>Зміцнення малого і середнього підприємництва </a:t>
                      </a:r>
                      <a:endParaRPr lang="en-US" sz="1400" dirty="0">
                        <a:solidFill>
                          <a:schemeClr val="tx1"/>
                        </a:solidFill>
                        <a:effectLst/>
                        <a:latin typeface="Times New Roman" pitchFamily="18" charset="0"/>
                        <a:ea typeface="Calibri"/>
                        <a:cs typeface="Times New Roman" pitchFamily="18" charset="0"/>
                      </a:endParaRPr>
                    </a:p>
                  </a:txBody>
                  <a:tcPr>
                    <a:solidFill>
                      <a:schemeClr val="accent1"/>
                    </a:solidFill>
                  </a:tcPr>
                </a:tc>
                <a:tc>
                  <a:txBody>
                    <a:bodyPr/>
                    <a:lstStyle/>
                    <a:p>
                      <a:pPr>
                        <a:lnSpc>
                          <a:spcPct val="107000"/>
                        </a:lnSpc>
                        <a:spcAft>
                          <a:spcPts val="0"/>
                        </a:spcAft>
                      </a:pPr>
                      <a:r>
                        <a:rPr lang="uk-UA" sz="1300" b="0" dirty="0">
                          <a:solidFill>
                            <a:schemeClr val="tx1"/>
                          </a:solidFill>
                          <a:effectLst/>
                          <a:latin typeface="Times New Roman" pitchFamily="18" charset="0"/>
                          <a:ea typeface="Calibri"/>
                          <a:cs typeface="Times New Roman" pitchFamily="18" charset="0"/>
                        </a:rPr>
                        <a:t>1.1.2. Стимулювання розвитку підприємницьких навичок населення</a:t>
                      </a:r>
                      <a:endParaRPr lang="en-US" sz="13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tabLst>
                          <a:tab pos="291465" algn="l"/>
                        </a:tabLst>
                      </a:pPr>
                      <a:r>
                        <a:rPr lang="uk-UA" sz="1300" b="0" dirty="0">
                          <a:solidFill>
                            <a:schemeClr val="tx1"/>
                          </a:solidFill>
                          <a:effectLst/>
                          <a:latin typeface="Times New Roman" pitchFamily="18" charset="0"/>
                          <a:ea typeface="Calibri"/>
                          <a:cs typeface="Times New Roman" pitchFamily="18" charset="0"/>
                        </a:rPr>
                        <a:t>Кількість зареєстрованих фізичних осіб-підприємців (од.);</a:t>
                      </a:r>
                      <a:endParaRPr lang="en-US" sz="1300" b="0" dirty="0">
                        <a:solidFill>
                          <a:schemeClr val="tx1"/>
                        </a:solidFill>
                        <a:effectLst/>
                        <a:latin typeface="Times New Roman" pitchFamily="18" charset="0"/>
                        <a:ea typeface="Calibri"/>
                        <a:cs typeface="Times New Roman" pitchFamily="18" charset="0"/>
                      </a:endParaRPr>
                    </a:p>
                    <a:p>
                      <a:pPr marL="342900" lvl="0" indent="-342900">
                        <a:lnSpc>
                          <a:spcPct val="115000"/>
                        </a:lnSpc>
                        <a:spcAft>
                          <a:spcPts val="0"/>
                        </a:spcAft>
                        <a:buFont typeface="Wingdings"/>
                        <a:buChar char=""/>
                        <a:tabLst>
                          <a:tab pos="21590" algn="l"/>
                          <a:tab pos="291465" algn="l"/>
                        </a:tabLst>
                      </a:pPr>
                      <a:r>
                        <a:rPr lang="uk-UA" sz="1300" b="0" dirty="0">
                          <a:solidFill>
                            <a:schemeClr val="tx1"/>
                          </a:solidFill>
                          <a:effectLst/>
                          <a:latin typeface="Times New Roman" pitchFamily="18" charset="0"/>
                          <a:ea typeface="Calibri"/>
                          <a:cs typeface="Times New Roman" pitchFamily="18" charset="0"/>
                        </a:rPr>
                        <a:t>Кількість навчальних заходів, проведених для підприємців та майбутніх підприємців.</a:t>
                      </a:r>
                      <a:endParaRPr lang="en-US" sz="13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1837366">
                <a:tc vMerge="1">
                  <a:txBody>
                    <a:bodyPr/>
                    <a:lstStyle/>
                    <a:p>
                      <a:endParaRPr lang="ru-RU" dirty="0"/>
                    </a:p>
                  </a:txBody>
                  <a:tcPr>
                    <a:solidFill>
                      <a:schemeClr val="accent1"/>
                    </a:solidFill>
                  </a:tcPr>
                </a:tc>
                <a:tc>
                  <a:txBody>
                    <a:bodyPr/>
                    <a:lstStyle/>
                    <a:p>
                      <a:pPr>
                        <a:lnSpc>
                          <a:spcPct val="107000"/>
                        </a:lnSpc>
                        <a:spcAft>
                          <a:spcPts val="0"/>
                        </a:spcAft>
                      </a:pPr>
                      <a:r>
                        <a:rPr lang="uk-UA" sz="1300" dirty="0">
                          <a:solidFill>
                            <a:schemeClr val="tx1"/>
                          </a:solidFill>
                          <a:effectLst/>
                          <a:latin typeface="Times New Roman" pitchFamily="18" charset="0"/>
                          <a:ea typeface="Calibri"/>
                          <a:cs typeface="Times New Roman" pitchFamily="18" charset="0"/>
                        </a:rPr>
                        <a:t>1.1.3. Стимулювання МСП шляхом фінансової підтримки за рахунок коштів, що не заборонені чинним законодавством</a:t>
                      </a:r>
                      <a:endParaRPr lang="en-US" sz="1300" dirty="0">
                        <a:solidFill>
                          <a:schemeClr val="tx1"/>
                        </a:solidFill>
                        <a:effectLst/>
                        <a:latin typeface="Times New Roman" pitchFamily="18" charset="0"/>
                        <a:ea typeface="Calibri"/>
                        <a:cs typeface="Times New Roman" pitchFamily="18" charset="0"/>
                      </a:endParaRPr>
                    </a:p>
                    <a:p>
                      <a:pPr>
                        <a:lnSpc>
                          <a:spcPct val="107000"/>
                        </a:lnSpc>
                        <a:spcAft>
                          <a:spcPts val="0"/>
                        </a:spcAft>
                      </a:pPr>
                      <a:r>
                        <a:rPr lang="uk-UA" sz="1300" dirty="0">
                          <a:solidFill>
                            <a:schemeClr val="tx1"/>
                          </a:solidFill>
                          <a:effectLst/>
                          <a:latin typeface="Times New Roman" pitchFamily="18" charset="0"/>
                          <a:ea typeface="Calibri"/>
                          <a:cs typeface="Times New Roman" pitchFamily="18" charset="0"/>
                        </a:rPr>
                        <a:t> </a:t>
                      </a:r>
                      <a:endParaRPr lang="en-US" sz="1300" dirty="0">
                        <a:solidFill>
                          <a:schemeClr val="tx1"/>
                        </a:solidFill>
                        <a:effectLst/>
                        <a:latin typeface="Times New Roman" pitchFamily="18" charset="0"/>
                        <a:ea typeface="Calibri"/>
                        <a:cs typeface="Times New Roman" pitchFamily="18" charset="0"/>
                      </a:endParaRPr>
                    </a:p>
                    <a:p>
                      <a:pPr>
                        <a:lnSpc>
                          <a:spcPct val="107000"/>
                        </a:lnSpc>
                        <a:spcAft>
                          <a:spcPts val="0"/>
                        </a:spcAft>
                      </a:pPr>
                      <a:r>
                        <a:rPr lang="uk-UA" sz="1300" i="1" dirty="0">
                          <a:solidFill>
                            <a:schemeClr val="tx1"/>
                          </a:solidFill>
                          <a:effectLst/>
                          <a:latin typeface="Times New Roman" pitchFamily="18" charset="0"/>
                          <a:ea typeface="Calibri"/>
                          <a:cs typeface="Times New Roman" pitchFamily="18" charset="0"/>
                        </a:rPr>
                        <a:t>Розширення доступу МСП до фінансових ресурсів</a:t>
                      </a:r>
                      <a:endParaRPr lang="en-US" sz="13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Lst>
                      </a:pPr>
                      <a:r>
                        <a:rPr lang="uk-UA" sz="1300">
                          <a:solidFill>
                            <a:schemeClr val="tx1"/>
                          </a:solidFill>
                          <a:effectLst/>
                          <a:latin typeface="Times New Roman" pitchFamily="18" charset="0"/>
                          <a:ea typeface="Calibri"/>
                          <a:cs typeface="Times New Roman" pitchFamily="18" charset="0"/>
                        </a:rPr>
                        <a:t>Кількість МСП, яким надано фінансову допомогу (з усіх джерел, що не заборонені чинним законодавством)  (од.);</a:t>
                      </a:r>
                      <a:endParaRPr lang="en-US" sz="1300">
                        <a:solidFill>
                          <a:schemeClr val="tx1"/>
                        </a:solidFill>
                        <a:effectLst/>
                        <a:latin typeface="Times New Roman" pitchFamily="18" charset="0"/>
                        <a:ea typeface="Calibri"/>
                        <a:cs typeface="Times New Roman" pitchFamily="18" charset="0"/>
                      </a:endParaRPr>
                    </a:p>
                    <a:p>
                      <a:pPr marL="342900" lvl="0" indent="-342900">
                        <a:lnSpc>
                          <a:spcPct val="115000"/>
                        </a:lnSpc>
                        <a:spcAft>
                          <a:spcPts val="600"/>
                        </a:spcAft>
                        <a:buFont typeface="Wingdings"/>
                        <a:buChar char=""/>
                        <a:tabLst>
                          <a:tab pos="201295" algn="l"/>
                        </a:tabLst>
                      </a:pPr>
                      <a:r>
                        <a:rPr lang="uk-UA" sz="1300">
                          <a:solidFill>
                            <a:schemeClr val="tx1"/>
                          </a:solidFill>
                          <a:effectLst/>
                          <a:latin typeface="Times New Roman" pitchFamily="18" charset="0"/>
                          <a:ea typeface="Calibri"/>
                          <a:cs typeface="Times New Roman" pitchFamily="18" charset="0"/>
                        </a:rPr>
                        <a:t>Кількість тренінгів та інформаційних заходів, присвячених грантовим і кредитним можливостям (од.), а також кількість представників МСП, які взяли участь у цих заходах (од.).</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946973">
                <a:tc vMerge="1">
                  <a:txBody>
                    <a:bodyPr/>
                    <a:lstStyle/>
                    <a:p>
                      <a:endParaRPr lang="ru-RU" dirty="0"/>
                    </a:p>
                  </a:txBody>
                  <a:tcPr>
                    <a:solidFill>
                      <a:schemeClr val="accent1"/>
                    </a:solidFill>
                  </a:tcPr>
                </a:tc>
                <a:tc>
                  <a:txBody>
                    <a:bodyPr/>
                    <a:lstStyle/>
                    <a:p>
                      <a:pPr>
                        <a:lnSpc>
                          <a:spcPct val="107000"/>
                        </a:lnSpc>
                        <a:spcAft>
                          <a:spcPts val="0"/>
                        </a:spcAft>
                      </a:pPr>
                      <a:r>
                        <a:rPr lang="uk-UA" sz="1300">
                          <a:solidFill>
                            <a:schemeClr val="tx1"/>
                          </a:solidFill>
                          <a:effectLst/>
                          <a:latin typeface="Times New Roman" pitchFamily="18" charset="0"/>
                          <a:ea typeface="Calibri"/>
                          <a:cs typeface="Times New Roman" pitchFamily="18" charset="0"/>
                        </a:rPr>
                        <a:t>1.1.4. Підвищення спроможності місцевих органів влади в сфері надання адміністративних послуг</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 pos="540385" algn="l"/>
                        </a:tabLst>
                      </a:pPr>
                      <a:r>
                        <a:rPr lang="uk-UA" sz="1300">
                          <a:solidFill>
                            <a:schemeClr val="tx1"/>
                          </a:solidFill>
                          <a:effectLst/>
                          <a:latin typeface="Times New Roman" pitchFamily="18" charset="0"/>
                          <a:ea typeface="Calibri"/>
                          <a:cs typeface="Times New Roman" pitchFamily="18" charset="0"/>
                        </a:rPr>
                        <a:t>Кількість видів адміністративних послуг, які надаються в електронній формі (од.);</a:t>
                      </a:r>
                      <a:endParaRPr lang="en-US" sz="1300">
                        <a:solidFill>
                          <a:schemeClr val="tx1"/>
                        </a:solidFill>
                        <a:effectLst/>
                        <a:latin typeface="Times New Roman" pitchFamily="18" charset="0"/>
                        <a:ea typeface="Calibri"/>
                        <a:cs typeface="Times New Roman" pitchFamily="18" charset="0"/>
                      </a:endParaRPr>
                    </a:p>
                    <a:p>
                      <a:pPr marL="342900" lvl="0" indent="-342900">
                        <a:lnSpc>
                          <a:spcPct val="115000"/>
                        </a:lnSpc>
                        <a:spcAft>
                          <a:spcPts val="600"/>
                        </a:spcAft>
                        <a:buFont typeface="Wingdings"/>
                        <a:buChar char=""/>
                        <a:tabLst>
                          <a:tab pos="201295" algn="l"/>
                        </a:tabLst>
                      </a:pPr>
                      <a:r>
                        <a:rPr lang="uk-UA" sz="1300">
                          <a:solidFill>
                            <a:schemeClr val="tx1"/>
                          </a:solidFill>
                          <a:effectLst/>
                          <a:latin typeface="Times New Roman" pitchFamily="18" charset="0"/>
                          <a:ea typeface="Calibri"/>
                          <a:cs typeface="Times New Roman" pitchFamily="18" charset="0"/>
                        </a:rPr>
                        <a:t>Автоматизація роботи ЦНАП шляхом впровадження електронних сервісів (%).</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649927">
                <a:tc vMerge="1">
                  <a:txBody>
                    <a:bodyPr/>
                    <a:lstStyle/>
                    <a:p>
                      <a:endParaRPr lang="ru-RU" dirty="0"/>
                    </a:p>
                  </a:txBody>
                  <a:tcPr>
                    <a:solidFill>
                      <a:schemeClr val="accent1"/>
                    </a:solidFill>
                  </a:tcPr>
                </a:tc>
                <a:tc>
                  <a:txBody>
                    <a:bodyPr/>
                    <a:lstStyle/>
                    <a:p>
                      <a:pPr>
                        <a:lnSpc>
                          <a:spcPct val="107000"/>
                        </a:lnSpc>
                        <a:spcAft>
                          <a:spcPts val="0"/>
                        </a:spcAft>
                      </a:pPr>
                      <a:r>
                        <a:rPr lang="uk-UA" sz="1300">
                          <a:solidFill>
                            <a:schemeClr val="tx1"/>
                          </a:solidFill>
                          <a:effectLst/>
                          <a:latin typeface="Times New Roman" pitchFamily="18" charset="0"/>
                          <a:ea typeface="Calibri"/>
                          <a:cs typeface="Times New Roman" pitchFamily="18" charset="0"/>
                        </a:rPr>
                        <a:t>1</a:t>
                      </a:r>
                      <a:r>
                        <a:rPr lang="ru-RU" sz="1300">
                          <a:solidFill>
                            <a:schemeClr val="tx1"/>
                          </a:solidFill>
                          <a:effectLst/>
                          <a:latin typeface="Times New Roman" pitchFamily="18" charset="0"/>
                          <a:ea typeface="Calibri"/>
                          <a:cs typeface="Times New Roman" pitchFamily="18" charset="0"/>
                        </a:rPr>
                        <a:t>.</a:t>
                      </a:r>
                      <a:r>
                        <a:rPr lang="uk-UA" sz="1300">
                          <a:solidFill>
                            <a:schemeClr val="tx1"/>
                          </a:solidFill>
                          <a:effectLst/>
                          <a:latin typeface="Times New Roman" pitchFamily="18" charset="0"/>
                          <a:ea typeface="Calibri"/>
                          <a:cs typeface="Times New Roman" pitchFamily="18" charset="0"/>
                        </a:rPr>
                        <a:t>1</a:t>
                      </a:r>
                      <a:r>
                        <a:rPr lang="ru-RU" sz="1300">
                          <a:solidFill>
                            <a:schemeClr val="tx1"/>
                          </a:solidFill>
                          <a:effectLst/>
                          <a:latin typeface="Times New Roman" pitchFamily="18" charset="0"/>
                          <a:ea typeface="Calibri"/>
                          <a:cs typeface="Times New Roman" pitchFamily="18" charset="0"/>
                        </a:rPr>
                        <a:t>.</a:t>
                      </a:r>
                      <a:r>
                        <a:rPr lang="uk-UA" sz="1300">
                          <a:solidFill>
                            <a:schemeClr val="tx1"/>
                          </a:solidFill>
                          <a:effectLst/>
                          <a:latin typeface="Times New Roman" pitchFamily="18" charset="0"/>
                          <a:ea typeface="Calibri"/>
                          <a:cs typeface="Times New Roman" pitchFamily="18" charset="0"/>
                        </a:rPr>
                        <a:t>5</a:t>
                      </a:r>
                      <a:r>
                        <a:rPr lang="ru-RU" sz="1300">
                          <a:solidFill>
                            <a:schemeClr val="tx1"/>
                          </a:solidFill>
                          <a:effectLst/>
                          <a:latin typeface="Times New Roman" pitchFamily="18" charset="0"/>
                          <a:ea typeface="Calibri"/>
                          <a:cs typeface="Times New Roman" pitchFamily="18" charset="0"/>
                        </a:rPr>
                        <a:t>. Поліпшення доступу фізичних та юридичних осіб до електронних сервісів</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 pos="540385" algn="l"/>
                        </a:tabLst>
                      </a:pPr>
                      <a:r>
                        <a:rPr lang="uk-UA" sz="1300">
                          <a:solidFill>
                            <a:schemeClr val="tx1"/>
                          </a:solidFill>
                          <a:effectLst/>
                          <a:latin typeface="Times New Roman" pitchFamily="18" charset="0"/>
                          <a:ea typeface="Calibri"/>
                          <a:cs typeface="Times New Roman" pitchFamily="18" charset="0"/>
                        </a:rPr>
                        <a:t>Кількість електронних сервісів, що надають електронні послуги фізичним та юридичним особам (од.).</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1763663">
                <a:tc vMerge="1">
                  <a:txBody>
                    <a:bodyPr/>
                    <a:lstStyle/>
                    <a:p>
                      <a:endParaRPr lang="ru-RU" dirty="0"/>
                    </a:p>
                  </a:txBody>
                  <a:tcPr>
                    <a:solidFill>
                      <a:schemeClr val="accent1"/>
                    </a:solidFill>
                  </a:tcPr>
                </a:tc>
                <a:tc>
                  <a:txBody>
                    <a:bodyPr/>
                    <a:lstStyle/>
                    <a:p>
                      <a:pPr>
                        <a:lnSpc>
                          <a:spcPct val="107000"/>
                        </a:lnSpc>
                        <a:spcAft>
                          <a:spcPts val="0"/>
                        </a:spcAft>
                      </a:pPr>
                      <a:r>
                        <a:rPr lang="uk-UA" sz="1300">
                          <a:solidFill>
                            <a:schemeClr val="tx1"/>
                          </a:solidFill>
                          <a:effectLst/>
                          <a:latin typeface="Times New Roman" pitchFamily="18" charset="0"/>
                          <a:ea typeface="Calibri"/>
                          <a:cs typeface="Times New Roman" pitchFamily="18" charset="0"/>
                        </a:rPr>
                        <a:t>1.1.6 Активізація самозайнятості населення та створення нових робочих місць</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gn="l">
                        <a:lnSpc>
                          <a:spcPct val="115000"/>
                        </a:lnSpc>
                        <a:spcAft>
                          <a:spcPts val="600"/>
                        </a:spcAft>
                        <a:buFont typeface="Wingdings"/>
                        <a:buChar char=""/>
                        <a:tabLst>
                          <a:tab pos="201295" algn="l"/>
                        </a:tabLst>
                      </a:pPr>
                      <a:r>
                        <a:rPr lang="uk-UA" sz="1300">
                          <a:solidFill>
                            <a:schemeClr val="tx1"/>
                          </a:solidFill>
                          <a:effectLst/>
                          <a:latin typeface="Times New Roman" pitchFamily="18" charset="0"/>
                          <a:ea typeface="Calibri"/>
                          <a:cs typeface="Times New Roman" pitchFamily="18" charset="0"/>
                        </a:rPr>
                        <a:t>Кількість проведених навчальних заходів;</a:t>
                      </a:r>
                      <a:endParaRPr lang="en-US" sz="1300">
                        <a:solidFill>
                          <a:schemeClr val="tx1"/>
                        </a:solidFill>
                        <a:effectLst/>
                        <a:latin typeface="Times New Roman" pitchFamily="18" charset="0"/>
                        <a:ea typeface="Calibri"/>
                        <a:cs typeface="Times New Roman" pitchFamily="18" charset="0"/>
                      </a:endParaRPr>
                    </a:p>
                    <a:p>
                      <a:pPr marL="342900" lvl="0" indent="-342900" algn="l">
                        <a:lnSpc>
                          <a:spcPct val="115000"/>
                        </a:lnSpc>
                        <a:spcAft>
                          <a:spcPts val="600"/>
                        </a:spcAft>
                        <a:buFont typeface="Wingdings"/>
                        <a:buChar char=""/>
                        <a:tabLst>
                          <a:tab pos="201295" algn="l"/>
                        </a:tabLst>
                      </a:pPr>
                      <a:r>
                        <a:rPr lang="uk-UA" sz="1300">
                          <a:solidFill>
                            <a:schemeClr val="tx1"/>
                          </a:solidFill>
                          <a:effectLst/>
                          <a:latin typeface="Times New Roman" pitchFamily="18" charset="0"/>
                          <a:ea typeface="Calibri"/>
                          <a:cs typeface="Times New Roman" pitchFamily="18" charset="0"/>
                        </a:rPr>
                        <a:t>Кількість осіб, що відвідали заходи з професійної орієнтації та переорієнтації;</a:t>
                      </a:r>
                      <a:endParaRPr lang="en-US" sz="1300">
                        <a:solidFill>
                          <a:schemeClr val="tx1"/>
                        </a:solidFill>
                        <a:effectLst/>
                        <a:latin typeface="Times New Roman" pitchFamily="18" charset="0"/>
                        <a:ea typeface="Calibri"/>
                        <a:cs typeface="Times New Roman" pitchFamily="18" charset="0"/>
                      </a:endParaRPr>
                    </a:p>
                    <a:p>
                      <a:pPr marL="457200">
                        <a:lnSpc>
                          <a:spcPct val="115000"/>
                        </a:lnSpc>
                        <a:spcAft>
                          <a:spcPts val="600"/>
                        </a:spcAft>
                        <a:tabLst>
                          <a:tab pos="201295" algn="l"/>
                          <a:tab pos="540385" algn="l"/>
                        </a:tabLst>
                      </a:pPr>
                      <a:r>
                        <a:rPr lang="uk-UA" sz="1300">
                          <a:solidFill>
                            <a:schemeClr val="tx1"/>
                          </a:solidFill>
                          <a:effectLst/>
                          <a:latin typeface="Times New Roman" pitchFamily="18" charset="0"/>
                          <a:ea typeface="Calibri"/>
                          <a:cs typeface="Times New Roman" pitchFamily="18" charset="0"/>
                        </a:rPr>
                        <a:t>Кількість осіб, що започаткували власну справу за результатами навчання;</a:t>
                      </a:r>
                      <a:endParaRPr lang="en-US" sz="1300">
                        <a:solidFill>
                          <a:schemeClr val="tx1"/>
                        </a:solidFill>
                        <a:effectLst/>
                        <a:latin typeface="Times New Roman" pitchFamily="18" charset="0"/>
                        <a:ea typeface="Calibri"/>
                        <a:cs typeface="Times New Roman" pitchFamily="18" charset="0"/>
                      </a:endParaRPr>
                    </a:p>
                    <a:p>
                      <a:pPr marL="342900" lvl="0" indent="-342900" algn="l">
                        <a:lnSpc>
                          <a:spcPct val="115000"/>
                        </a:lnSpc>
                        <a:spcAft>
                          <a:spcPts val="600"/>
                        </a:spcAft>
                        <a:buFont typeface="Wingdings"/>
                        <a:buChar char=""/>
                        <a:tabLst>
                          <a:tab pos="201295" algn="l"/>
                        </a:tabLst>
                      </a:pPr>
                      <a:r>
                        <a:rPr lang="uk-UA" sz="1300">
                          <a:solidFill>
                            <a:schemeClr val="tx1"/>
                          </a:solidFill>
                          <a:effectLst/>
                          <a:latin typeface="Times New Roman" pitchFamily="18" charset="0"/>
                          <a:ea typeface="Calibri"/>
                          <a:cs typeface="Times New Roman" pitchFamily="18" charset="0"/>
                        </a:rPr>
                        <a:t>Кількість проведених заходів («днів відкритих дверей», презентацій)</a:t>
                      </a:r>
                      <a:endParaRPr lang="en-US" sz="13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585687">
                <a:tc vMerge="1">
                  <a:txBody>
                    <a:bodyPr/>
                    <a:lstStyle/>
                    <a:p>
                      <a:endParaRPr lang="ru-RU" dirty="0"/>
                    </a:p>
                  </a:txBody>
                  <a:tcPr>
                    <a:solidFill>
                      <a:schemeClr val="accent1"/>
                    </a:solidFill>
                  </a:tcPr>
                </a:tc>
                <a:tc>
                  <a:txBody>
                    <a:bodyPr/>
                    <a:lstStyle/>
                    <a:p>
                      <a:pPr>
                        <a:lnSpc>
                          <a:spcPct val="107000"/>
                        </a:lnSpc>
                        <a:spcAft>
                          <a:spcPts val="0"/>
                        </a:spcAft>
                      </a:pPr>
                      <a:r>
                        <a:rPr lang="uk-UA" sz="1300" dirty="0">
                          <a:solidFill>
                            <a:schemeClr val="tx1"/>
                          </a:solidFill>
                          <a:effectLst/>
                          <a:latin typeface="Times New Roman" pitchFamily="18" charset="0"/>
                          <a:ea typeface="Calibri"/>
                          <a:cs typeface="Times New Roman" pitchFamily="18" charset="0"/>
                        </a:rPr>
                        <a:t>1.1.7. Покращення іміджу підприємництва</a:t>
                      </a:r>
                      <a:endParaRPr lang="en-US" sz="13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 pos="540385" algn="l"/>
                        </a:tabLst>
                      </a:pPr>
                      <a:r>
                        <a:rPr lang="uk-UA" sz="1300" dirty="0">
                          <a:solidFill>
                            <a:schemeClr val="tx1"/>
                          </a:solidFill>
                          <a:effectLst/>
                          <a:latin typeface="Times New Roman" pitchFamily="18" charset="0"/>
                          <a:ea typeface="Calibri"/>
                          <a:cs typeface="Times New Roman" pitchFamily="18" charset="0"/>
                        </a:rPr>
                        <a:t>Кількість нагороджених підприємців</a:t>
                      </a:r>
                      <a:endParaRPr lang="en-US" sz="13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265762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675314187"/>
              </p:ext>
            </p:extLst>
          </p:nvPr>
        </p:nvGraphicFramePr>
        <p:xfrm>
          <a:off x="0" y="688490"/>
          <a:ext cx="9187032" cy="5507811"/>
        </p:xfrm>
        <a:graphic>
          <a:graphicData uri="http://schemas.openxmlformats.org/drawingml/2006/table">
            <a:tbl>
              <a:tblPr firstRow="1" bandRow="1">
                <a:tableStyleId>{5C22544A-7EE6-4342-B048-85BDC9FD1C3A}</a:tableStyleId>
              </a:tblPr>
              <a:tblGrid>
                <a:gridCol w="2325468"/>
                <a:gridCol w="2995355"/>
                <a:gridCol w="3866209"/>
              </a:tblGrid>
              <a:tr h="2271926">
                <a:tc rowSpan="3">
                  <a:txBody>
                    <a:bodyPr/>
                    <a:lstStyle/>
                    <a:p>
                      <a:pPr algn="ctr">
                        <a:lnSpc>
                          <a:spcPct val="107000"/>
                        </a:lnSpc>
                        <a:spcAft>
                          <a:spcPts val="0"/>
                        </a:spcAft>
                      </a:pPr>
                      <a:r>
                        <a:rPr lang="uk-UA" sz="1200" b="1" dirty="0">
                          <a:solidFill>
                            <a:schemeClr val="tx1"/>
                          </a:solidFill>
                          <a:effectLst/>
                          <a:latin typeface="Times New Roman"/>
                          <a:ea typeface="Calibri"/>
                          <a:cs typeface="Times New Roman"/>
                        </a:rPr>
                        <a:t>1.2. Підвищення продуктивності агропромислового сектору</a:t>
                      </a:r>
                      <a:endParaRPr lang="en-US" sz="1100" b="1" dirty="0">
                        <a:solidFill>
                          <a:schemeClr val="tx1"/>
                        </a:solidFill>
                        <a:effectLst/>
                        <a:latin typeface="Calibri"/>
                        <a:ea typeface="Calibri"/>
                        <a:cs typeface="Times New Roman"/>
                      </a:endParaRPr>
                    </a:p>
                  </a:txBody>
                  <a:tcPr marL="68580" marR="68580" marT="0" marB="0" anchor="ctr">
                    <a:solidFill>
                      <a:schemeClr val="accent1"/>
                    </a:solidFill>
                  </a:tcPr>
                </a:tc>
                <a:tc>
                  <a:txBody>
                    <a:bodyPr/>
                    <a:lstStyle/>
                    <a:p>
                      <a:pPr>
                        <a:lnSpc>
                          <a:spcPct val="107000"/>
                        </a:lnSpc>
                        <a:spcAft>
                          <a:spcPts val="0"/>
                        </a:spcAft>
                      </a:pPr>
                      <a:endParaRPr lang="uk-UA" sz="1200" b="0" dirty="0" smtClean="0">
                        <a:solidFill>
                          <a:schemeClr val="tx1"/>
                        </a:solidFill>
                        <a:effectLst/>
                        <a:latin typeface="Times New Roman"/>
                        <a:ea typeface="Calibri"/>
                        <a:cs typeface="Times New Roman"/>
                      </a:endParaRPr>
                    </a:p>
                    <a:p>
                      <a:pPr>
                        <a:lnSpc>
                          <a:spcPct val="107000"/>
                        </a:lnSpc>
                        <a:spcAft>
                          <a:spcPts val="0"/>
                        </a:spcAft>
                      </a:pPr>
                      <a:r>
                        <a:rPr lang="uk-UA" sz="1200" b="0" dirty="0" smtClean="0">
                          <a:solidFill>
                            <a:schemeClr val="tx1"/>
                          </a:solidFill>
                          <a:effectLst/>
                          <a:latin typeface="Times New Roman"/>
                          <a:ea typeface="Calibri"/>
                          <a:cs typeface="Times New Roman"/>
                        </a:rPr>
                        <a:t>1.2.1</a:t>
                      </a:r>
                      <a:r>
                        <a:rPr lang="uk-UA" sz="1200" b="0" dirty="0">
                          <a:solidFill>
                            <a:schemeClr val="tx1"/>
                          </a:solidFill>
                          <a:effectLst/>
                          <a:latin typeface="Times New Roman"/>
                          <a:ea typeface="Calibri"/>
                          <a:cs typeface="Times New Roman"/>
                        </a:rPr>
                        <a:t>. Сприяння створенню та підвищенню спроможності малих виробників сільськогосподарської продукції та їх об’єднань</a:t>
                      </a:r>
                      <a:endParaRPr lang="en-US" sz="11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 pos="630555" algn="l"/>
                        </a:tabLst>
                      </a:pPr>
                      <a:r>
                        <a:rPr lang="uk-UA" sz="1200" b="0">
                          <a:solidFill>
                            <a:schemeClr val="tx1"/>
                          </a:solidFill>
                          <a:effectLst/>
                          <a:latin typeface="Times New Roman"/>
                          <a:ea typeface="Calibri"/>
                          <a:cs typeface="Times New Roman"/>
                        </a:rPr>
                        <a:t>Рівень зайнятості в сільській місцевості (%).</a:t>
                      </a:r>
                      <a:endParaRPr lang="en-US" sz="1100" b="0">
                        <a:solidFill>
                          <a:schemeClr val="tx1"/>
                        </a:solidFill>
                        <a:effectLst/>
                        <a:latin typeface="Calibri"/>
                        <a:ea typeface="Calibri"/>
                        <a:cs typeface="Times New Roman"/>
                      </a:endParaRPr>
                    </a:p>
                    <a:p>
                      <a:pPr marL="342900" lvl="0" indent="-342900">
                        <a:lnSpc>
                          <a:spcPct val="115000"/>
                        </a:lnSpc>
                        <a:spcAft>
                          <a:spcPts val="600"/>
                        </a:spcAft>
                        <a:buFont typeface="Wingdings"/>
                        <a:buChar char=""/>
                        <a:tabLst>
                          <a:tab pos="201295" algn="l"/>
                          <a:tab pos="630555" algn="l"/>
                        </a:tabLst>
                      </a:pPr>
                      <a:r>
                        <a:rPr lang="uk-UA" sz="1200" b="0">
                          <a:solidFill>
                            <a:schemeClr val="tx1"/>
                          </a:solidFill>
                          <a:effectLst/>
                          <a:latin typeface="Times New Roman"/>
                          <a:ea typeface="Calibri"/>
                          <a:cs typeface="Times New Roman"/>
                        </a:rPr>
                        <a:t>Кількість новостворених підприємств, з виробництва сільськогосподарської продукції та їх об’єднань (од.);</a:t>
                      </a:r>
                      <a:endParaRPr lang="en-US" sz="1100" b="0">
                        <a:solidFill>
                          <a:schemeClr val="tx1"/>
                        </a:solidFill>
                        <a:effectLst/>
                        <a:latin typeface="Calibri"/>
                        <a:ea typeface="Calibri"/>
                        <a:cs typeface="Times New Roman"/>
                      </a:endParaRPr>
                    </a:p>
                    <a:p>
                      <a:pPr marL="342900" lvl="0" indent="-342900">
                        <a:lnSpc>
                          <a:spcPct val="115000"/>
                        </a:lnSpc>
                        <a:spcAft>
                          <a:spcPts val="600"/>
                        </a:spcAft>
                        <a:buFont typeface="Wingdings"/>
                        <a:buChar char=""/>
                        <a:tabLst>
                          <a:tab pos="201295" algn="l"/>
                          <a:tab pos="630555" algn="l"/>
                        </a:tabLst>
                      </a:pPr>
                      <a:r>
                        <a:rPr lang="uk-UA" sz="1200" b="0">
                          <a:solidFill>
                            <a:schemeClr val="tx1"/>
                          </a:solidFill>
                          <a:effectLst/>
                          <a:latin typeface="Times New Roman"/>
                          <a:ea typeface="Calibri"/>
                          <a:cs typeface="Times New Roman"/>
                        </a:rPr>
                        <a:t>Кількість створених робочих місць у сільській місцевості (од.)</a:t>
                      </a:r>
                      <a:endParaRPr lang="en-US" sz="1100" b="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r>
              <a:tr h="1676129">
                <a:tc vMerge="1">
                  <a:txBody>
                    <a:bodyPr/>
                    <a:lstStyle/>
                    <a:p>
                      <a:endParaRPr lang="ru-RU"/>
                    </a:p>
                  </a:txBody>
                  <a:tcPr>
                    <a:solidFill>
                      <a:schemeClr val="accent1"/>
                    </a:solidFill>
                  </a:tcPr>
                </a:tc>
                <a:tc>
                  <a:txBody>
                    <a:bodyPr/>
                    <a:lstStyle/>
                    <a:p>
                      <a:pPr>
                        <a:lnSpc>
                          <a:spcPct val="107000"/>
                        </a:lnSpc>
                        <a:spcAft>
                          <a:spcPts val="0"/>
                        </a:spcAft>
                      </a:pPr>
                      <a:r>
                        <a:rPr lang="uk-UA" sz="1200" b="0" dirty="0">
                          <a:solidFill>
                            <a:schemeClr val="tx1"/>
                          </a:solidFill>
                          <a:effectLst/>
                          <a:latin typeface="Times New Roman"/>
                          <a:ea typeface="Calibri"/>
                          <a:cs typeface="Times New Roman"/>
                        </a:rPr>
                        <a:t>1.2.2. Стимулювання розвитку галузі переробки сільськогосподарської продукції</a:t>
                      </a:r>
                      <a:endParaRPr lang="en-US" sz="11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 pos="630555" algn="l"/>
                        </a:tabLst>
                      </a:pPr>
                      <a:r>
                        <a:rPr lang="uk-UA" sz="1200" b="0" dirty="0">
                          <a:solidFill>
                            <a:schemeClr val="tx1"/>
                          </a:solidFill>
                          <a:effectLst/>
                          <a:latin typeface="Times New Roman"/>
                          <a:ea typeface="Calibri"/>
                          <a:cs typeface="Times New Roman"/>
                        </a:rPr>
                        <a:t>Обсяг реалізованої продукції (робіт, послуг) кооперативами;</a:t>
                      </a:r>
                      <a:endParaRPr lang="en-US" sz="1100" b="0" dirty="0">
                        <a:solidFill>
                          <a:schemeClr val="tx1"/>
                        </a:solidFill>
                        <a:effectLst/>
                        <a:latin typeface="Calibri"/>
                        <a:ea typeface="Calibri"/>
                        <a:cs typeface="Times New Roman"/>
                      </a:endParaRPr>
                    </a:p>
                    <a:p>
                      <a:pPr marL="342900" lvl="0" indent="-342900">
                        <a:lnSpc>
                          <a:spcPct val="115000"/>
                        </a:lnSpc>
                        <a:spcAft>
                          <a:spcPts val="600"/>
                        </a:spcAft>
                        <a:buFont typeface="Wingdings"/>
                        <a:buChar char=""/>
                        <a:tabLst>
                          <a:tab pos="201295" algn="l"/>
                          <a:tab pos="630555" algn="l"/>
                        </a:tabLst>
                      </a:pPr>
                      <a:r>
                        <a:rPr lang="uk-UA" sz="1200" b="0" dirty="0">
                          <a:solidFill>
                            <a:schemeClr val="tx1"/>
                          </a:solidFill>
                          <a:effectLst/>
                          <a:latin typeface="Times New Roman"/>
                          <a:ea typeface="Calibri"/>
                          <a:cs typeface="Times New Roman"/>
                        </a:rPr>
                        <a:t>Кількість новостворених підприємств у галузі переробки сільськогосподарської продукції (од.). </a:t>
                      </a:r>
                      <a:endParaRPr lang="en-US" sz="1100" b="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r>
              <a:tr h="1559756">
                <a:tc vMerge="1">
                  <a:txBody>
                    <a:bodyPr/>
                    <a:lstStyle/>
                    <a:p>
                      <a:endParaRPr lang="ru-RU"/>
                    </a:p>
                  </a:txBody>
                  <a:tcPr>
                    <a:solidFill>
                      <a:schemeClr val="accent1"/>
                    </a:solidFill>
                  </a:tcPr>
                </a:tc>
                <a:tc>
                  <a:txBody>
                    <a:bodyPr/>
                    <a:lstStyle/>
                    <a:p>
                      <a:pPr>
                        <a:lnSpc>
                          <a:spcPct val="107000"/>
                        </a:lnSpc>
                        <a:spcAft>
                          <a:spcPts val="0"/>
                        </a:spcAft>
                      </a:pPr>
                      <a:r>
                        <a:rPr lang="uk-UA" sz="1200" b="0">
                          <a:solidFill>
                            <a:schemeClr val="tx1"/>
                          </a:solidFill>
                          <a:effectLst/>
                          <a:latin typeface="Times New Roman"/>
                          <a:ea typeface="Calibri"/>
                          <a:cs typeface="Times New Roman"/>
                        </a:rPr>
                        <a:t>1.2.3. Стимулювання нетрадиційних видів сільськогосподарського виробництва</a:t>
                      </a:r>
                      <a:endParaRPr lang="en-US" sz="11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 pos="630555" algn="l"/>
                        </a:tabLst>
                      </a:pPr>
                      <a:r>
                        <a:rPr lang="uk-UA" sz="1200" b="0" spc="-20" dirty="0">
                          <a:solidFill>
                            <a:schemeClr val="tx1"/>
                          </a:solidFill>
                          <a:effectLst/>
                          <a:latin typeface="Times New Roman"/>
                          <a:ea typeface="Calibri"/>
                          <a:cs typeface="Times New Roman"/>
                        </a:rPr>
                        <a:t>Кількість нових суб’єктів господарювання у сільській місцевості (од.);</a:t>
                      </a:r>
                      <a:endParaRPr lang="en-US" sz="1100" b="0" dirty="0">
                        <a:solidFill>
                          <a:schemeClr val="tx1"/>
                        </a:solidFill>
                        <a:effectLst/>
                        <a:latin typeface="Calibri"/>
                        <a:ea typeface="Calibri"/>
                        <a:cs typeface="Times New Roman"/>
                      </a:endParaRPr>
                    </a:p>
                    <a:p>
                      <a:pPr marL="342900" lvl="0" indent="-342900">
                        <a:lnSpc>
                          <a:spcPct val="115000"/>
                        </a:lnSpc>
                        <a:spcAft>
                          <a:spcPts val="600"/>
                        </a:spcAft>
                        <a:buFont typeface="Wingdings"/>
                        <a:buChar char=""/>
                        <a:tabLst>
                          <a:tab pos="201295" algn="l"/>
                          <a:tab pos="630555" algn="l"/>
                        </a:tabLst>
                      </a:pPr>
                      <a:r>
                        <a:rPr lang="uk-UA" sz="1200" b="0" dirty="0">
                          <a:solidFill>
                            <a:schemeClr val="tx1"/>
                          </a:solidFill>
                          <a:effectLst/>
                          <a:latin typeface="Times New Roman"/>
                          <a:ea typeface="Calibri"/>
                          <a:cs typeface="Times New Roman"/>
                        </a:rPr>
                        <a:t>Кількість працевлаштованих працівників у сільській місцевості (осіб)</a:t>
                      </a:r>
                      <a:endParaRPr lang="en-US" sz="1100" b="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281533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429320091"/>
              </p:ext>
            </p:extLst>
          </p:nvPr>
        </p:nvGraphicFramePr>
        <p:xfrm>
          <a:off x="-1" y="1"/>
          <a:ext cx="9187032" cy="6858000"/>
        </p:xfrm>
        <a:graphic>
          <a:graphicData uri="http://schemas.openxmlformats.org/drawingml/2006/table">
            <a:tbl>
              <a:tblPr firstRow="1" bandRow="1">
                <a:tableStyleId>{5C22544A-7EE6-4342-B048-85BDC9FD1C3A}</a:tableStyleId>
              </a:tblPr>
              <a:tblGrid>
                <a:gridCol w="2325468"/>
                <a:gridCol w="2995355"/>
                <a:gridCol w="3866209"/>
              </a:tblGrid>
              <a:tr h="2271926">
                <a:tc rowSpan="3">
                  <a:txBody>
                    <a:bodyPr/>
                    <a:lstStyle/>
                    <a:p>
                      <a:pPr algn="ctr">
                        <a:lnSpc>
                          <a:spcPct val="107000"/>
                        </a:lnSpc>
                        <a:spcAft>
                          <a:spcPts val="0"/>
                        </a:spcAft>
                      </a:pPr>
                      <a:r>
                        <a:rPr lang="uk-UA" sz="1400" dirty="0">
                          <a:solidFill>
                            <a:schemeClr val="tx1"/>
                          </a:solidFill>
                          <a:effectLst/>
                          <a:latin typeface="Times New Roman" pitchFamily="18" charset="0"/>
                          <a:ea typeface="Calibri"/>
                          <a:cs typeface="Times New Roman" pitchFamily="18" charset="0"/>
                        </a:rPr>
                        <a:t>1.3. Активізація інвестиційної діяльності</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solidFill>
                  </a:tcPr>
                </a:tc>
                <a:tc>
                  <a:txBody>
                    <a:bodyPr/>
                    <a:lstStyle/>
                    <a:p>
                      <a:pPr>
                        <a:lnSpc>
                          <a:spcPct val="107000"/>
                        </a:lnSpc>
                        <a:spcAft>
                          <a:spcPts val="0"/>
                        </a:spcAft>
                      </a:pPr>
                      <a:r>
                        <a:rPr lang="uk-UA" sz="1400" b="0" dirty="0">
                          <a:solidFill>
                            <a:schemeClr val="tx1"/>
                          </a:solidFill>
                          <a:effectLst/>
                          <a:latin typeface="Times New Roman" pitchFamily="18" charset="0"/>
                          <a:ea typeface="Calibri"/>
                          <a:cs typeface="Times New Roman" pitchFamily="18" charset="0"/>
                        </a:rPr>
                        <a:t>1.3.1. Створення та постійна актуалізація портфелю інвестиційних пропозицій громади</a:t>
                      </a:r>
                      <a:endParaRPr lang="en-US" sz="14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gn="l">
                        <a:lnSpc>
                          <a:spcPct val="115000"/>
                        </a:lnSpc>
                        <a:spcAft>
                          <a:spcPts val="600"/>
                        </a:spcAft>
                        <a:buFont typeface="Wingdings"/>
                        <a:buChar char=""/>
                        <a:tabLst>
                          <a:tab pos="201295" algn="l"/>
                        </a:tabLst>
                      </a:pPr>
                      <a:r>
                        <a:rPr lang="uk-UA" sz="1400" b="0" dirty="0">
                          <a:solidFill>
                            <a:schemeClr val="tx1"/>
                          </a:solidFill>
                          <a:effectLst/>
                          <a:latin typeface="Times New Roman" pitchFamily="18" charset="0"/>
                          <a:ea typeface="Calibri"/>
                          <a:cs typeface="Times New Roman" pitchFamily="18" charset="0"/>
                        </a:rPr>
                        <a:t>Кількість інвестиційних пропозицій (од.);</a:t>
                      </a:r>
                      <a:endParaRPr lang="en-US" sz="1400" b="0" dirty="0">
                        <a:solidFill>
                          <a:schemeClr val="tx1"/>
                        </a:solidFill>
                        <a:effectLst/>
                        <a:latin typeface="Times New Roman" pitchFamily="18" charset="0"/>
                        <a:ea typeface="Calibri"/>
                        <a:cs typeface="Times New Roman" pitchFamily="18" charset="0"/>
                      </a:endParaRPr>
                    </a:p>
                    <a:p>
                      <a:pPr marL="342900" lvl="0" indent="-342900" algn="l">
                        <a:lnSpc>
                          <a:spcPct val="115000"/>
                        </a:lnSpc>
                        <a:spcAft>
                          <a:spcPts val="600"/>
                        </a:spcAft>
                        <a:buFont typeface="Wingdings"/>
                        <a:buChar char=""/>
                        <a:tabLst>
                          <a:tab pos="201295" algn="l"/>
                        </a:tabLst>
                      </a:pPr>
                      <a:r>
                        <a:rPr lang="uk-UA" sz="1400" b="0" dirty="0">
                          <a:solidFill>
                            <a:schemeClr val="tx1"/>
                          </a:solidFill>
                          <a:effectLst/>
                          <a:latin typeface="Times New Roman" pitchFamily="18" charset="0"/>
                          <a:ea typeface="Calibri"/>
                          <a:cs typeface="Times New Roman" pitchFamily="18" charset="0"/>
                        </a:rPr>
                        <a:t> Кількість потенційних інвесторів, які звернулись з метою організації та ведення підприємницької діяльності на території громади (од.)</a:t>
                      </a:r>
                      <a:endParaRPr lang="en-US" sz="14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3026318">
                <a:tc vMerge="1">
                  <a:txBody>
                    <a:bodyPr/>
                    <a:lstStyle/>
                    <a:p>
                      <a:endParaRPr lang="ru-RU"/>
                    </a:p>
                  </a:txBody>
                  <a:tcPr>
                    <a:solidFill>
                      <a:schemeClr val="accent1"/>
                    </a:solidFill>
                  </a:tcPr>
                </a:tc>
                <a:tc>
                  <a:txBody>
                    <a:bodyPr/>
                    <a:lstStyle/>
                    <a:p>
                      <a:pPr>
                        <a:lnSpc>
                          <a:spcPct val="107000"/>
                        </a:lnSpc>
                        <a:spcAft>
                          <a:spcPts val="0"/>
                        </a:spcAft>
                      </a:pPr>
                      <a:r>
                        <a:rPr lang="uk-UA" sz="1400" dirty="0">
                          <a:solidFill>
                            <a:schemeClr val="tx1"/>
                          </a:solidFill>
                          <a:effectLst/>
                          <a:latin typeface="Times New Roman" pitchFamily="18" charset="0"/>
                          <a:ea typeface="Calibri"/>
                          <a:cs typeface="Times New Roman" pitchFamily="18" charset="0"/>
                        </a:rPr>
                        <a:t>1.3.2. Промоція інвестиційних продуктів громади</a:t>
                      </a:r>
                      <a:endParaRPr lang="en-US" sz="14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gn="l">
                        <a:lnSpc>
                          <a:spcPct val="115000"/>
                        </a:lnSpc>
                        <a:spcAft>
                          <a:spcPts val="600"/>
                        </a:spcAft>
                        <a:buFont typeface="Wingdings"/>
                        <a:buChar char=""/>
                        <a:tabLst>
                          <a:tab pos="201295" algn="l"/>
                        </a:tabLst>
                      </a:pPr>
                      <a:r>
                        <a:rPr lang="uk-UA" sz="1400">
                          <a:solidFill>
                            <a:schemeClr val="tx1"/>
                          </a:solidFill>
                          <a:effectLst/>
                          <a:latin typeface="Times New Roman" pitchFamily="18" charset="0"/>
                          <a:ea typeface="Calibri"/>
                          <a:cs typeface="Times New Roman" pitchFamily="18" charset="0"/>
                        </a:rPr>
                        <a:t>Кількість заходів (форуми, виставки, конференціі та  ін.), у яких представники громади взяли участь  (од.);</a:t>
                      </a:r>
                      <a:endParaRPr lang="en-US" sz="1400">
                        <a:solidFill>
                          <a:schemeClr val="tx1"/>
                        </a:solidFill>
                        <a:effectLst/>
                        <a:latin typeface="Times New Roman" pitchFamily="18" charset="0"/>
                        <a:ea typeface="Calibri"/>
                        <a:cs typeface="Times New Roman" pitchFamily="18" charset="0"/>
                      </a:endParaRPr>
                    </a:p>
                    <a:p>
                      <a:pPr marL="342900" lvl="0" indent="-342900" algn="l">
                        <a:lnSpc>
                          <a:spcPct val="115000"/>
                        </a:lnSpc>
                        <a:spcAft>
                          <a:spcPts val="600"/>
                        </a:spcAft>
                        <a:buFont typeface="Wingdings"/>
                        <a:buChar char=""/>
                        <a:tabLst>
                          <a:tab pos="201295" algn="l"/>
                        </a:tabLst>
                      </a:pPr>
                      <a:r>
                        <a:rPr lang="uk-UA" sz="1400">
                          <a:solidFill>
                            <a:schemeClr val="tx1"/>
                          </a:solidFill>
                          <a:effectLst/>
                          <a:latin typeface="Times New Roman" pitchFamily="18" charset="0"/>
                          <a:ea typeface="Calibri"/>
                          <a:cs typeface="Times New Roman" pitchFamily="18" charset="0"/>
                        </a:rPr>
                        <a:t>Кількість промо матеріалів ( буклетів, брошур, відеороликів і т. д.) (од.)</a:t>
                      </a:r>
                      <a:endParaRPr lang="en-US" sz="14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r h="1559756">
                <a:tc vMerge="1">
                  <a:txBody>
                    <a:bodyPr/>
                    <a:lstStyle/>
                    <a:p>
                      <a:endParaRPr lang="ru-RU"/>
                    </a:p>
                  </a:txBody>
                  <a:tcPr>
                    <a:solidFill>
                      <a:schemeClr val="accent1"/>
                    </a:solidFill>
                  </a:tcPr>
                </a:tc>
                <a:tc>
                  <a:txBody>
                    <a:bodyPr/>
                    <a:lstStyle/>
                    <a:p>
                      <a:pPr>
                        <a:lnSpc>
                          <a:spcPct val="107000"/>
                        </a:lnSpc>
                        <a:spcAft>
                          <a:spcPts val="0"/>
                        </a:spcAft>
                      </a:pPr>
                      <a:r>
                        <a:rPr lang="uk-UA" sz="1400" dirty="0">
                          <a:solidFill>
                            <a:schemeClr val="tx1"/>
                          </a:solidFill>
                          <a:effectLst/>
                          <a:latin typeface="Times New Roman" pitchFamily="18" charset="0"/>
                          <a:ea typeface="Calibri"/>
                          <a:cs typeface="Times New Roman" pitchFamily="18" charset="0"/>
                        </a:rPr>
                        <a:t>1.3.3. Створення </a:t>
                      </a:r>
                      <a:r>
                        <a:rPr lang="uk-UA" sz="1400" dirty="0" err="1">
                          <a:solidFill>
                            <a:schemeClr val="tx1"/>
                          </a:solidFill>
                          <a:effectLst/>
                          <a:latin typeface="Times New Roman" pitchFamily="18" charset="0"/>
                          <a:ea typeface="Calibri"/>
                          <a:cs typeface="Times New Roman" pitchFamily="18" charset="0"/>
                        </a:rPr>
                        <a:t>онлайн</a:t>
                      </a:r>
                      <a:r>
                        <a:rPr lang="uk-UA" sz="1400" dirty="0">
                          <a:solidFill>
                            <a:schemeClr val="tx1"/>
                          </a:solidFill>
                          <a:effectLst/>
                          <a:latin typeface="Times New Roman" pitchFamily="18" charset="0"/>
                          <a:ea typeface="Calibri"/>
                          <a:cs typeface="Times New Roman" pitchFamily="18" charset="0"/>
                        </a:rPr>
                        <a:t> ресурсу інвестиційних об’єктів громади</a:t>
                      </a:r>
                      <a:endParaRPr lang="en-US" sz="14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gn="l">
                        <a:lnSpc>
                          <a:spcPct val="115000"/>
                        </a:lnSpc>
                        <a:spcAft>
                          <a:spcPts val="600"/>
                        </a:spcAft>
                        <a:buFont typeface="Wingdings"/>
                        <a:buChar char=""/>
                        <a:tabLst>
                          <a:tab pos="201295" algn="l"/>
                        </a:tabLst>
                      </a:pPr>
                      <a:r>
                        <a:rPr lang="uk-UA" sz="1400" dirty="0">
                          <a:solidFill>
                            <a:schemeClr val="tx1"/>
                          </a:solidFill>
                          <a:effectLst/>
                          <a:latin typeface="Times New Roman" pitchFamily="18" charset="0"/>
                          <a:ea typeface="Calibri"/>
                          <a:cs typeface="Times New Roman" pitchFamily="18" charset="0"/>
                        </a:rPr>
                        <a:t>Створено </a:t>
                      </a:r>
                      <a:r>
                        <a:rPr lang="uk-UA" sz="1400" dirty="0" err="1">
                          <a:solidFill>
                            <a:schemeClr val="tx1"/>
                          </a:solidFill>
                          <a:effectLst/>
                          <a:latin typeface="Times New Roman" pitchFamily="18" charset="0"/>
                          <a:ea typeface="Calibri"/>
                          <a:cs typeface="Times New Roman" pitchFamily="18" charset="0"/>
                        </a:rPr>
                        <a:t>онлайн</a:t>
                      </a:r>
                      <a:r>
                        <a:rPr lang="uk-UA" sz="1400" dirty="0">
                          <a:solidFill>
                            <a:schemeClr val="tx1"/>
                          </a:solidFill>
                          <a:effectLst/>
                          <a:latin typeface="Times New Roman" pitchFamily="18" charset="0"/>
                          <a:ea typeface="Calibri"/>
                          <a:cs typeface="Times New Roman" pitchFamily="18" charset="0"/>
                        </a:rPr>
                        <a:t> ресурс (од.); </a:t>
                      </a:r>
                      <a:endParaRPr lang="en-US" sz="1400" dirty="0">
                        <a:solidFill>
                          <a:schemeClr val="tx1"/>
                        </a:solidFill>
                        <a:effectLst/>
                        <a:latin typeface="Times New Roman" pitchFamily="18" charset="0"/>
                        <a:ea typeface="Calibri"/>
                        <a:cs typeface="Times New Roman" pitchFamily="18" charset="0"/>
                      </a:endParaRPr>
                    </a:p>
                    <a:p>
                      <a:pPr marL="342900" lvl="0" indent="-342900" algn="l">
                        <a:lnSpc>
                          <a:spcPct val="115000"/>
                        </a:lnSpc>
                        <a:spcAft>
                          <a:spcPts val="600"/>
                        </a:spcAft>
                        <a:buFont typeface="Wingdings"/>
                        <a:buChar char=""/>
                        <a:tabLst>
                          <a:tab pos="201295" algn="l"/>
                        </a:tabLst>
                      </a:pPr>
                      <a:r>
                        <a:rPr lang="uk-UA" sz="1400" dirty="0">
                          <a:solidFill>
                            <a:schemeClr val="tx1"/>
                          </a:solidFill>
                          <a:effectLst/>
                          <a:latin typeface="Times New Roman" pitchFamily="18" charset="0"/>
                          <a:ea typeface="Calibri"/>
                          <a:cs typeface="Times New Roman" pitchFamily="18" charset="0"/>
                        </a:rPr>
                        <a:t>Кількість відвідувань та звернень щодо розміщених інвестиційних пропозицій (од.).</a:t>
                      </a:r>
                      <a:endParaRPr lang="en-US" sz="14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89693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983373413"/>
              </p:ext>
            </p:extLst>
          </p:nvPr>
        </p:nvGraphicFramePr>
        <p:xfrm>
          <a:off x="-1" y="664971"/>
          <a:ext cx="9144002" cy="6193029"/>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294907">
                <a:tc gridSpan="6">
                  <a:txBody>
                    <a:bodyPr/>
                    <a:lstStyle/>
                    <a:p>
                      <a:pPr algn="ctr">
                        <a:lnSpc>
                          <a:spcPct val="107000"/>
                        </a:lnSpc>
                        <a:spcAft>
                          <a:spcPts val="800"/>
                        </a:spcAft>
                      </a:pPr>
                      <a:r>
                        <a:rPr lang="uk-UA" sz="1400" b="1" dirty="0">
                          <a:solidFill>
                            <a:schemeClr val="bg1"/>
                          </a:solidFill>
                          <a:effectLst/>
                          <a:latin typeface="Times New Roman" pitchFamily="18" charset="0"/>
                          <a:cs typeface="Times New Roman" pitchFamily="18" charset="0"/>
                        </a:rPr>
                        <a:t>3авдання 1.1.1. Розбудова інфраструктури підтримки МСП</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9812">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2949061">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Розміщення та забезпечення актуалізації на сайті Дунаєвецької міської ради переліку об’єктів комунальної власності, що пропонуються для продажу чи передачі в оренду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Виконавчий комітет Дунаєвецької міської ради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Забезпечення відкритого доступу  суб’єктів підприємництва до переліку об’єктів комунальної власності, що пропонуються для продажу чи передачі в оренду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r>
              <a:tr h="2359249">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Створення єдиного інформаційного ресурсу (веб-сайту) для діючих та потенційних підприємців, який міститиме актуальну інформацію про заснування та ведення бізнесу, відповідні нормативно-правові акти тощо</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Виконавчий комітет Дунаєвецької міської ради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Інформаційна, консультативна та методична підтримка суб’єктів малого і середнього підприємництва</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r>
            </a:tbl>
          </a:graphicData>
        </a:graphic>
      </p:graphicFrame>
      <p:sp>
        <p:nvSpPr>
          <p:cNvPr id="3" name="Rectangle 1"/>
          <p:cNvSpPr>
            <a:spLocks noChangeArrowheads="1"/>
          </p:cNvSpPr>
          <p:nvPr/>
        </p:nvSpPr>
        <p:spPr bwMode="auto">
          <a:xfrm>
            <a:off x="882650" y="113397"/>
            <a:ext cx="7234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Перелік заходів до Плану реалізації стратегії розвитку до 2023 року</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5185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449004148"/>
              </p:ext>
            </p:extLst>
          </p:nvPr>
        </p:nvGraphicFramePr>
        <p:xfrm>
          <a:off x="-1" y="0"/>
          <a:ext cx="9144002" cy="6858000"/>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3810000">
                <a:tc>
                  <a:txBody>
                    <a:bodyPr/>
                    <a:lstStyle/>
                    <a:p>
                      <a:pPr>
                        <a:lnSpc>
                          <a:spcPct val="107000"/>
                        </a:lnSpc>
                        <a:spcAft>
                          <a:spcPts val="800"/>
                        </a:spcAft>
                      </a:pPr>
                      <a:r>
                        <a:rPr lang="uk-UA" sz="1400" b="0" dirty="0">
                          <a:solidFill>
                            <a:schemeClr val="bg1"/>
                          </a:solidFill>
                          <a:effectLst/>
                          <a:latin typeface="Times New Roman"/>
                          <a:ea typeface="Calibri"/>
                          <a:cs typeface="Times New Roman"/>
                        </a:rPr>
                        <a:t>3</a:t>
                      </a:r>
                      <a:endParaRPr lang="en-US" sz="1400" b="0" dirty="0">
                        <a:solidFill>
                          <a:schemeClr val="bg1"/>
                        </a:solidFill>
                        <a:effectLst/>
                        <a:latin typeface="Calibri"/>
                        <a:ea typeface="Calibri"/>
                        <a:cs typeface="Times New Roman"/>
                      </a:endParaRPr>
                    </a:p>
                  </a:txBody>
                  <a:tcPr marL="68580" marR="0" marT="0" marB="0">
                    <a:solidFill>
                      <a:schemeClr val="accent6">
                        <a:lumMod val="50000"/>
                      </a:schemeClr>
                    </a:solidFill>
                  </a:tcPr>
                </a:tc>
                <a:tc>
                  <a:txBody>
                    <a:bodyPr/>
                    <a:lstStyle/>
                    <a:p>
                      <a:pPr>
                        <a:lnSpc>
                          <a:spcPct val="107000"/>
                        </a:lnSpc>
                        <a:spcAft>
                          <a:spcPts val="800"/>
                        </a:spcAft>
                      </a:pPr>
                      <a:r>
                        <a:rPr lang="uk-UA" sz="1400" b="0">
                          <a:solidFill>
                            <a:schemeClr val="tx1"/>
                          </a:solidFill>
                          <a:effectLst/>
                          <a:latin typeface="Times New Roman"/>
                          <a:ea typeface="Calibri"/>
                          <a:cs typeface="Times New Roman"/>
                        </a:rPr>
                        <a:t>Запровадження нових каналів комунікації між бізнесом та владою (наприклад, розсилки через електронну пошту, соцмережі), вдосконалення існуючих механізмів інформування підприємців про заходи та рішення, які впливають на діяльність бізнесу.</a:t>
                      </a:r>
                      <a:endParaRPr lang="en-US" sz="14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2021-2023</a:t>
                      </a: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dirty="0">
                          <a:solidFill>
                            <a:schemeClr val="tx1"/>
                          </a:solidFill>
                          <a:effectLst/>
                          <a:latin typeface="Times New Roman"/>
                          <a:ea typeface="Calibri"/>
                          <a:cs typeface="Times New Roman"/>
                        </a:rPr>
                        <a:t>Виконавчий комітет Дунаєвецької міської ради, Рада підприємців</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a:t>
                      </a: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Інформаційна, консультативна та методична підтримка суб’єктів малого і середнього підприємництва</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3048000">
                <a:tc>
                  <a:txBody>
                    <a:bodyPr/>
                    <a:lstStyle/>
                    <a:p>
                      <a:pPr>
                        <a:lnSpc>
                          <a:spcPct val="107000"/>
                        </a:lnSpc>
                        <a:spcAft>
                          <a:spcPts val="800"/>
                        </a:spcAft>
                      </a:pPr>
                      <a:r>
                        <a:rPr lang="uk-UA" sz="1400" b="0" dirty="0">
                          <a:solidFill>
                            <a:schemeClr val="bg1"/>
                          </a:solidFill>
                          <a:effectLst/>
                          <a:latin typeface="Times New Roman"/>
                          <a:ea typeface="Calibri"/>
                          <a:cs typeface="Times New Roman"/>
                        </a:rPr>
                        <a:t>4</a:t>
                      </a:r>
                      <a:endParaRPr lang="en-US" sz="1400" b="0" dirty="0">
                        <a:solidFill>
                          <a:schemeClr val="bg1"/>
                        </a:solidFill>
                        <a:effectLst/>
                        <a:latin typeface="Calibri"/>
                        <a:ea typeface="Calibri"/>
                        <a:cs typeface="Times New Roman"/>
                      </a:endParaRPr>
                    </a:p>
                  </a:txBody>
                  <a:tcPr marL="68580" marR="0" marT="0" marB="0">
                    <a:solidFill>
                      <a:schemeClr val="accent6">
                        <a:lumMod val="50000"/>
                      </a:schemeClr>
                    </a:solidFill>
                  </a:tcPr>
                </a:tc>
                <a:tc>
                  <a:txBody>
                    <a:bodyPr/>
                    <a:lstStyle/>
                    <a:p>
                      <a:pPr>
                        <a:lnSpc>
                          <a:spcPct val="107000"/>
                        </a:lnSpc>
                        <a:spcAft>
                          <a:spcPts val="800"/>
                        </a:spcAft>
                      </a:pPr>
                      <a:r>
                        <a:rPr lang="uk-UA" sz="1400" b="0">
                          <a:solidFill>
                            <a:schemeClr val="tx1"/>
                          </a:solidFill>
                          <a:effectLst/>
                          <a:latin typeface="Times New Roman"/>
                          <a:ea typeface="Calibri"/>
                          <a:cs typeface="Times New Roman"/>
                        </a:rPr>
                        <a:t>Створення Центру підтримки підприємництва й налагодження його співпраці з усіма зацікавленими сторонами</a:t>
                      </a:r>
                      <a:endParaRPr lang="en-US" sz="14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a:ea typeface="Calibri"/>
                          <a:cs typeface="Times New Roman"/>
                        </a:rPr>
                        <a:t>2021-2023</a:t>
                      </a:r>
                      <a:endParaRPr lang="en-US" sz="1400" b="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a:solidFill>
                            <a:schemeClr val="tx1"/>
                          </a:solidFill>
                          <a:effectLst/>
                          <a:latin typeface="Times New Roman"/>
                          <a:ea typeface="Calibri"/>
                          <a:cs typeface="Times New Roman"/>
                        </a:rPr>
                        <a:t>Виконавчий комітет Дунаєвецької міської ради</a:t>
                      </a:r>
                      <a:endParaRPr lang="en-US" sz="14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a:ea typeface="Calibri"/>
                          <a:cs typeface="Times New Roman"/>
                        </a:rPr>
                        <a:t>Кошти міського бюджету, залучені кошти</a:t>
                      </a:r>
                      <a:endParaRPr lang="en-US" sz="1400" b="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Сприяння розвитку підприємництва; інформаційна, консультативна та методична підтримка суб’єктів малого і середнього підприємництва</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66635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478571094"/>
              </p:ext>
            </p:extLst>
          </p:nvPr>
        </p:nvGraphicFramePr>
        <p:xfrm>
          <a:off x="-1" y="3"/>
          <a:ext cx="9144002" cy="6859949"/>
        </p:xfrm>
        <a:graphic>
          <a:graphicData uri="http://schemas.openxmlformats.org/drawingml/2006/table">
            <a:tbl>
              <a:tblPr firstRow="1" firstCol="1" lastRow="1" lastCol="1" bandRow="1" bandCol="1">
                <a:tableStyleId>{5C22544A-7EE6-4342-B048-85BDC9FD1C3A}</a:tableStyleId>
              </a:tblPr>
              <a:tblGrid>
                <a:gridCol w="376972"/>
                <a:gridCol w="2791910"/>
                <a:gridCol w="993544"/>
                <a:gridCol w="1590675"/>
                <a:gridCol w="1238250"/>
                <a:gridCol w="2152651"/>
              </a:tblGrid>
              <a:tr h="226330">
                <a:tc gridSpan="6">
                  <a:txBody>
                    <a:bodyPr/>
                    <a:lstStyle/>
                    <a:p>
                      <a:pPr algn="ctr">
                        <a:lnSpc>
                          <a:spcPct val="107000"/>
                        </a:lnSpc>
                        <a:spcAft>
                          <a:spcPts val="800"/>
                        </a:spcAft>
                      </a:pPr>
                      <a:r>
                        <a:rPr lang="uk-UA" sz="1400" b="1" dirty="0">
                          <a:solidFill>
                            <a:schemeClr val="bg1"/>
                          </a:solidFill>
                          <a:effectLst/>
                          <a:latin typeface="Times New Roman" pitchFamily="18" charset="0"/>
                          <a:ea typeface="Calibri"/>
                          <a:cs typeface="Times New Roman" pitchFamily="18" charset="0"/>
                        </a:rPr>
                        <a:t>3авдання 1.1.2. Стимулювання розвитку підприємницьких навичок населення</a:t>
                      </a:r>
                      <a:endParaRPr lang="en-US" sz="1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97497">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 з/п</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Заходи</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Термін виконання</a:t>
                      </a:r>
                      <a:endParaRPr lang="en-US" sz="1300" b="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Відповідальний виконавець</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3051910">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1</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Проведення навчальних заходів для розвитку підприємницьких навичок для майбутніх підприємців та діючих МСП (тренінгів, семінарів, </a:t>
                      </a:r>
                      <a:r>
                        <a:rPr lang="uk-UA" sz="1300" b="0" dirty="0" err="1">
                          <a:solidFill>
                            <a:schemeClr val="tx1"/>
                          </a:solidFill>
                          <a:effectLst/>
                          <a:latin typeface="Times New Roman" pitchFamily="18" charset="0"/>
                          <a:ea typeface="Calibri"/>
                          <a:cs typeface="Times New Roman" pitchFamily="18" charset="0"/>
                        </a:rPr>
                        <a:t>вебінарів</a:t>
                      </a:r>
                      <a:r>
                        <a:rPr lang="uk-UA" sz="1300" b="0" dirty="0">
                          <a:solidFill>
                            <a:schemeClr val="tx1"/>
                          </a:solidFill>
                          <a:effectLst/>
                          <a:latin typeface="Times New Roman" pitchFamily="18" charset="0"/>
                          <a:ea typeface="Calibri"/>
                          <a:cs typeface="Times New Roman" pitchFamily="18" charset="0"/>
                        </a:rPr>
                        <a:t> для зацікавлених діючих підприємців, жителів громади, що мають намір розпочати власну справу, щодо основ ведення бізнесу, впровадження сучасних бізнес-процесів у підприємницьку діяльність, ефективного менеджменту, маркетингу, з питань впровадження інновацій на підприємствах тощо</a:t>
                      </a:r>
                      <a:r>
                        <a:rPr lang="uk-UA" sz="1300" b="0" dirty="0" smtClean="0">
                          <a:solidFill>
                            <a:schemeClr val="tx1"/>
                          </a:solidFill>
                          <a:effectLst/>
                          <a:latin typeface="Times New Roman" pitchFamily="18" charset="0"/>
                          <a:ea typeface="Calibri"/>
                          <a:cs typeface="Times New Roman" pitchFamily="18" charset="0"/>
                        </a:rPr>
                        <a:t>)</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2021-2023</a:t>
                      </a:r>
                      <a:endParaRPr lang="en-US" sz="13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Виконавчий комітет Дунаєвецької міської ради, Дунаєвецька районна філія Хмельницького обласного центру зайнятості, Рада підприємців</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Кошти міського бюджету, кошти державного бюджету, залучені кошти</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Інформаційна, консультативна та методична підтримка суб’єктів малого і середнього підприємництва; Підвищення рівня знань суб’єктів підприємницької діяльності; сприяння розвитку підприємництва</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1276242">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2</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Підтримка громадських ініціатив, спрямованих на підвищення рівня освіти підприємців, використання інноваційних інструментів започаткування та розвитку власного бізнесу.</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2021-2023</a:t>
                      </a:r>
                      <a:endParaRPr lang="en-US" sz="13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Виконавчий комітет Дунаєвецької міської ради </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Підвищення рівня знань суб’єктів підприємницької діяльності; сприяння розвитку підприємництва</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1406017">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3</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Надання консультацій (в т. ч. </a:t>
                      </a:r>
                      <a:r>
                        <a:rPr lang="uk-UA" sz="1300" b="0" dirty="0" err="1">
                          <a:solidFill>
                            <a:schemeClr val="tx1"/>
                          </a:solidFill>
                          <a:effectLst/>
                          <a:latin typeface="Times New Roman" pitchFamily="18" charset="0"/>
                          <a:ea typeface="Calibri"/>
                          <a:cs typeface="Times New Roman" pitchFamily="18" charset="0"/>
                        </a:rPr>
                        <a:t>онлайн</a:t>
                      </a:r>
                      <a:r>
                        <a:rPr lang="uk-UA" sz="1300" b="0" dirty="0">
                          <a:solidFill>
                            <a:schemeClr val="tx1"/>
                          </a:solidFill>
                          <a:effectLst/>
                          <a:latin typeface="Times New Roman" pitchFamily="18" charset="0"/>
                          <a:ea typeface="Calibri"/>
                          <a:cs typeface="Times New Roman" pitchFamily="18" charset="0"/>
                        </a:rPr>
                        <a:t> консультацій) для підприємців з питань, які стосуються їхньої діяльності.</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2021-2023</a:t>
                      </a:r>
                      <a:endParaRPr lang="en-US" sz="1300" b="0">
                        <a:solidFill>
                          <a:schemeClr val="tx1"/>
                        </a:solidFill>
                        <a:effectLst/>
                        <a:latin typeface="Times New Roman" pitchFamily="18" charset="0"/>
                        <a:ea typeface="Calibri"/>
                        <a:cs typeface="Times New Roman" pitchFamily="18" charset="0"/>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Виконавчий комітет Дунаєвецької міської ради</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 </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Інформаційна, консультативна та методична підтримка суб’єктів малого і середнього </a:t>
                      </a:r>
                      <a:r>
                        <a:rPr lang="uk-UA" sz="1300" b="0" dirty="0" smtClean="0">
                          <a:solidFill>
                            <a:schemeClr val="tx1"/>
                          </a:solidFill>
                          <a:effectLst/>
                          <a:latin typeface="Times New Roman" pitchFamily="18" charset="0"/>
                          <a:ea typeface="Calibri"/>
                          <a:cs typeface="Times New Roman" pitchFamily="18" charset="0"/>
                        </a:rPr>
                        <a:t>підприємництва</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406333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26531537"/>
              </p:ext>
            </p:extLst>
          </p:nvPr>
        </p:nvGraphicFramePr>
        <p:xfrm>
          <a:off x="0" y="0"/>
          <a:ext cx="9144000" cy="6858000"/>
        </p:xfrm>
        <a:graphic>
          <a:graphicData uri="http://schemas.openxmlformats.org/drawingml/2006/table">
            <a:tbl>
              <a:tblPr firstRow="1" firstCol="1" lastRow="1" lastCol="1" bandRow="1" bandCol="1">
                <a:tableStyleId>{5C22544A-7EE6-4342-B048-85BDC9FD1C3A}</a:tableStyleId>
              </a:tblPr>
              <a:tblGrid>
                <a:gridCol w="376972"/>
                <a:gridCol w="2791909"/>
                <a:gridCol w="993544"/>
                <a:gridCol w="1590675"/>
                <a:gridCol w="1238250"/>
                <a:gridCol w="2152650"/>
              </a:tblGrid>
              <a:tr h="551040">
                <a:tc gridSpan="6">
                  <a:txBody>
                    <a:bodyPr/>
                    <a:lstStyle/>
                    <a:p>
                      <a:pPr algn="ctr">
                        <a:lnSpc>
                          <a:spcPct val="107000"/>
                        </a:lnSpc>
                        <a:spcAft>
                          <a:spcPts val="800"/>
                        </a:spcAft>
                      </a:pPr>
                      <a:r>
                        <a:rPr lang="ru-RU" sz="1400" b="1" dirty="0" smtClean="0">
                          <a:solidFill>
                            <a:schemeClr val="bg1"/>
                          </a:solidFill>
                          <a:effectLst/>
                          <a:latin typeface="Times New Roman" pitchFamily="18" charset="0"/>
                          <a:ea typeface="Calibri"/>
                          <a:cs typeface="Times New Roman" pitchFamily="18" charset="0"/>
                        </a:rPr>
                        <a:t>3авдання 1.1.3. </a:t>
                      </a:r>
                      <a:r>
                        <a:rPr lang="ru-RU" sz="1400" b="1" dirty="0" err="1" smtClean="0">
                          <a:solidFill>
                            <a:schemeClr val="bg1"/>
                          </a:solidFill>
                          <a:effectLst/>
                          <a:latin typeface="Times New Roman" pitchFamily="18" charset="0"/>
                          <a:ea typeface="Calibri"/>
                          <a:cs typeface="Times New Roman" pitchFamily="18" charset="0"/>
                        </a:rPr>
                        <a:t>Стимулювання</a:t>
                      </a:r>
                      <a:r>
                        <a:rPr lang="ru-RU" sz="1400" b="1" dirty="0" smtClean="0">
                          <a:solidFill>
                            <a:schemeClr val="bg1"/>
                          </a:solidFill>
                          <a:effectLst/>
                          <a:latin typeface="Times New Roman" pitchFamily="18" charset="0"/>
                          <a:ea typeface="Calibri"/>
                          <a:cs typeface="Times New Roman" pitchFamily="18" charset="0"/>
                        </a:rPr>
                        <a:t> МСП шляхом </a:t>
                      </a:r>
                      <a:r>
                        <a:rPr lang="ru-RU" sz="1400" b="1" dirty="0" err="1" smtClean="0">
                          <a:solidFill>
                            <a:schemeClr val="bg1"/>
                          </a:solidFill>
                          <a:effectLst/>
                          <a:latin typeface="Times New Roman" pitchFamily="18" charset="0"/>
                          <a:ea typeface="Calibri"/>
                          <a:cs typeface="Times New Roman" pitchFamily="18" charset="0"/>
                        </a:rPr>
                        <a:t>фінансової</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підтримки</a:t>
                      </a:r>
                      <a:r>
                        <a:rPr lang="ru-RU" sz="1400" b="1" dirty="0" smtClean="0">
                          <a:solidFill>
                            <a:schemeClr val="bg1"/>
                          </a:solidFill>
                          <a:effectLst/>
                          <a:latin typeface="Times New Roman" pitchFamily="18" charset="0"/>
                          <a:ea typeface="Calibri"/>
                          <a:cs typeface="Times New Roman" pitchFamily="18" charset="0"/>
                        </a:rPr>
                        <a:t> за </a:t>
                      </a:r>
                      <a:r>
                        <a:rPr lang="ru-RU" sz="1400" b="1" dirty="0" err="1" smtClean="0">
                          <a:solidFill>
                            <a:schemeClr val="bg1"/>
                          </a:solidFill>
                          <a:effectLst/>
                          <a:latin typeface="Times New Roman" pitchFamily="18" charset="0"/>
                          <a:ea typeface="Calibri"/>
                          <a:cs typeface="Times New Roman" pitchFamily="18" charset="0"/>
                        </a:rPr>
                        <a:t>рахунок</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коштів</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що</a:t>
                      </a:r>
                      <a:r>
                        <a:rPr lang="ru-RU" sz="1400" b="1" dirty="0" smtClean="0">
                          <a:solidFill>
                            <a:schemeClr val="bg1"/>
                          </a:solidFill>
                          <a:effectLst/>
                          <a:latin typeface="Times New Roman" pitchFamily="18" charset="0"/>
                          <a:ea typeface="Calibri"/>
                          <a:cs typeface="Times New Roman" pitchFamily="18" charset="0"/>
                        </a:rPr>
                        <a:t> не </a:t>
                      </a:r>
                      <a:r>
                        <a:rPr lang="ru-RU" sz="1400" b="1" dirty="0" err="1" smtClean="0">
                          <a:solidFill>
                            <a:schemeClr val="bg1"/>
                          </a:solidFill>
                          <a:effectLst/>
                          <a:latin typeface="Times New Roman" pitchFamily="18" charset="0"/>
                          <a:ea typeface="Calibri"/>
                          <a:cs typeface="Times New Roman" pitchFamily="18" charset="0"/>
                        </a:rPr>
                        <a:t>заборонені</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чинним</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законодавством</a:t>
                      </a:r>
                      <a:endParaRPr lang="en-US" sz="1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83210">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 з/п</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Заходи</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Термін виконання</a:t>
                      </a:r>
                      <a:endParaRPr lang="en-US" sz="1300" b="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Відповідальний виконавець</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3683423">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1</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100" dirty="0">
                          <a:effectLst/>
                          <a:latin typeface="Times New Roman"/>
                          <a:ea typeface="Calibri"/>
                          <a:cs typeface="Times New Roman"/>
                        </a:rPr>
                        <a:t>Проведення навчальних заходів для підприємців з підготовки грантових та кредитних заявок, написання бізнес-планів,  з метою залучення фінансових ресурсів для потреб підприємницької діяльності.</a:t>
                      </a:r>
                      <a:endParaRPr lang="en-US" sz="1100" dirty="0">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100">
                          <a:effectLst/>
                          <a:latin typeface="Times New Roman"/>
                          <a:ea typeface="Calibri"/>
                          <a:cs typeface="Times New Roman"/>
                        </a:rPr>
                        <a:t>2021-2023</a:t>
                      </a:r>
                      <a:endParaRPr lang="en-US" sz="1100">
                        <a:effectLst/>
                        <a:latin typeface="Calibri"/>
                        <a:ea typeface="Calibri"/>
                        <a:cs typeface="Times New Roman"/>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100">
                          <a:effectLst/>
                          <a:latin typeface="Times New Roman"/>
                          <a:ea typeface="Calibri"/>
                          <a:cs typeface="Times New Roman"/>
                        </a:rPr>
                        <a:t>Виконавчий комітет Дунаєвецької міської ради</a:t>
                      </a:r>
                      <a:endParaRPr lang="en-US" sz="1100">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100" dirty="0">
                          <a:effectLst/>
                          <a:latin typeface="Times New Roman"/>
                          <a:ea typeface="Calibri"/>
                          <a:cs typeface="Times New Roman"/>
                        </a:rPr>
                        <a:t>Кошти місцевого бюджету, залучені кошти</a:t>
                      </a:r>
                      <a:endParaRPr lang="en-US" sz="1100" dirty="0">
                        <a:effectLst/>
                        <a:latin typeface="Calibri"/>
                        <a:ea typeface="Calibri"/>
                        <a:cs typeface="Times New Roman"/>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100" dirty="0">
                          <a:solidFill>
                            <a:schemeClr val="tx1"/>
                          </a:solidFill>
                          <a:effectLst/>
                          <a:latin typeface="Times New Roman"/>
                          <a:ea typeface="Calibri"/>
                          <a:cs typeface="Times New Roman"/>
                        </a:rPr>
                        <a:t>Підвищення рівня знань суб’єктів підприємницької діяльності; сприяння розвитку підприємництва; залучення коштів для потреб підприємницької діяльності.</a:t>
                      </a:r>
                      <a:endParaRPr lang="en-US" sz="11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1540327">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2</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100" dirty="0">
                          <a:solidFill>
                            <a:schemeClr val="tx1"/>
                          </a:solidFill>
                          <a:effectLst/>
                          <a:latin typeface="Times New Roman"/>
                          <a:ea typeface="Calibri"/>
                          <a:cs typeface="Times New Roman"/>
                        </a:rPr>
                        <a:t>Забезпечення постійного інформування та роз’яснення умов  актуальних грантових конкурсів;</a:t>
                      </a:r>
                      <a:r>
                        <a:rPr lang="uk-UA" sz="1200" dirty="0">
                          <a:solidFill>
                            <a:schemeClr val="tx1"/>
                          </a:solidFill>
                          <a:effectLst/>
                          <a:latin typeface="Times New Roman"/>
                          <a:ea typeface="Times New Roman"/>
                          <a:cs typeface="Times New Roman"/>
                        </a:rPr>
                        <a:t> </a:t>
                      </a:r>
                      <a:r>
                        <a:rPr lang="uk-UA" sz="1100" dirty="0">
                          <a:solidFill>
                            <a:schemeClr val="tx1"/>
                          </a:solidFill>
                          <a:effectLst/>
                          <a:latin typeface="Times New Roman"/>
                          <a:ea typeface="Calibri"/>
                          <a:cs typeface="Times New Roman"/>
                        </a:rPr>
                        <a:t>місцевих, державних та міжнародних програм підтримки підприємництва; банківських кредитних програм.</a:t>
                      </a:r>
                      <a:endParaRPr lang="en-US" sz="11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100" dirty="0">
                          <a:solidFill>
                            <a:schemeClr val="tx1"/>
                          </a:solidFill>
                          <a:effectLst/>
                          <a:latin typeface="Times New Roman"/>
                          <a:ea typeface="Calibri"/>
                          <a:cs typeface="Times New Roman"/>
                        </a:rPr>
                        <a:t>2021-2023</a:t>
                      </a:r>
                      <a:endParaRPr lang="en-US" sz="1100" dirty="0">
                        <a:solidFill>
                          <a:schemeClr val="tx1"/>
                        </a:solidFill>
                        <a:effectLst/>
                        <a:latin typeface="Calibri"/>
                        <a:ea typeface="Calibri"/>
                        <a:cs typeface="Times New Roman"/>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100" dirty="0">
                          <a:solidFill>
                            <a:schemeClr val="tx1"/>
                          </a:solidFill>
                          <a:effectLst/>
                          <a:latin typeface="Times New Roman"/>
                          <a:ea typeface="Calibri"/>
                          <a:cs typeface="Times New Roman"/>
                        </a:rPr>
                        <a:t>Виконавчий комітет Дунаєвецької міської ради</a:t>
                      </a:r>
                      <a:endParaRPr lang="en-US" sz="11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100" dirty="0">
                          <a:solidFill>
                            <a:schemeClr val="tx1"/>
                          </a:solidFill>
                          <a:effectLst/>
                          <a:latin typeface="Times New Roman"/>
                          <a:ea typeface="Calibri"/>
                          <a:cs typeface="Times New Roman"/>
                        </a:rPr>
                        <a:t>-</a:t>
                      </a:r>
                      <a:endParaRPr lang="en-US" sz="110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100" dirty="0">
                          <a:solidFill>
                            <a:schemeClr val="tx1"/>
                          </a:solidFill>
                          <a:effectLst/>
                          <a:latin typeface="Times New Roman"/>
                          <a:ea typeface="Calibri"/>
                          <a:cs typeface="Times New Roman"/>
                        </a:rPr>
                        <a:t>Підвищення рівня знань суб’єктів підприємницької діяльності; сприяння розвитку підприємництва; залучення коштів для потреб підприємницької діяльності.</a:t>
                      </a:r>
                      <a:endParaRPr lang="en-US" sz="11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95956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1159"/>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E:\Ягідний рай\c1958241e76e1c2244025e379d1d47554.png"/>
          <p:cNvPicPr>
            <a:picLocks noChangeAspect="1" noChangeArrowheads="1"/>
          </p:cNvPicPr>
          <p:nvPr/>
        </p:nvPicPr>
        <p:blipFill>
          <a:blip r:embed="rId3" cstate="print"/>
          <a:srcRect/>
          <a:stretch>
            <a:fillRect/>
          </a:stretch>
        </p:blipFill>
        <p:spPr bwMode="auto">
          <a:xfrm>
            <a:off x="0" y="3130474"/>
            <a:ext cx="4067944" cy="3636085"/>
          </a:xfrm>
          <a:prstGeom prst="rect">
            <a:avLst/>
          </a:prstGeom>
          <a:noFill/>
        </p:spPr>
      </p:pic>
      <p:pic>
        <p:nvPicPr>
          <p:cNvPr id="2050" name="Picture 2" descr="E:\Ягідний рай\hands-hd-png-download-png-image-hands-png-hand-image-1000.png"/>
          <p:cNvPicPr>
            <a:picLocks noChangeAspect="1" noChangeArrowheads="1"/>
          </p:cNvPicPr>
          <p:nvPr/>
        </p:nvPicPr>
        <p:blipFill>
          <a:blip r:embed="rId4" cstate="print"/>
          <a:srcRect/>
          <a:stretch>
            <a:fillRect/>
          </a:stretch>
        </p:blipFill>
        <p:spPr bwMode="auto">
          <a:xfrm>
            <a:off x="6804248" y="836712"/>
            <a:ext cx="3816424" cy="2448272"/>
          </a:xfrm>
          <a:prstGeom prst="rect">
            <a:avLst/>
          </a:prstGeom>
          <a:noFill/>
        </p:spPr>
      </p:pic>
      <p:sp>
        <p:nvSpPr>
          <p:cNvPr id="11" name="Прямоугольник 10"/>
          <p:cNvSpPr/>
          <p:nvPr/>
        </p:nvSpPr>
        <p:spPr>
          <a:xfrm>
            <a:off x="3563888" y="5041521"/>
            <a:ext cx="558011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Стратегічн</a:t>
            </a:r>
            <a:r>
              <a:rPr lang="uk-UA" sz="5400" b="1" u="sng" cap="none" spc="0" dirty="0" smtClean="0">
                <a:ln w="1143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і</a:t>
            </a:r>
            <a:r>
              <a:rPr lang="ru-RU" sz="5400" b="1" u="sng" cap="none" spc="0" dirty="0" smtClean="0">
                <a:ln w="1143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цілі </a:t>
            </a:r>
            <a:endParaRPr lang="ru-RU" sz="5400" b="1" cap="none" spc="0" dirty="0">
              <a:ln w="1143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descr="E:\Ягідний рай\c1958241e76e1c2244025e379d1d47554.png"/>
          <p:cNvPicPr>
            <a:picLocks noChangeAspect="1" noChangeArrowheads="1"/>
          </p:cNvPicPr>
          <p:nvPr/>
        </p:nvPicPr>
        <p:blipFill>
          <a:blip r:embed="rId3" cstate="print"/>
          <a:srcRect/>
          <a:stretch>
            <a:fillRect/>
          </a:stretch>
        </p:blipFill>
        <p:spPr bwMode="auto">
          <a:xfrm>
            <a:off x="0" y="0"/>
            <a:ext cx="4104456" cy="3937299"/>
          </a:xfrm>
          <a:prstGeom prst="rect">
            <a:avLst/>
          </a:prstGeom>
          <a:noFill/>
        </p:spPr>
      </p:pic>
      <p:pic>
        <p:nvPicPr>
          <p:cNvPr id="10" name="Picture 2" descr="E:\Ягідний рай\c1958241e76e1c2244025e379d1d47554.png"/>
          <p:cNvPicPr>
            <a:picLocks noChangeAspect="1" noChangeArrowheads="1"/>
          </p:cNvPicPr>
          <p:nvPr/>
        </p:nvPicPr>
        <p:blipFill>
          <a:blip r:embed="rId3" cstate="print"/>
          <a:srcRect/>
          <a:stretch>
            <a:fillRect/>
          </a:stretch>
        </p:blipFill>
        <p:spPr bwMode="auto">
          <a:xfrm>
            <a:off x="3203848" y="0"/>
            <a:ext cx="3993018" cy="3937299"/>
          </a:xfrm>
          <a:prstGeom prst="rect">
            <a:avLst/>
          </a:prstGeom>
          <a:noFill/>
        </p:spPr>
      </p:pic>
      <p:sp>
        <p:nvSpPr>
          <p:cNvPr id="13" name="TextBox 12"/>
          <p:cNvSpPr txBox="1"/>
          <p:nvPr/>
        </p:nvSpPr>
        <p:spPr>
          <a:xfrm>
            <a:off x="881844" y="4044490"/>
            <a:ext cx="2376264" cy="1631216"/>
          </a:xfrm>
          <a:prstGeom prst="rect">
            <a:avLst/>
          </a:prstGeom>
          <a:noFill/>
        </p:spPr>
        <p:txBody>
          <a:bodyPr wrap="square" rtlCol="0">
            <a:spAutoFit/>
          </a:bodyPr>
          <a:lstStyle/>
          <a:p>
            <a:pPr algn="ctr">
              <a:buNone/>
            </a:pPr>
            <a:r>
              <a:rPr lang="en-US"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Підвищення</a:t>
            </a:r>
            <a:r>
              <a:rPr lang="ru-RU" sz="2000" b="1" dirty="0" smtClean="0">
                <a:solidFill>
                  <a:schemeClr val="bg1"/>
                </a:solidFill>
                <a:latin typeface="Times New Roman" pitchFamily="18" charset="0"/>
                <a:cs typeface="Times New Roman" pitchFamily="18" charset="0"/>
              </a:rPr>
              <a:t> </a:t>
            </a:r>
          </a:p>
          <a:p>
            <a:pPr algn="ctr">
              <a:buNone/>
            </a:pPr>
            <a:r>
              <a:rPr lang="ru-RU" sz="2000" b="1" dirty="0" err="1" smtClean="0">
                <a:solidFill>
                  <a:schemeClr val="bg1"/>
                </a:solidFill>
                <a:latin typeface="Times New Roman" pitchFamily="18" charset="0"/>
                <a:cs typeface="Times New Roman" pitchFamily="18" charset="0"/>
              </a:rPr>
              <a:t>стандартів</a:t>
            </a:r>
            <a:r>
              <a:rPr lang="ru-RU" sz="2000" b="1" dirty="0" smtClean="0">
                <a:solidFill>
                  <a:schemeClr val="bg1"/>
                </a:solidFill>
                <a:latin typeface="Times New Roman" pitchFamily="18" charset="0"/>
                <a:cs typeface="Times New Roman" pitchFamily="18" charset="0"/>
              </a:rPr>
              <a:t> </a:t>
            </a:r>
          </a:p>
          <a:p>
            <a:pPr algn="ctr">
              <a:buNone/>
            </a:pPr>
            <a:r>
              <a:rPr lang="ru-RU" sz="2000" b="1" dirty="0" err="1" smtClean="0">
                <a:solidFill>
                  <a:schemeClr val="bg1"/>
                </a:solidFill>
                <a:latin typeface="Times New Roman" pitchFamily="18" charset="0"/>
                <a:cs typeface="Times New Roman" pitchFamily="18" charset="0"/>
              </a:rPr>
              <a:t>життя</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населення</a:t>
            </a:r>
            <a:r>
              <a:rPr lang="ru-RU" sz="2000" b="1" dirty="0" smtClean="0">
                <a:solidFill>
                  <a:schemeClr val="bg1"/>
                </a:solidFill>
                <a:latin typeface="Times New Roman" pitchFamily="18" charset="0"/>
                <a:cs typeface="Times New Roman" pitchFamily="18" charset="0"/>
              </a:rPr>
              <a:t> </a:t>
            </a:r>
          </a:p>
          <a:p>
            <a:pPr algn="ctr">
              <a:buNone/>
            </a:pPr>
            <a:r>
              <a:rPr lang="ru-RU" sz="2000" b="1" dirty="0" smtClean="0">
                <a:solidFill>
                  <a:schemeClr val="bg1"/>
                </a:solidFill>
                <a:latin typeface="Times New Roman" pitchFamily="18" charset="0"/>
                <a:cs typeface="Times New Roman" pitchFamily="18" charset="0"/>
              </a:rPr>
              <a:t>та </a:t>
            </a:r>
            <a:r>
              <a:rPr lang="ru-RU" sz="2000" b="1" dirty="0" err="1" smtClean="0">
                <a:solidFill>
                  <a:schemeClr val="bg1"/>
                </a:solidFill>
                <a:latin typeface="Times New Roman" pitchFamily="18" charset="0"/>
                <a:cs typeface="Times New Roman" pitchFamily="18" charset="0"/>
              </a:rPr>
              <a:t>розвиток</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території</a:t>
            </a:r>
            <a:endParaRPr lang="ru-RU" sz="2000" dirty="0">
              <a:latin typeface="Times New Roman" pitchFamily="18" charset="0"/>
              <a:cs typeface="Times New Roman" pitchFamily="18" charset="0"/>
            </a:endParaRPr>
          </a:p>
        </p:txBody>
      </p:sp>
      <p:sp>
        <p:nvSpPr>
          <p:cNvPr id="14" name="TextBox 13"/>
          <p:cNvSpPr txBox="1"/>
          <p:nvPr/>
        </p:nvSpPr>
        <p:spPr>
          <a:xfrm>
            <a:off x="3995936" y="1206624"/>
            <a:ext cx="2376264" cy="1323439"/>
          </a:xfrm>
          <a:prstGeom prst="rect">
            <a:avLst/>
          </a:prstGeom>
          <a:noFill/>
        </p:spPr>
        <p:txBody>
          <a:bodyPr wrap="square" rtlCol="0">
            <a:spAutoFit/>
          </a:bodyPr>
          <a:lstStyle/>
          <a:p>
            <a:pPr algn="ctr">
              <a:buNone/>
            </a:pPr>
            <a:r>
              <a:rPr lang="ru-RU" sz="2000" b="1" dirty="0" err="1" smtClean="0">
                <a:solidFill>
                  <a:schemeClr val="bg1"/>
                </a:solidFill>
                <a:latin typeface="Times New Roman" pitchFamily="18" charset="0"/>
                <a:cs typeface="Times New Roman" pitchFamily="18" charset="0"/>
              </a:rPr>
              <a:t>Підвищення</a:t>
            </a:r>
            <a:r>
              <a:rPr lang="ru-RU" sz="2000" b="1" dirty="0" smtClean="0">
                <a:solidFill>
                  <a:schemeClr val="bg1"/>
                </a:solidFill>
                <a:latin typeface="Times New Roman" pitchFamily="18" charset="0"/>
                <a:cs typeface="Times New Roman" pitchFamily="18" charset="0"/>
              </a:rPr>
              <a:t> </a:t>
            </a:r>
            <a:endParaRPr lang="en-US" sz="2000" b="1" dirty="0" smtClean="0">
              <a:solidFill>
                <a:schemeClr val="bg1"/>
              </a:solidFill>
              <a:latin typeface="Times New Roman" pitchFamily="18" charset="0"/>
              <a:cs typeface="Times New Roman" pitchFamily="18" charset="0"/>
            </a:endParaRPr>
          </a:p>
          <a:p>
            <a:pPr algn="ctr">
              <a:buNone/>
            </a:pPr>
            <a:r>
              <a:rPr lang="uk-UA" sz="2000" b="1" dirty="0" smtClean="0">
                <a:solidFill>
                  <a:schemeClr val="bg1"/>
                </a:solidFill>
                <a:latin typeface="Times New Roman" pitchFamily="18" charset="0"/>
                <a:cs typeface="Times New Roman" pitchFamily="18" charset="0"/>
              </a:rPr>
              <a:t>к</a:t>
            </a:r>
            <a:r>
              <a:rPr lang="ru-RU" sz="2000" b="1" dirty="0" err="1" smtClean="0">
                <a:solidFill>
                  <a:schemeClr val="bg1"/>
                </a:solidFill>
                <a:latin typeface="Times New Roman" pitchFamily="18" charset="0"/>
                <a:cs typeface="Times New Roman" pitchFamily="18" charset="0"/>
              </a:rPr>
              <a:t>онкуренто</a:t>
            </a:r>
            <a:r>
              <a:rPr lang="ru-RU" sz="2000" b="1" dirty="0" smtClean="0">
                <a:solidFill>
                  <a:schemeClr val="bg1"/>
                </a:solidFill>
                <a:latin typeface="Times New Roman" pitchFamily="18" charset="0"/>
                <a:cs typeface="Times New Roman" pitchFamily="18" charset="0"/>
              </a:rPr>
              <a:t>-</a:t>
            </a:r>
            <a:endParaRPr lang="en-US" sz="2000" b="1" dirty="0" smtClean="0">
              <a:solidFill>
                <a:schemeClr val="bg1"/>
              </a:solidFill>
              <a:latin typeface="Times New Roman" pitchFamily="18" charset="0"/>
              <a:cs typeface="Times New Roman" pitchFamily="18" charset="0"/>
            </a:endParaRPr>
          </a:p>
          <a:p>
            <a:pPr algn="ctr">
              <a:buNone/>
            </a:pPr>
            <a:r>
              <a:rPr lang="ru-RU" sz="2000" b="1" dirty="0" err="1" smtClean="0">
                <a:solidFill>
                  <a:schemeClr val="bg1"/>
                </a:solidFill>
                <a:latin typeface="Times New Roman" pitchFamily="18" charset="0"/>
                <a:cs typeface="Times New Roman" pitchFamily="18" charset="0"/>
              </a:rPr>
              <a:t>спроможності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громади</a:t>
            </a:r>
            <a:endParaRPr lang="ru-RU" sz="2000" dirty="0">
              <a:latin typeface="Times New Roman" pitchFamily="18" charset="0"/>
              <a:cs typeface="Times New Roman" pitchFamily="18" charset="0"/>
            </a:endParaRPr>
          </a:p>
        </p:txBody>
      </p:sp>
      <p:sp>
        <p:nvSpPr>
          <p:cNvPr id="9" name="TextBox 8"/>
          <p:cNvSpPr txBox="1"/>
          <p:nvPr/>
        </p:nvSpPr>
        <p:spPr>
          <a:xfrm>
            <a:off x="881844" y="1224768"/>
            <a:ext cx="2304256" cy="1015663"/>
          </a:xfrm>
          <a:prstGeom prst="rect">
            <a:avLst/>
          </a:prstGeom>
          <a:noFill/>
        </p:spPr>
        <p:txBody>
          <a:bodyPr wrap="square" rtlCol="0">
            <a:spAutoFit/>
          </a:bodyPr>
          <a:lstStyle/>
          <a:p>
            <a:pPr algn="ctr"/>
            <a:r>
              <a:rPr lang="ru-RU" sz="2000" b="1" dirty="0" smtClean="0">
                <a:solidFill>
                  <a:schemeClr val="bg1"/>
                </a:solidFill>
                <a:latin typeface="Times New Roman" pitchFamily="18" charset="0"/>
                <a:cs typeface="Times New Roman" pitchFamily="18" charset="0"/>
              </a:rPr>
              <a:t>Розвиток </a:t>
            </a:r>
            <a:r>
              <a:rPr lang="ru-RU" sz="2000" b="1" dirty="0" err="1" smtClean="0">
                <a:solidFill>
                  <a:schemeClr val="bg1"/>
                </a:solidFill>
                <a:latin typeface="Times New Roman" pitchFamily="18" charset="0"/>
                <a:cs typeface="Times New Roman" pitchFamily="18" charset="0"/>
              </a:rPr>
              <a:t>людського</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капіталу</a:t>
            </a:r>
            <a:endParaRPr lang="en-US" sz="20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8149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3624300444"/>
              </p:ext>
            </p:extLst>
          </p:nvPr>
        </p:nvGraphicFramePr>
        <p:xfrm>
          <a:off x="0" y="0"/>
          <a:ext cx="9144000" cy="6858000"/>
        </p:xfrm>
        <a:graphic>
          <a:graphicData uri="http://schemas.openxmlformats.org/drawingml/2006/table">
            <a:tbl>
              <a:tblPr firstRow="1" firstCol="1" lastRow="1" lastCol="1" bandRow="1" bandCol="1">
                <a:tableStyleId>{5C22544A-7EE6-4342-B048-85BDC9FD1C3A}</a:tableStyleId>
              </a:tblPr>
              <a:tblGrid>
                <a:gridCol w="376972"/>
                <a:gridCol w="2791909"/>
                <a:gridCol w="993544"/>
                <a:gridCol w="1590675"/>
                <a:gridCol w="1238250"/>
                <a:gridCol w="2152650"/>
              </a:tblGrid>
              <a:tr h="256112">
                <a:tc gridSpan="6">
                  <a:txBody>
                    <a:bodyPr/>
                    <a:lstStyle/>
                    <a:p>
                      <a:pPr algn="ctr">
                        <a:lnSpc>
                          <a:spcPct val="107000"/>
                        </a:lnSpc>
                        <a:spcAft>
                          <a:spcPts val="800"/>
                        </a:spcAft>
                      </a:pPr>
                      <a:r>
                        <a:rPr lang="ru-RU" sz="1400" b="1" dirty="0" smtClean="0">
                          <a:solidFill>
                            <a:schemeClr val="bg1"/>
                          </a:solidFill>
                          <a:effectLst/>
                          <a:latin typeface="Times New Roman" pitchFamily="18" charset="0"/>
                          <a:ea typeface="Calibri"/>
                          <a:cs typeface="Times New Roman" pitchFamily="18" charset="0"/>
                        </a:rPr>
                        <a:t>3авдання 1.1.4. </a:t>
                      </a:r>
                      <a:r>
                        <a:rPr lang="ru-RU" sz="1400" b="1" dirty="0" err="1" smtClean="0">
                          <a:solidFill>
                            <a:schemeClr val="bg1"/>
                          </a:solidFill>
                          <a:effectLst/>
                          <a:latin typeface="Times New Roman" pitchFamily="18" charset="0"/>
                          <a:ea typeface="Calibri"/>
                          <a:cs typeface="Times New Roman" pitchFamily="18" charset="0"/>
                        </a:rPr>
                        <a:t>Підвищення</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спроможності</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місцевих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органів</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влади</a:t>
                      </a:r>
                      <a:r>
                        <a:rPr lang="ru-RU" sz="1400" b="1" dirty="0" smtClean="0">
                          <a:solidFill>
                            <a:schemeClr val="bg1"/>
                          </a:solidFill>
                          <a:effectLst/>
                          <a:latin typeface="Times New Roman" pitchFamily="18" charset="0"/>
                          <a:ea typeface="Calibri"/>
                          <a:cs typeface="Times New Roman" pitchFamily="18" charset="0"/>
                        </a:rPr>
                        <a:t> в </a:t>
                      </a:r>
                      <a:r>
                        <a:rPr lang="ru-RU" sz="1400" b="1" dirty="0" err="1" smtClean="0">
                          <a:solidFill>
                            <a:schemeClr val="bg1"/>
                          </a:solidFill>
                          <a:effectLst/>
                          <a:latin typeface="Times New Roman" pitchFamily="18" charset="0"/>
                          <a:ea typeface="Calibri"/>
                          <a:cs typeface="Times New Roman" pitchFamily="18" charset="0"/>
                        </a:rPr>
                        <a:t>сфері</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надання</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адміністративних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послуг</a:t>
                      </a:r>
                      <a:endParaRPr lang="en-US" sz="1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06905">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 з/п</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Заходи</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Термін виконання</a:t>
                      </a:r>
                      <a:endParaRPr lang="en-US" sz="13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Відповідальний виконавець</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3423948">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1</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marR="90170">
                        <a:lnSpc>
                          <a:spcPct val="107000"/>
                        </a:lnSpc>
                        <a:spcAft>
                          <a:spcPts val="800"/>
                        </a:spcAft>
                      </a:pPr>
                      <a:r>
                        <a:rPr lang="uk-UA" sz="1400" dirty="0">
                          <a:solidFill>
                            <a:schemeClr val="tx1"/>
                          </a:solidFill>
                          <a:effectLst/>
                          <a:latin typeface="Times New Roman"/>
                          <a:ea typeface="Calibri"/>
                          <a:cs typeface="Times New Roman"/>
                        </a:rPr>
                        <a:t>Вдосконалення процедур отримання документів, видача яких належить до повноважень місцевих органів влади у сфері регулювання господарської діяльності.</a:t>
                      </a:r>
                      <a:endParaRPr lang="en-US" sz="14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dirty="0">
                          <a:solidFill>
                            <a:schemeClr val="tx1"/>
                          </a:solidFill>
                          <a:effectLst/>
                          <a:latin typeface="Times New Roman"/>
                          <a:ea typeface="Calibri"/>
                          <a:cs typeface="Times New Roman"/>
                        </a:rPr>
                        <a:t>2021- 2023</a:t>
                      </a:r>
                      <a:endParaRPr lang="en-US" sz="1400" dirty="0">
                        <a:solidFill>
                          <a:schemeClr val="tx1"/>
                        </a:solidFill>
                        <a:effectLst/>
                        <a:latin typeface="Calibri"/>
                        <a:ea typeface="Calibri"/>
                        <a:cs typeface="Times New Roman"/>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400">
                          <a:solidFill>
                            <a:schemeClr val="tx1"/>
                          </a:solidFill>
                          <a:effectLst/>
                          <a:latin typeface="Times New Roman"/>
                          <a:ea typeface="Calibri"/>
                          <a:cs typeface="Times New Roman"/>
                        </a:rPr>
                        <a:t>Центр надання адміністративних послуг </a:t>
                      </a:r>
                      <a:endParaRPr lang="en-US" sz="140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a:solidFill>
                            <a:schemeClr val="tx1"/>
                          </a:solidFill>
                          <a:effectLst/>
                          <a:latin typeface="Times New Roman"/>
                          <a:ea typeface="Calibri"/>
                          <a:cs typeface="Times New Roman"/>
                        </a:rPr>
                        <a:t>Кошти міського бюджету, кошти державного бюджету</a:t>
                      </a:r>
                      <a:endParaRPr lang="en-US" sz="140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400" dirty="0">
                          <a:solidFill>
                            <a:schemeClr val="tx1"/>
                          </a:solidFill>
                          <a:effectLst/>
                          <a:latin typeface="Times New Roman"/>
                          <a:ea typeface="Calibri"/>
                          <a:cs typeface="Times New Roman"/>
                        </a:rPr>
                        <a:t>Забезпечення ефективної і прозорої системи видачі документів дозвільного характеру та  спрощення процедури отримання послуг; Вдосконалення процесу адміністративно-дозвільних процедур</a:t>
                      </a:r>
                      <a:endParaRPr lang="en-US" sz="14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378258">
                <a:tc gridSpan="6">
                  <a:txBody>
                    <a:bodyPr/>
                    <a:lstStyle/>
                    <a:p>
                      <a:pPr algn="ctr">
                        <a:lnSpc>
                          <a:spcPct val="107000"/>
                        </a:lnSpc>
                        <a:spcAft>
                          <a:spcPts val="800"/>
                        </a:spcAft>
                      </a:pPr>
                      <a:r>
                        <a:rPr lang="ru-RU" sz="1400" b="1" dirty="0" smtClean="0">
                          <a:solidFill>
                            <a:schemeClr val="bg1"/>
                          </a:solidFill>
                          <a:effectLst/>
                          <a:latin typeface="Times New Roman" pitchFamily="18" charset="0"/>
                          <a:ea typeface="Calibri"/>
                          <a:cs typeface="Times New Roman" pitchFamily="18" charset="0"/>
                        </a:rPr>
                        <a:t>3авдання 1.1.5. </a:t>
                      </a:r>
                      <a:r>
                        <a:rPr lang="ru-RU" sz="1400" b="1" dirty="0" err="1" smtClean="0">
                          <a:solidFill>
                            <a:schemeClr val="bg1"/>
                          </a:solidFill>
                          <a:effectLst/>
                          <a:latin typeface="Times New Roman" pitchFamily="18" charset="0"/>
                          <a:ea typeface="Calibri"/>
                          <a:cs typeface="Times New Roman" pitchFamily="18" charset="0"/>
                        </a:rPr>
                        <a:t>Поліпшення</a:t>
                      </a:r>
                      <a:r>
                        <a:rPr lang="ru-RU" sz="1400" b="1" dirty="0" smtClean="0">
                          <a:solidFill>
                            <a:schemeClr val="bg1"/>
                          </a:solidFill>
                          <a:effectLst/>
                          <a:latin typeface="Times New Roman" pitchFamily="18" charset="0"/>
                          <a:ea typeface="Calibri"/>
                          <a:cs typeface="Times New Roman" pitchFamily="18" charset="0"/>
                        </a:rPr>
                        <a:t> доступу </a:t>
                      </a:r>
                      <a:r>
                        <a:rPr lang="ru-RU" sz="1400" b="1" dirty="0" err="1" smtClean="0">
                          <a:solidFill>
                            <a:schemeClr val="bg1"/>
                          </a:solidFill>
                          <a:effectLst/>
                          <a:latin typeface="Times New Roman" pitchFamily="18" charset="0"/>
                          <a:ea typeface="Calibri"/>
                          <a:cs typeface="Times New Roman" pitchFamily="18" charset="0"/>
                        </a:rPr>
                        <a:t>фізичних</a:t>
                      </a:r>
                      <a:r>
                        <a:rPr lang="ru-RU" sz="1400" b="1" dirty="0" smtClean="0">
                          <a:solidFill>
                            <a:schemeClr val="bg1"/>
                          </a:solidFill>
                          <a:effectLst/>
                          <a:latin typeface="Times New Roman" pitchFamily="18" charset="0"/>
                          <a:ea typeface="Calibri"/>
                          <a:cs typeface="Times New Roman" pitchFamily="18" charset="0"/>
                        </a:rPr>
                        <a:t> та </a:t>
                      </a:r>
                      <a:r>
                        <a:rPr lang="ru-RU" sz="1400" b="1" dirty="0" err="1" smtClean="0">
                          <a:solidFill>
                            <a:schemeClr val="bg1"/>
                          </a:solidFill>
                          <a:effectLst/>
                          <a:latin typeface="Times New Roman" pitchFamily="18" charset="0"/>
                          <a:ea typeface="Calibri"/>
                          <a:cs typeface="Times New Roman" pitchFamily="18" charset="0"/>
                        </a:rPr>
                        <a:t>юридичних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осіб</a:t>
                      </a:r>
                      <a:r>
                        <a:rPr lang="ru-RU" sz="1400" b="1" dirty="0" smtClean="0">
                          <a:solidFill>
                            <a:schemeClr val="bg1"/>
                          </a:solidFill>
                          <a:effectLst/>
                          <a:latin typeface="Times New Roman" pitchFamily="18" charset="0"/>
                          <a:ea typeface="Calibri"/>
                          <a:cs typeface="Times New Roman" pitchFamily="18" charset="0"/>
                        </a:rPr>
                        <a:t> до </a:t>
                      </a:r>
                      <a:r>
                        <a:rPr lang="ru-RU" sz="1400" b="1" dirty="0" err="1" smtClean="0">
                          <a:solidFill>
                            <a:schemeClr val="bg1"/>
                          </a:solidFill>
                          <a:effectLst/>
                          <a:latin typeface="Times New Roman" pitchFamily="18" charset="0"/>
                          <a:ea typeface="Calibri"/>
                          <a:cs typeface="Times New Roman" pitchFamily="18" charset="0"/>
                        </a:rPr>
                        <a:t>електронних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сервісів</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hMerge="1">
                  <a:txBody>
                    <a:bodyPr/>
                    <a:lstStyle/>
                    <a:p>
                      <a:pPr>
                        <a:lnSpc>
                          <a:spcPct val="107000"/>
                        </a:lnSpc>
                        <a:spcAft>
                          <a:spcPts val="800"/>
                        </a:spcAft>
                      </a:pPr>
                      <a:endParaRPr lang="en-US" sz="1100" dirty="0">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100" dirty="0">
                        <a:effectLst/>
                        <a:latin typeface="Calibri"/>
                        <a:ea typeface="Calibri"/>
                        <a:cs typeface="Times New Roman"/>
                      </a:endParaRPr>
                    </a:p>
                  </a:txBody>
                  <a:tcPr marL="0" marR="0" marT="0" marB="0">
                    <a:solidFill>
                      <a:schemeClr val="accent6">
                        <a:lumMod val="40000"/>
                        <a:lumOff val="60000"/>
                      </a:schemeClr>
                    </a:solidFill>
                  </a:tcPr>
                </a:tc>
                <a:tc hMerge="1">
                  <a:txBody>
                    <a:bodyPr/>
                    <a:lstStyle/>
                    <a:p>
                      <a:pPr algn="ctr">
                        <a:lnSpc>
                          <a:spcPct val="107000"/>
                        </a:lnSpc>
                        <a:spcAft>
                          <a:spcPts val="800"/>
                        </a:spcAft>
                      </a:pPr>
                      <a:endParaRPr lang="en-US" sz="1100" dirty="0">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100" dirty="0">
                        <a:effectLst/>
                        <a:latin typeface="Calibri"/>
                        <a:ea typeface="Calibri"/>
                        <a:cs typeface="Times New Roman"/>
                      </a:endParaRPr>
                    </a:p>
                  </a:txBody>
                  <a:tcPr marL="68580" marR="0" marT="0" marB="0">
                    <a:solidFill>
                      <a:schemeClr val="accent6">
                        <a:lumMod val="40000"/>
                        <a:lumOff val="60000"/>
                      </a:schemeClr>
                    </a:solidFill>
                  </a:tcPr>
                </a:tc>
                <a:tc hMerge="1">
                  <a:txBody>
                    <a:bodyPr/>
                    <a:lstStyle/>
                    <a:p>
                      <a:pPr algn="ctr">
                        <a:lnSpc>
                          <a:spcPct val="107000"/>
                        </a:lnSpc>
                        <a:spcAft>
                          <a:spcPts val="800"/>
                        </a:spcAft>
                      </a:pPr>
                      <a:endParaRPr lang="en-US" sz="1100" dirty="0">
                        <a:effectLst/>
                        <a:latin typeface="Calibri"/>
                        <a:ea typeface="Calibri"/>
                        <a:cs typeface="Times New Roman"/>
                      </a:endParaRPr>
                    </a:p>
                  </a:txBody>
                  <a:tcPr marL="68580" marR="0" marT="0" marB="0">
                    <a:solidFill>
                      <a:schemeClr val="accent6">
                        <a:lumMod val="60000"/>
                        <a:lumOff val="40000"/>
                      </a:schemeClr>
                    </a:solidFill>
                  </a:tcPr>
                </a:tc>
              </a:tr>
              <a:tr h="1792777">
                <a:tc>
                  <a:txBody>
                    <a:bodyPr/>
                    <a:lstStyle/>
                    <a:p>
                      <a:pPr>
                        <a:lnSpc>
                          <a:spcPct val="107000"/>
                        </a:lnSpc>
                        <a:spcAft>
                          <a:spcPts val="800"/>
                        </a:spcAft>
                      </a:pPr>
                      <a:r>
                        <a:rPr lang="uk-UA" sz="1300" b="0" dirty="0" smtClean="0">
                          <a:solidFill>
                            <a:schemeClr val="bg1"/>
                          </a:solidFill>
                          <a:effectLst/>
                          <a:latin typeface="Times New Roman" pitchFamily="18" charset="0"/>
                          <a:ea typeface="Calibri"/>
                          <a:cs typeface="Times New Roman" pitchFamily="18" charset="0"/>
                        </a:rPr>
                        <a:t>1</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400" b="0" dirty="0">
                          <a:solidFill>
                            <a:schemeClr val="tx1"/>
                          </a:solidFill>
                          <a:effectLst/>
                          <a:latin typeface="Times New Roman"/>
                          <a:ea typeface="Calibri"/>
                          <a:cs typeface="Times New Roman"/>
                        </a:rPr>
                        <a:t>Впровадження сучасних електронних сервісів та «е-урядування» в роботу міської ради та її структурних підрозділів.</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2021-2023</a:t>
                      </a:r>
                      <a:endParaRPr lang="en-US" sz="1400" b="0" dirty="0">
                        <a:solidFill>
                          <a:schemeClr val="tx1"/>
                        </a:solidFill>
                        <a:effectLst/>
                        <a:latin typeface="Calibri"/>
                        <a:ea typeface="Calibri"/>
                        <a:cs typeface="Times New Roman"/>
                      </a:endParaRPr>
                    </a:p>
                  </a:txBody>
                  <a:tcPr marL="0" marR="0" marT="0" marB="0">
                    <a:solidFill>
                      <a:schemeClr val="accent6">
                        <a:lumMod val="40000"/>
                        <a:lumOff val="6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Виконавчий комітет Дунаєвецької міської ради, комунальні установи, заклади та підприємства</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Кошти міського бюджету, кошти державного бюджету</a:t>
                      </a: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Вдосконалення процесу адміністративно-дозвільних процедур; спрощення процедури отримання послуг</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36416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3344518112"/>
              </p:ext>
            </p:extLst>
          </p:nvPr>
        </p:nvGraphicFramePr>
        <p:xfrm>
          <a:off x="0" y="1"/>
          <a:ext cx="9144000" cy="6857999"/>
        </p:xfrm>
        <a:graphic>
          <a:graphicData uri="http://schemas.openxmlformats.org/drawingml/2006/table">
            <a:tbl>
              <a:tblPr firstRow="1" firstCol="1" lastRow="1" lastCol="1" bandRow="1" bandCol="1">
                <a:tableStyleId>{5C22544A-7EE6-4342-B048-85BDC9FD1C3A}</a:tableStyleId>
              </a:tblPr>
              <a:tblGrid>
                <a:gridCol w="376972"/>
                <a:gridCol w="2791909"/>
                <a:gridCol w="993544"/>
                <a:gridCol w="1590675"/>
                <a:gridCol w="1238250"/>
                <a:gridCol w="2152650"/>
              </a:tblGrid>
              <a:tr h="241662">
                <a:tc gridSpan="6">
                  <a:txBody>
                    <a:bodyPr/>
                    <a:lstStyle/>
                    <a:p>
                      <a:pPr algn="ctr">
                        <a:lnSpc>
                          <a:spcPct val="107000"/>
                        </a:lnSpc>
                        <a:spcAft>
                          <a:spcPts val="800"/>
                        </a:spcAft>
                      </a:pPr>
                      <a:r>
                        <a:rPr lang="ru-RU" sz="1300" b="1" dirty="0" smtClean="0">
                          <a:solidFill>
                            <a:schemeClr val="bg1"/>
                          </a:solidFill>
                          <a:effectLst/>
                          <a:latin typeface="Times New Roman" pitchFamily="18" charset="0"/>
                          <a:ea typeface="Calibri"/>
                          <a:cs typeface="Times New Roman" pitchFamily="18" charset="0"/>
                        </a:rPr>
                        <a:t>3авдання 1.1.6  </a:t>
                      </a:r>
                      <a:r>
                        <a:rPr lang="ru-RU" sz="1300" b="1" dirty="0" err="1" smtClean="0">
                          <a:solidFill>
                            <a:schemeClr val="bg1"/>
                          </a:solidFill>
                          <a:effectLst/>
                          <a:latin typeface="Times New Roman" pitchFamily="18" charset="0"/>
                          <a:ea typeface="Calibri"/>
                          <a:cs typeface="Times New Roman" pitchFamily="18" charset="0"/>
                        </a:rPr>
                        <a:t>Активізація</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самозайнятості</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населення</a:t>
                      </a:r>
                      <a:r>
                        <a:rPr lang="ru-RU" sz="1300" b="1" dirty="0" smtClean="0">
                          <a:solidFill>
                            <a:schemeClr val="bg1"/>
                          </a:solidFill>
                          <a:effectLst/>
                          <a:latin typeface="Times New Roman" pitchFamily="18" charset="0"/>
                          <a:ea typeface="Calibri"/>
                          <a:cs typeface="Times New Roman" pitchFamily="18" charset="0"/>
                        </a:rPr>
                        <a:t> та </a:t>
                      </a:r>
                      <a:r>
                        <a:rPr lang="ru-RU" sz="1300" b="1" dirty="0" err="1" smtClean="0">
                          <a:solidFill>
                            <a:schemeClr val="bg1"/>
                          </a:solidFill>
                          <a:effectLst/>
                          <a:latin typeface="Times New Roman" pitchFamily="18" charset="0"/>
                          <a:ea typeface="Calibri"/>
                          <a:cs typeface="Times New Roman" pitchFamily="18" charset="0"/>
                        </a:rPr>
                        <a:t>створення</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нових</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робочих</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місць</a:t>
                      </a:r>
                      <a:endParaRPr lang="en-US" sz="13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58295">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 з/п</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Заходи</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Термін виконання</a:t>
                      </a:r>
                      <a:endParaRPr lang="en-US" sz="1300" b="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Відповідальний виконавець</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2036895">
                <a:tc>
                  <a:txBody>
                    <a:bodyPr/>
                    <a:lstStyle/>
                    <a:p>
                      <a:pPr>
                        <a:lnSpc>
                          <a:spcPct val="107000"/>
                        </a:lnSpc>
                        <a:spcAft>
                          <a:spcPts val="800"/>
                        </a:spcAft>
                      </a:pPr>
                      <a:r>
                        <a:rPr lang="uk-UA" sz="1300">
                          <a:effectLst/>
                          <a:latin typeface="Times New Roman" pitchFamily="18" charset="0"/>
                          <a:ea typeface="Calibri"/>
                          <a:cs typeface="Times New Roman" pitchFamily="18" charset="0"/>
                        </a:rPr>
                        <a:t>1</a:t>
                      </a:r>
                      <a:endParaRPr lang="en-US" sz="1300">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Організація професійного навчання та перенавчання незайнятого населення для роботи в підприємницьких структурах</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2021-2023</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Дунаєвецька районна філія Хмельницького обласного центру зайнятості</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Фонд загальнообов’язкового державного соціального страхування України на випадок безробіття</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Підвищення кваліфікації кадрів для сфери підприємництва</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2036895">
                <a:tc>
                  <a:txBody>
                    <a:bodyPr/>
                    <a:lstStyle/>
                    <a:p>
                      <a:pPr>
                        <a:lnSpc>
                          <a:spcPct val="107000"/>
                        </a:lnSpc>
                        <a:spcAft>
                          <a:spcPts val="800"/>
                        </a:spcAft>
                      </a:pPr>
                      <a:r>
                        <a:rPr lang="uk-UA" sz="1300" dirty="0">
                          <a:effectLst/>
                          <a:latin typeface="Times New Roman" pitchFamily="18" charset="0"/>
                          <a:ea typeface="Calibri"/>
                          <a:cs typeface="Times New Roman" pitchFamily="18" charset="0"/>
                        </a:rPr>
                        <a:t>2</a:t>
                      </a:r>
                      <a:endParaRPr lang="en-US" sz="1300" dirty="0">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Проведення заходів по професійній орієнтації та переорієнтації незайнятого населення щодо започаткування власної справи; проведення тематичних семінарів із започаткування власної справи</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2021-2023</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Дунаєвецька районна філія Хмельницького обласного центру зайнятості </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Фонд загальнообов’язкового державного соціального страхування України на випадок безробіття</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Сприяння розвитку підприємництва; підвищення кваліфікації кадрів для сфери підприємництва</a:t>
                      </a:r>
                      <a:endParaRPr lang="en-US" sz="1300" b="0" dirty="0">
                        <a:solidFill>
                          <a:schemeClr val="tx1"/>
                        </a:solidFill>
                        <a:effectLst/>
                        <a:latin typeface="Times New Roman" pitchFamily="18" charset="0"/>
                        <a:ea typeface="Calibri"/>
                        <a:cs typeface="Times New Roman" pitchFamily="18" charset="0"/>
                      </a:endParaRPr>
                    </a:p>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 </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1584252">
                <a:tc>
                  <a:txBody>
                    <a:bodyPr/>
                    <a:lstStyle/>
                    <a:p>
                      <a:pPr>
                        <a:lnSpc>
                          <a:spcPct val="107000"/>
                        </a:lnSpc>
                        <a:spcAft>
                          <a:spcPts val="800"/>
                        </a:spcAft>
                      </a:pPr>
                      <a:r>
                        <a:rPr lang="uk-UA" sz="1300">
                          <a:effectLst/>
                          <a:latin typeface="Times New Roman" pitchFamily="18" charset="0"/>
                          <a:ea typeface="Calibri"/>
                          <a:cs typeface="Times New Roman" pitchFamily="18" charset="0"/>
                        </a:rPr>
                        <a:t>3</a:t>
                      </a:r>
                      <a:endParaRPr lang="en-US" sz="1300">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Проведення «Днів відкритих дверей» та презентацій роботодавця на успішних підприємствах</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2021-2023</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Виконавчий комітет Дунаєвецької міської ради, Дунаєвецька районна філія Хмельницького обласного центру зайнятості</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Кошти міського бюджету</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Сприяння розвитку підприємництва</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269427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78494334"/>
              </p:ext>
            </p:extLst>
          </p:nvPr>
        </p:nvGraphicFramePr>
        <p:xfrm>
          <a:off x="0" y="0"/>
          <a:ext cx="9220200" cy="6858000"/>
        </p:xfrm>
        <a:graphic>
          <a:graphicData uri="http://schemas.openxmlformats.org/drawingml/2006/table">
            <a:tbl>
              <a:tblPr firstRow="1" firstCol="1" lastRow="1" lastCol="1" bandRow="1" bandCol="1">
                <a:tableStyleId>{5C22544A-7EE6-4342-B048-85BDC9FD1C3A}</a:tableStyleId>
              </a:tblPr>
              <a:tblGrid>
                <a:gridCol w="373431"/>
                <a:gridCol w="2765684"/>
                <a:gridCol w="870683"/>
                <a:gridCol w="1259673"/>
                <a:gridCol w="2028939"/>
                <a:gridCol w="94876"/>
                <a:gridCol w="1826914"/>
              </a:tblGrid>
              <a:tr h="256111">
                <a:tc gridSpan="7">
                  <a:txBody>
                    <a:bodyPr/>
                    <a:lstStyle/>
                    <a:p>
                      <a:pPr algn="ctr">
                        <a:lnSpc>
                          <a:spcPct val="107000"/>
                        </a:lnSpc>
                        <a:spcAft>
                          <a:spcPts val="800"/>
                        </a:spcAft>
                      </a:pPr>
                      <a:r>
                        <a:rPr lang="ru-RU" sz="1200" b="1" dirty="0" smtClean="0">
                          <a:solidFill>
                            <a:schemeClr val="bg1"/>
                          </a:solidFill>
                          <a:effectLst/>
                          <a:latin typeface="Times New Roman" pitchFamily="18" charset="0"/>
                          <a:ea typeface="Calibri"/>
                          <a:cs typeface="Times New Roman" pitchFamily="18" charset="0"/>
                        </a:rPr>
                        <a:t>3авдання 1.1.7  </a:t>
                      </a:r>
                      <a:r>
                        <a:rPr lang="ru-RU" sz="1200" b="1" dirty="0" err="1" smtClean="0">
                          <a:solidFill>
                            <a:schemeClr val="bg1"/>
                          </a:solidFill>
                          <a:effectLst/>
                          <a:latin typeface="Times New Roman" pitchFamily="18" charset="0"/>
                          <a:ea typeface="Calibri"/>
                          <a:cs typeface="Times New Roman" pitchFamily="18" charset="0"/>
                        </a:rPr>
                        <a:t>Покращення</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іміджу</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підприємництва</a:t>
                      </a:r>
                      <a:endParaRPr lang="en-US" sz="12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2671">
                <a:tc>
                  <a:txBody>
                    <a:bodyPr/>
                    <a:lstStyle/>
                    <a:p>
                      <a:pPr>
                        <a:lnSpc>
                          <a:spcPct val="107000"/>
                        </a:lnSpc>
                        <a:spcAft>
                          <a:spcPts val="800"/>
                        </a:spcAft>
                      </a:pPr>
                      <a:r>
                        <a:rPr lang="uk-UA" sz="1200" b="0" dirty="0">
                          <a:solidFill>
                            <a:schemeClr val="bg1"/>
                          </a:solidFill>
                          <a:effectLst/>
                          <a:latin typeface="Times New Roman" pitchFamily="18" charset="0"/>
                          <a:ea typeface="Calibri"/>
                          <a:cs typeface="Times New Roman" pitchFamily="18" charset="0"/>
                        </a:rPr>
                        <a:t>№ з/п</a:t>
                      </a:r>
                      <a:endParaRPr lang="en-US" sz="12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ea typeface="Calibri"/>
                          <a:cs typeface="Times New Roman" pitchFamily="18" charset="0"/>
                        </a:rPr>
                        <a:t>Заходи</a:t>
                      </a:r>
                      <a:endParaRPr lang="en-US" sz="12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ea typeface="Calibri"/>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ea typeface="Calibri"/>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gridSpan="2">
                  <a:txBody>
                    <a:bodyPr/>
                    <a:lstStyle/>
                    <a:p>
                      <a:pPr algn="ctr">
                        <a:lnSpc>
                          <a:spcPct val="107000"/>
                        </a:lnSpc>
                        <a:spcAft>
                          <a:spcPts val="800"/>
                        </a:spcAft>
                      </a:pPr>
                      <a:r>
                        <a:rPr lang="uk-UA" sz="1200" b="0" dirty="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2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hMerge="1">
                  <a:txBody>
                    <a:bodyPr/>
                    <a:lstStyle/>
                    <a:p>
                      <a:endParaRPr lang="ru-RU"/>
                    </a:p>
                  </a:txBody>
                  <a:tcPr/>
                </a:tc>
                <a:tc>
                  <a:txBody>
                    <a:bodyPr/>
                    <a:lstStyle/>
                    <a:p>
                      <a:pPr algn="ctr">
                        <a:lnSpc>
                          <a:spcPct val="107000"/>
                        </a:lnSpc>
                        <a:spcAft>
                          <a:spcPts val="800"/>
                        </a:spcAft>
                      </a:pPr>
                      <a:r>
                        <a:rPr lang="uk-UA" sz="1200" b="0" dirty="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856987">
                <a:tc>
                  <a:txBody>
                    <a:bodyPr/>
                    <a:lstStyle/>
                    <a:p>
                      <a:pPr>
                        <a:lnSpc>
                          <a:spcPct val="107000"/>
                        </a:lnSpc>
                        <a:spcAft>
                          <a:spcPts val="800"/>
                        </a:spcAft>
                      </a:pPr>
                      <a:r>
                        <a:rPr lang="uk-UA" sz="1200" dirty="0">
                          <a:solidFill>
                            <a:schemeClr val="bg1"/>
                          </a:solidFill>
                          <a:effectLst/>
                          <a:latin typeface="Times New Roman"/>
                          <a:ea typeface="Calibri"/>
                          <a:cs typeface="Times New Roman"/>
                        </a:rPr>
                        <a:t>1</a:t>
                      </a:r>
                      <a:endParaRPr lang="en-US" sz="1200" dirty="0">
                        <a:solidFill>
                          <a:schemeClr val="bg1"/>
                        </a:solidFill>
                        <a:effectLst/>
                        <a:latin typeface="Calibri"/>
                        <a:ea typeface="Calibri"/>
                        <a:cs typeface="Times New Roman"/>
                      </a:endParaRPr>
                    </a:p>
                  </a:txBody>
                  <a:tcPr marL="68580" marR="0" marT="0" marB="0">
                    <a:solidFill>
                      <a:schemeClr val="accent6">
                        <a:lumMod val="50000"/>
                      </a:schemeClr>
                    </a:solidFill>
                  </a:tcPr>
                </a:tc>
                <a:tc>
                  <a:txBody>
                    <a:bodyPr/>
                    <a:lstStyle/>
                    <a:p>
                      <a:pPr>
                        <a:lnSpc>
                          <a:spcPct val="107000"/>
                        </a:lnSpc>
                        <a:spcAft>
                          <a:spcPts val="800"/>
                        </a:spcAft>
                      </a:pPr>
                      <a:r>
                        <a:rPr lang="uk-UA" sz="1200" dirty="0">
                          <a:solidFill>
                            <a:schemeClr val="tx1"/>
                          </a:solidFill>
                          <a:effectLst/>
                          <a:latin typeface="Times New Roman"/>
                          <a:ea typeface="Calibri"/>
                          <a:cs typeface="Times New Roman"/>
                        </a:rPr>
                        <a:t>Відзначення кращих підприємців з нагоди святкування Дня підприємця</a:t>
                      </a:r>
                      <a:endParaRPr lang="en-US" sz="12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dirty="0">
                          <a:solidFill>
                            <a:schemeClr val="tx1"/>
                          </a:solidFill>
                          <a:effectLst/>
                          <a:latin typeface="Times New Roman"/>
                          <a:ea typeface="Calibri"/>
                          <a:cs typeface="Times New Roman"/>
                        </a:rPr>
                        <a:t>Вересень (</a:t>
                      </a:r>
                      <a:r>
                        <a:rPr lang="uk-UA" sz="1200" dirty="0" smtClean="0">
                          <a:solidFill>
                            <a:schemeClr val="tx1"/>
                          </a:solidFill>
                          <a:effectLst/>
                          <a:latin typeface="Times New Roman"/>
                          <a:ea typeface="Calibri"/>
                          <a:cs typeface="Times New Roman"/>
                        </a:rPr>
                        <a:t>щороку</a:t>
                      </a:r>
                      <a:r>
                        <a:rPr lang="uk-UA" sz="1200" dirty="0">
                          <a:solidFill>
                            <a:schemeClr val="tx1"/>
                          </a:solidFill>
                          <a:effectLst/>
                          <a:latin typeface="Times New Roman"/>
                          <a:ea typeface="Calibri"/>
                          <a:cs typeface="Times New Roman"/>
                        </a:rPr>
                        <a:t>)</a:t>
                      </a:r>
                      <a:endParaRPr lang="en-US" sz="120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200" dirty="0">
                          <a:solidFill>
                            <a:schemeClr val="tx1"/>
                          </a:solidFill>
                          <a:effectLst/>
                          <a:latin typeface="Times New Roman"/>
                          <a:ea typeface="Calibri"/>
                          <a:cs typeface="Times New Roman"/>
                        </a:rPr>
                        <a:t>Виконавчий комітет Дунаєвецької міської ради</a:t>
                      </a:r>
                      <a:endParaRPr lang="en-US" sz="120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gridSpan="2">
                  <a:txBody>
                    <a:bodyPr/>
                    <a:lstStyle/>
                    <a:p>
                      <a:pPr algn="ctr">
                        <a:lnSpc>
                          <a:spcPct val="107000"/>
                        </a:lnSpc>
                        <a:spcAft>
                          <a:spcPts val="800"/>
                        </a:spcAft>
                      </a:pPr>
                      <a:r>
                        <a:rPr lang="uk-UA" sz="1200" dirty="0">
                          <a:solidFill>
                            <a:schemeClr val="tx1"/>
                          </a:solidFill>
                          <a:effectLst/>
                          <a:latin typeface="Times New Roman"/>
                          <a:ea typeface="Calibri"/>
                          <a:cs typeface="Times New Roman"/>
                        </a:rPr>
                        <a:t>Кошти міського бюджету, залучені кошти</a:t>
                      </a:r>
                      <a:endParaRPr lang="en-US" sz="120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hMerge="1">
                  <a:txBody>
                    <a:bodyPr/>
                    <a:lstStyle/>
                    <a:p>
                      <a:endParaRPr lang="ru-RU"/>
                    </a:p>
                  </a:txBody>
                  <a:tcPr/>
                </a:tc>
                <a:tc>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Створення позитивного іміджу підприємництва</a:t>
                      </a:r>
                      <a:endParaRPr lang="en-US" sz="12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404787">
                <a:tc gridSpan="7">
                  <a:txBody>
                    <a:bodyPr/>
                    <a:lstStyle/>
                    <a:p>
                      <a:pPr algn="ctr">
                        <a:lnSpc>
                          <a:spcPct val="107000"/>
                        </a:lnSpc>
                        <a:spcAft>
                          <a:spcPts val="800"/>
                        </a:spcAft>
                      </a:pPr>
                      <a:r>
                        <a:rPr lang="ru-RU" sz="1200" b="1" dirty="0" smtClean="0">
                          <a:solidFill>
                            <a:schemeClr val="bg1"/>
                          </a:solidFill>
                          <a:effectLst/>
                          <a:latin typeface="Times New Roman" pitchFamily="18" charset="0"/>
                          <a:ea typeface="Calibri"/>
                          <a:cs typeface="Times New Roman" pitchFamily="18" charset="0"/>
                        </a:rPr>
                        <a:t>3авдання 1.2.1  </a:t>
                      </a:r>
                      <a:r>
                        <a:rPr lang="ru-RU" sz="1200" b="1" dirty="0" err="1" smtClean="0">
                          <a:solidFill>
                            <a:schemeClr val="bg1"/>
                          </a:solidFill>
                          <a:effectLst/>
                          <a:latin typeface="Times New Roman" pitchFamily="18" charset="0"/>
                          <a:ea typeface="Calibri"/>
                          <a:cs typeface="Times New Roman" pitchFamily="18" charset="0"/>
                        </a:rPr>
                        <a:t>Сприяння</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створенню</a:t>
                      </a:r>
                      <a:r>
                        <a:rPr lang="ru-RU" sz="1200" b="1" dirty="0" smtClean="0">
                          <a:solidFill>
                            <a:schemeClr val="bg1"/>
                          </a:solidFill>
                          <a:effectLst/>
                          <a:latin typeface="Times New Roman" pitchFamily="18" charset="0"/>
                          <a:ea typeface="Calibri"/>
                          <a:cs typeface="Times New Roman" pitchFamily="18" charset="0"/>
                        </a:rPr>
                        <a:t> та </a:t>
                      </a:r>
                      <a:r>
                        <a:rPr lang="ru-RU" sz="1200" b="1" dirty="0" err="1" smtClean="0">
                          <a:solidFill>
                            <a:schemeClr val="bg1"/>
                          </a:solidFill>
                          <a:effectLst/>
                          <a:latin typeface="Times New Roman" pitchFamily="18" charset="0"/>
                          <a:ea typeface="Calibri"/>
                          <a:cs typeface="Times New Roman" pitchFamily="18" charset="0"/>
                        </a:rPr>
                        <a:t>підвищенню</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спроможності</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малих</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виробників</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сільськогосподарської</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продукції</a:t>
                      </a:r>
                      <a:r>
                        <a:rPr lang="ru-RU" sz="1200" b="1" dirty="0" smtClean="0">
                          <a:solidFill>
                            <a:schemeClr val="bg1"/>
                          </a:solidFill>
                          <a:effectLst/>
                          <a:latin typeface="Times New Roman" pitchFamily="18" charset="0"/>
                          <a:ea typeface="Calibri"/>
                          <a:cs typeface="Times New Roman" pitchFamily="18" charset="0"/>
                        </a:rPr>
                        <a:t> та </a:t>
                      </a:r>
                      <a:r>
                        <a:rPr lang="ru-RU" sz="1200" b="1" dirty="0" err="1" smtClean="0">
                          <a:solidFill>
                            <a:schemeClr val="bg1"/>
                          </a:solidFill>
                          <a:effectLst/>
                          <a:latin typeface="Times New Roman" pitchFamily="18" charset="0"/>
                          <a:ea typeface="Calibri"/>
                          <a:cs typeface="Times New Roman" pitchFamily="18" charset="0"/>
                        </a:rPr>
                        <a:t>їх</a:t>
                      </a:r>
                      <a:r>
                        <a:rPr lang="ru-RU" sz="1200" b="1" dirty="0" smtClean="0">
                          <a:solidFill>
                            <a:schemeClr val="bg1"/>
                          </a:solidFill>
                          <a:effectLst/>
                          <a:latin typeface="Times New Roman" pitchFamily="18" charset="0"/>
                          <a:ea typeface="Calibri"/>
                          <a:cs typeface="Times New Roman" pitchFamily="18" charset="0"/>
                        </a:rPr>
                        <a:t> </a:t>
                      </a:r>
                      <a:r>
                        <a:rPr lang="ru-RU" sz="1200" b="1" dirty="0" err="1" smtClean="0">
                          <a:solidFill>
                            <a:schemeClr val="bg1"/>
                          </a:solidFill>
                          <a:effectLst/>
                          <a:latin typeface="Times New Roman" pitchFamily="18" charset="0"/>
                          <a:ea typeface="Calibri"/>
                          <a:cs typeface="Times New Roman" pitchFamily="18" charset="0"/>
                        </a:rPr>
                        <a:t>об’єднань</a:t>
                      </a:r>
                      <a:endParaRPr lang="en-US" sz="12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hMerge="1">
                  <a:txBody>
                    <a:bodyPr/>
                    <a:lstStyle/>
                    <a:p>
                      <a:pPr>
                        <a:lnSpc>
                          <a:spcPct val="107000"/>
                        </a:lnSpc>
                        <a:spcAft>
                          <a:spcPts val="800"/>
                        </a:spcAft>
                      </a:pPr>
                      <a:endParaRPr lang="en-US" sz="1100" dirty="0">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100" dirty="0">
                        <a:effectLst/>
                        <a:latin typeface="Calibri"/>
                        <a:ea typeface="Calibri"/>
                        <a:cs typeface="Times New Roman"/>
                      </a:endParaRPr>
                    </a:p>
                  </a:txBody>
                  <a:tcPr marL="0" marR="0" marT="0" marB="0">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28722">
                <a:tc>
                  <a:txBody>
                    <a:bodyPr/>
                    <a:lstStyle/>
                    <a:p>
                      <a:pPr>
                        <a:lnSpc>
                          <a:spcPct val="107000"/>
                        </a:lnSpc>
                        <a:spcAft>
                          <a:spcPts val="800"/>
                        </a:spcAft>
                      </a:pPr>
                      <a:r>
                        <a:rPr lang="uk-UA" sz="1200" dirty="0">
                          <a:effectLst/>
                          <a:latin typeface="Times New Roman"/>
                          <a:ea typeface="Calibri"/>
                          <a:cs typeface="Times New Roman"/>
                        </a:rPr>
                        <a:t>1</a:t>
                      </a:r>
                      <a:endParaRPr lang="en-US" sz="1200" dirty="0">
                        <a:effectLst/>
                        <a:latin typeface="Calibri"/>
                        <a:ea typeface="Calibri"/>
                        <a:cs typeface="Times New Roman"/>
                      </a:endParaRPr>
                    </a:p>
                  </a:txBody>
                  <a:tcPr marL="68580" marR="0" marT="0" marB="0">
                    <a:solidFill>
                      <a:schemeClr val="accent6">
                        <a:lumMod val="50000"/>
                      </a:schemeClr>
                    </a:solidFill>
                  </a:tcPr>
                </a:tc>
                <a:tc>
                  <a:txBody>
                    <a:bodyPr/>
                    <a:lstStyle/>
                    <a:p>
                      <a:pPr>
                        <a:lnSpc>
                          <a:spcPct val="107000"/>
                        </a:lnSpc>
                        <a:spcAft>
                          <a:spcPts val="800"/>
                        </a:spcAft>
                      </a:pPr>
                      <a:r>
                        <a:rPr lang="uk-UA" sz="1200" b="0" dirty="0">
                          <a:solidFill>
                            <a:schemeClr val="tx1"/>
                          </a:solidFill>
                          <a:effectLst/>
                          <a:latin typeface="Times New Roman"/>
                          <a:ea typeface="Calibri"/>
                          <a:cs typeface="Times New Roman"/>
                        </a:rPr>
                        <a:t>Реалізація механізму ресурсної підтримки розвитку дрібного сільськогосподарського бізнесу -  фермерських господарств та фізичних осіб підприємців, які здійснюють діяльність в сфері розведення великої рогатої худоби молочних порід та кіз</a:t>
                      </a:r>
                      <a:endParaRPr lang="en-US" sz="12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2021-2023</a:t>
                      </a:r>
                      <a:endParaRPr lang="en-US" sz="12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200" b="0" dirty="0">
                          <a:solidFill>
                            <a:schemeClr val="tx1"/>
                          </a:solidFill>
                          <a:effectLst/>
                          <a:latin typeface="Times New Roman"/>
                          <a:ea typeface="Calibri"/>
                          <a:cs typeface="Times New Roman"/>
                        </a:rPr>
                        <a:t>Виконавчий комітет Дунаєвецької міської ради</a:t>
                      </a:r>
                      <a:endParaRPr lang="en-US" sz="12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В рамках Програми підтримки розвитку дрібного сільськогосподарського бізнесу -  фермерських господарств та фізичних осіб підприємців, які здійснюють діяльність в сфері розведення великої рогатої худоби молочних порід та кіз на території Дунаєвецької міської ради на 2020-2023 роки </a:t>
                      </a:r>
                      <a:endParaRPr lang="en-US" sz="12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gridSpan="2">
                  <a:txBody>
                    <a:bodyPr/>
                    <a:lstStyle/>
                    <a:p>
                      <a:pPr marR="93345" algn="ctr">
                        <a:lnSpc>
                          <a:spcPct val="107000"/>
                        </a:lnSpc>
                        <a:spcAft>
                          <a:spcPts val="800"/>
                        </a:spcAft>
                      </a:pPr>
                      <a:r>
                        <a:rPr lang="uk-UA" sz="1200" b="0" dirty="0">
                          <a:solidFill>
                            <a:schemeClr val="tx1"/>
                          </a:solidFill>
                          <a:effectLst/>
                          <a:latin typeface="Times New Roman"/>
                          <a:ea typeface="Calibri"/>
                          <a:cs typeface="Times New Roman"/>
                        </a:rPr>
                        <a:t>Розвиток дрібного сільськогосподарського бізнесу, створення нових сімейних молочних ферм, ресурсне забезпечення суб’єктів</a:t>
                      </a:r>
                      <a:endParaRPr lang="en-US" sz="12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marR="93345" algn="ctr">
                        <a:lnSpc>
                          <a:spcPct val="107000"/>
                        </a:lnSpc>
                        <a:spcAft>
                          <a:spcPts val="800"/>
                        </a:spcAft>
                      </a:pPr>
                      <a:endParaRPr lang="en-US" sz="13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1214361">
                <a:tc>
                  <a:txBody>
                    <a:bodyPr/>
                    <a:lstStyle/>
                    <a:p>
                      <a:pPr>
                        <a:lnSpc>
                          <a:spcPct val="107000"/>
                        </a:lnSpc>
                        <a:spcAft>
                          <a:spcPts val="800"/>
                        </a:spcAft>
                      </a:pPr>
                      <a:r>
                        <a:rPr lang="uk-UA" sz="1200">
                          <a:effectLst/>
                          <a:latin typeface="Times New Roman"/>
                          <a:ea typeface="Calibri"/>
                          <a:cs typeface="Times New Roman"/>
                        </a:rPr>
                        <a:t>2</a:t>
                      </a:r>
                      <a:endParaRPr lang="en-US" sz="1200">
                        <a:effectLst/>
                        <a:latin typeface="Calibri"/>
                        <a:ea typeface="Calibri"/>
                        <a:cs typeface="Times New Roman"/>
                      </a:endParaRPr>
                    </a:p>
                  </a:txBody>
                  <a:tcPr marL="68580" marR="0" marT="0" marB="0">
                    <a:solidFill>
                      <a:schemeClr val="accent6">
                        <a:lumMod val="50000"/>
                      </a:schemeClr>
                    </a:solidFill>
                  </a:tcPr>
                </a:tc>
                <a:tc>
                  <a:txBody>
                    <a:bodyPr/>
                    <a:lstStyle/>
                    <a:p>
                      <a:pPr>
                        <a:lnSpc>
                          <a:spcPct val="107000"/>
                        </a:lnSpc>
                        <a:spcAft>
                          <a:spcPts val="800"/>
                        </a:spcAft>
                      </a:pPr>
                      <a:r>
                        <a:rPr lang="uk-UA" sz="1200" b="0">
                          <a:solidFill>
                            <a:schemeClr val="tx1"/>
                          </a:solidFill>
                          <a:effectLst/>
                          <a:latin typeface="Times New Roman"/>
                          <a:ea typeface="Calibri"/>
                          <a:cs typeface="Times New Roman"/>
                        </a:rPr>
                        <a:t>Проведення навчальних заходів, семінарів, тренінгів, організація виїзних зустрічей та навчальних візитів з метою популяризації можливостей створення та розвитку дрібного сільськогосподарського бізнесу.</a:t>
                      </a:r>
                      <a:endParaRPr lang="en-US" sz="12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b="0">
                          <a:solidFill>
                            <a:schemeClr val="tx1"/>
                          </a:solidFill>
                          <a:effectLst/>
                          <a:latin typeface="Times New Roman"/>
                          <a:ea typeface="Calibri"/>
                          <a:cs typeface="Times New Roman"/>
                        </a:rPr>
                        <a:t>2021-2023</a:t>
                      </a:r>
                      <a:endParaRPr lang="en-US" sz="1200" b="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200" b="0">
                          <a:solidFill>
                            <a:schemeClr val="tx1"/>
                          </a:solidFill>
                          <a:effectLst/>
                          <a:latin typeface="Times New Roman"/>
                          <a:ea typeface="Calibri"/>
                          <a:cs typeface="Times New Roman"/>
                        </a:rPr>
                        <a:t>Виконавчий комітет Дунаєвецької міської ради</a:t>
                      </a:r>
                      <a:endParaRPr lang="en-US" sz="12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Кошти міського бюджету, залучені кошти</a:t>
                      </a:r>
                      <a:endParaRPr lang="en-US" sz="12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gridSpan="2">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Розвиток дрібного сільськогосподарського бізнесу, створення нових сімейних молочних ферм, ресурсне забезпечення суб’єктів</a:t>
                      </a:r>
                      <a:endParaRPr lang="en-US" sz="12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3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1214361">
                <a:tc>
                  <a:txBody>
                    <a:bodyPr/>
                    <a:lstStyle/>
                    <a:p>
                      <a:pPr>
                        <a:lnSpc>
                          <a:spcPct val="107000"/>
                        </a:lnSpc>
                        <a:spcAft>
                          <a:spcPts val="800"/>
                        </a:spcAft>
                      </a:pPr>
                      <a:r>
                        <a:rPr lang="uk-UA" sz="1200">
                          <a:effectLst/>
                          <a:latin typeface="Times New Roman"/>
                          <a:ea typeface="Calibri"/>
                          <a:cs typeface="Times New Roman"/>
                        </a:rPr>
                        <a:t>3</a:t>
                      </a:r>
                      <a:endParaRPr lang="en-US" sz="1200">
                        <a:effectLst/>
                        <a:latin typeface="Calibri"/>
                        <a:ea typeface="Calibri"/>
                        <a:cs typeface="Times New Roman"/>
                      </a:endParaRPr>
                    </a:p>
                  </a:txBody>
                  <a:tcPr marL="68580" marR="0" marT="0" marB="0">
                    <a:solidFill>
                      <a:schemeClr val="accent6">
                        <a:lumMod val="50000"/>
                      </a:schemeClr>
                    </a:solidFill>
                  </a:tcPr>
                </a:tc>
                <a:tc>
                  <a:txBody>
                    <a:bodyPr/>
                    <a:lstStyle/>
                    <a:p>
                      <a:pPr>
                        <a:lnSpc>
                          <a:spcPct val="107000"/>
                        </a:lnSpc>
                        <a:spcAft>
                          <a:spcPts val="800"/>
                        </a:spcAft>
                      </a:pPr>
                      <a:r>
                        <a:rPr lang="uk-UA" sz="1200" b="0">
                          <a:solidFill>
                            <a:schemeClr val="tx1"/>
                          </a:solidFill>
                          <a:effectLst/>
                          <a:latin typeface="Times New Roman"/>
                          <a:ea typeface="Calibri"/>
                          <a:cs typeface="Times New Roman"/>
                        </a:rPr>
                        <a:t>Залучення представників сільськогосподарських дорадчих служб для надання консультацій з питань діяльності фермерських господарств, кооперативів.</a:t>
                      </a:r>
                      <a:endParaRPr lang="en-US" sz="12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b="0">
                          <a:solidFill>
                            <a:schemeClr val="tx1"/>
                          </a:solidFill>
                          <a:effectLst/>
                          <a:latin typeface="Times New Roman"/>
                          <a:ea typeface="Calibri"/>
                          <a:cs typeface="Times New Roman"/>
                        </a:rPr>
                        <a:t>2021-2023</a:t>
                      </a:r>
                      <a:endParaRPr lang="en-US" sz="1200" b="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200" b="0">
                          <a:solidFill>
                            <a:schemeClr val="tx1"/>
                          </a:solidFill>
                          <a:effectLst/>
                          <a:latin typeface="Times New Roman"/>
                          <a:ea typeface="Calibri"/>
                          <a:cs typeface="Times New Roman"/>
                        </a:rPr>
                        <a:t>Виконавчий комітет Дунаєвецької міської ради</a:t>
                      </a:r>
                      <a:endParaRPr lang="en-US" sz="12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Кошти міського бюджету, Виконавчий комітет Дунаєвецької міської ради</a:t>
                      </a:r>
                      <a:endParaRPr lang="en-US" sz="12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gridSpan="2">
                  <a:txBody>
                    <a:bodyPr/>
                    <a:lstStyle/>
                    <a:p>
                      <a:pPr algn="ctr">
                        <a:lnSpc>
                          <a:spcPct val="107000"/>
                        </a:lnSpc>
                        <a:spcAft>
                          <a:spcPts val="800"/>
                        </a:spcAft>
                      </a:pPr>
                      <a:r>
                        <a:rPr lang="uk-UA" sz="1200" b="0" dirty="0">
                          <a:solidFill>
                            <a:schemeClr val="tx1"/>
                          </a:solidFill>
                          <a:effectLst/>
                          <a:latin typeface="Times New Roman"/>
                          <a:ea typeface="Calibri"/>
                          <a:cs typeface="Times New Roman"/>
                        </a:rPr>
                        <a:t>Розвиток дрібного сільськогосподарського бізнесу, створення нових сімейних молочних ферм, ресурсне забезпечення суб’єктів</a:t>
                      </a:r>
                      <a:endParaRPr lang="en-US" sz="12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3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429317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4285393079"/>
              </p:ext>
            </p:extLst>
          </p:nvPr>
        </p:nvGraphicFramePr>
        <p:xfrm>
          <a:off x="0" y="0"/>
          <a:ext cx="9144000" cy="6858000"/>
        </p:xfrm>
        <a:graphic>
          <a:graphicData uri="http://schemas.openxmlformats.org/drawingml/2006/table">
            <a:tbl>
              <a:tblPr firstRow="1" firstCol="1" lastRow="1" lastCol="1" bandRow="1" bandCol="1">
                <a:tableStyleId>{5C22544A-7EE6-4342-B048-85BDC9FD1C3A}</a:tableStyleId>
              </a:tblPr>
              <a:tblGrid>
                <a:gridCol w="376972"/>
                <a:gridCol w="2791909"/>
                <a:gridCol w="993544"/>
                <a:gridCol w="1590675"/>
                <a:gridCol w="1238250"/>
                <a:gridCol w="2152650"/>
              </a:tblGrid>
              <a:tr h="236972">
                <a:tc gridSpan="6">
                  <a:txBody>
                    <a:bodyPr/>
                    <a:lstStyle/>
                    <a:p>
                      <a:pPr algn="ctr">
                        <a:lnSpc>
                          <a:spcPct val="107000"/>
                        </a:lnSpc>
                        <a:spcAft>
                          <a:spcPts val="800"/>
                        </a:spcAft>
                      </a:pPr>
                      <a:r>
                        <a:rPr lang="ru-RU" sz="1300" b="1" dirty="0" smtClean="0">
                          <a:solidFill>
                            <a:schemeClr val="bg1"/>
                          </a:solidFill>
                          <a:effectLst/>
                          <a:latin typeface="Times New Roman" pitchFamily="18" charset="0"/>
                          <a:ea typeface="Calibri"/>
                          <a:cs typeface="Times New Roman" pitchFamily="18" charset="0"/>
                        </a:rPr>
                        <a:t>3авдання 1.2.2  </a:t>
                      </a:r>
                      <a:r>
                        <a:rPr lang="ru-RU" sz="1300" b="1" dirty="0" err="1" smtClean="0">
                          <a:solidFill>
                            <a:schemeClr val="bg1"/>
                          </a:solidFill>
                          <a:effectLst/>
                          <a:latin typeface="Times New Roman" pitchFamily="18" charset="0"/>
                          <a:ea typeface="Calibri"/>
                          <a:cs typeface="Times New Roman" pitchFamily="18" charset="0"/>
                        </a:rPr>
                        <a:t>Стимулювання</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розвитку</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галузі</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переробки</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сільськогосподарської</a:t>
                      </a:r>
                      <a:r>
                        <a:rPr lang="ru-RU" sz="1300" b="1" dirty="0" smtClean="0">
                          <a:solidFill>
                            <a:schemeClr val="bg1"/>
                          </a:solidFill>
                          <a:effectLst/>
                          <a:latin typeface="Times New Roman" pitchFamily="18" charset="0"/>
                          <a:ea typeface="Calibri"/>
                          <a:cs typeface="Times New Roman" pitchFamily="18" charset="0"/>
                        </a:rPr>
                        <a:t> </a:t>
                      </a:r>
                      <a:r>
                        <a:rPr lang="ru-RU" sz="1300" b="1" dirty="0" err="1" smtClean="0">
                          <a:solidFill>
                            <a:schemeClr val="bg1"/>
                          </a:solidFill>
                          <a:effectLst/>
                          <a:latin typeface="Times New Roman" pitchFamily="18" charset="0"/>
                          <a:ea typeface="Calibri"/>
                          <a:cs typeface="Times New Roman" pitchFamily="18" charset="0"/>
                        </a:rPr>
                        <a:t>продукції</a:t>
                      </a:r>
                      <a:endParaRPr lang="en-US" sz="13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9697">
                <a:tc>
                  <a:txBody>
                    <a:bodyPr/>
                    <a:lstStyle/>
                    <a:p>
                      <a:pPr>
                        <a:lnSpc>
                          <a:spcPct val="107000"/>
                        </a:lnSpc>
                        <a:spcAft>
                          <a:spcPts val="800"/>
                        </a:spcAft>
                      </a:pPr>
                      <a:r>
                        <a:rPr lang="uk-UA" sz="1300" b="0" dirty="0">
                          <a:solidFill>
                            <a:schemeClr val="bg1"/>
                          </a:solidFill>
                          <a:effectLst/>
                          <a:latin typeface="Times New Roman" pitchFamily="18" charset="0"/>
                          <a:ea typeface="Calibri"/>
                          <a:cs typeface="Times New Roman" pitchFamily="18" charset="0"/>
                        </a:rPr>
                        <a:t>№ з/п</a:t>
                      </a:r>
                      <a:endParaRPr lang="en-US" sz="13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Заходи</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Термін виконання</a:t>
                      </a:r>
                      <a:endParaRPr lang="en-US" sz="1300" b="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Відповідальний виконавець</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dirty="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3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300" b="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3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1573792">
                <a:tc>
                  <a:txBody>
                    <a:bodyPr/>
                    <a:lstStyle/>
                    <a:p>
                      <a:pPr>
                        <a:lnSpc>
                          <a:spcPct val="107000"/>
                        </a:lnSpc>
                        <a:spcAft>
                          <a:spcPts val="800"/>
                        </a:spcAft>
                      </a:pPr>
                      <a:r>
                        <a:rPr lang="uk-UA" sz="1400" b="1">
                          <a:solidFill>
                            <a:schemeClr val="bg1"/>
                          </a:solidFill>
                          <a:effectLst/>
                          <a:latin typeface="Times New Roman" pitchFamily="18" charset="0"/>
                          <a:ea typeface="Calibri"/>
                          <a:cs typeface="Times New Roman" pitchFamily="18" charset="0"/>
                        </a:rPr>
                        <a:t>1</a:t>
                      </a:r>
                      <a:endParaRPr lang="en-US" sz="1400" b="1">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Поліпшення матеріально-технічної бази особистих селянських господарств, малих фермерських господарств, сільськогосподарських обслуговуючих кооперативів</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2021-2023</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Виконавчий комітет Дунаєвецької міської ради</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a:t>
                      </a:r>
                      <a:endParaRPr lang="en-US" sz="1400" b="0">
                        <a:solidFill>
                          <a:schemeClr val="tx1"/>
                        </a:solidFill>
                        <a:effectLst/>
                        <a:latin typeface="Times New Roman" pitchFamily="18" charset="0"/>
                        <a:ea typeface="Calibri"/>
                        <a:cs typeface="Times New Roman" pitchFamily="18" charset="0"/>
                      </a:endParaRPr>
                    </a:p>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 </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marR="93345"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Розвиток дрібного сільськогосподарського бізнесу; ресурсне забезпечення суб’єктів; підтримка місцевого виробника</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1434097">
                <a:tc>
                  <a:txBody>
                    <a:bodyPr/>
                    <a:lstStyle/>
                    <a:p>
                      <a:pPr>
                        <a:lnSpc>
                          <a:spcPct val="107000"/>
                        </a:lnSpc>
                        <a:spcAft>
                          <a:spcPts val="800"/>
                        </a:spcAft>
                      </a:pPr>
                      <a:r>
                        <a:rPr lang="uk-UA" sz="1400" b="1" dirty="0">
                          <a:solidFill>
                            <a:schemeClr val="bg1"/>
                          </a:solidFill>
                          <a:effectLst/>
                          <a:latin typeface="Times New Roman" pitchFamily="18" charset="0"/>
                          <a:ea typeface="Calibri"/>
                          <a:cs typeface="Times New Roman" pitchFamily="18" charset="0"/>
                        </a:rPr>
                        <a:t>2</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Організація навчальних поїздок у кооперативи з напрямків молочарства,  заготівлі та переробки ягід, фруктів, продукції городництва,  лікарських трав, бджільництва та ін.</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ea typeface="Calibri"/>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Виконавчий комітет Дунаєвецької міської ради</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Кошти міського бюджету, залучені кошти</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marR="93345" algn="ctr">
                        <a:lnSpc>
                          <a:spcPct val="107000"/>
                        </a:lnSpc>
                        <a:spcAft>
                          <a:spcPts val="800"/>
                        </a:spcAft>
                      </a:pPr>
                      <a:r>
                        <a:rPr lang="uk-UA" sz="1400" b="0" dirty="0">
                          <a:solidFill>
                            <a:schemeClr val="tx1"/>
                          </a:solidFill>
                          <a:effectLst/>
                          <a:latin typeface="Times New Roman" pitchFamily="18" charset="0"/>
                          <a:ea typeface="Calibri"/>
                          <a:cs typeface="Times New Roman" pitchFamily="18" charset="0"/>
                        </a:rPr>
                        <a:t>Розвиток дрібного сільськогосподарського бізнесу; ресурсне забезпечення суб’єктів; підтримка місцевого виробника</a:t>
                      </a: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283280">
                <a:tc gridSpan="6">
                  <a:txBody>
                    <a:bodyPr/>
                    <a:lstStyle/>
                    <a:p>
                      <a:pPr algn="ctr">
                        <a:lnSpc>
                          <a:spcPct val="107000"/>
                        </a:lnSpc>
                        <a:spcAft>
                          <a:spcPts val="800"/>
                        </a:spcAft>
                      </a:pPr>
                      <a:r>
                        <a:rPr lang="ru-RU" sz="1400" b="1" dirty="0" smtClean="0">
                          <a:solidFill>
                            <a:schemeClr val="bg1"/>
                          </a:solidFill>
                          <a:effectLst/>
                          <a:latin typeface="Times New Roman" pitchFamily="18" charset="0"/>
                          <a:ea typeface="Calibri"/>
                          <a:cs typeface="Times New Roman" pitchFamily="18" charset="0"/>
                        </a:rPr>
                        <a:t>3авдання 1.2.3 </a:t>
                      </a:r>
                      <a:r>
                        <a:rPr lang="ru-RU" sz="1400" b="1" dirty="0" err="1" smtClean="0">
                          <a:solidFill>
                            <a:schemeClr val="bg1"/>
                          </a:solidFill>
                          <a:effectLst/>
                          <a:latin typeface="Times New Roman" pitchFamily="18" charset="0"/>
                          <a:ea typeface="Calibri"/>
                          <a:cs typeface="Times New Roman" pitchFamily="18" charset="0"/>
                        </a:rPr>
                        <a:t>Стимулювання</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нетрадиційних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видів</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сільськогосподарського</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виробництва</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hMerge="1">
                  <a:txBody>
                    <a:bodyPr/>
                    <a:lstStyle/>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hMerge="1">
                  <a:txBody>
                    <a:bodyPr/>
                    <a:lstStyle/>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hMerge="1">
                  <a:txBody>
                    <a:bodyPr/>
                    <a:lstStyle/>
                    <a:p>
                      <a:pPr marR="93345"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2390162">
                <a:tc>
                  <a:txBody>
                    <a:bodyPr/>
                    <a:lstStyle/>
                    <a:p>
                      <a:pPr>
                        <a:lnSpc>
                          <a:spcPct val="107000"/>
                        </a:lnSpc>
                        <a:spcAft>
                          <a:spcPts val="800"/>
                        </a:spcAft>
                      </a:pPr>
                      <a:r>
                        <a:rPr lang="uk-UA" sz="1400" b="1" dirty="0" smtClean="0">
                          <a:solidFill>
                            <a:schemeClr val="bg1"/>
                          </a:solidFill>
                          <a:effectLst/>
                          <a:latin typeface="Times New Roman" pitchFamily="18" charset="0"/>
                          <a:ea typeface="Calibri"/>
                          <a:cs typeface="Times New Roman" pitchFamily="18" charset="0"/>
                        </a:rPr>
                        <a:t>1</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marL="2540" indent="-2540">
                        <a:lnSpc>
                          <a:spcPct val="107000"/>
                        </a:lnSpc>
                        <a:spcAft>
                          <a:spcPts val="800"/>
                        </a:spcAft>
                      </a:pPr>
                      <a:r>
                        <a:rPr lang="uk-UA" sz="1400" b="0" dirty="0">
                          <a:solidFill>
                            <a:schemeClr val="tx1"/>
                          </a:solidFill>
                          <a:effectLst/>
                          <a:latin typeface="Times New Roman"/>
                          <a:ea typeface="Times New Roman"/>
                          <a:cs typeface="Times New Roman"/>
                        </a:rPr>
                        <a:t>Пров</a:t>
                      </a:r>
                      <a:r>
                        <a:rPr lang="uk-UA" sz="1400" b="0" dirty="0">
                          <a:solidFill>
                            <a:schemeClr val="tx1"/>
                          </a:solidFill>
                          <a:effectLst/>
                          <a:latin typeface="Times New Roman"/>
                          <a:ea typeface="Calibri"/>
                          <a:cs typeface="Times New Roman"/>
                        </a:rPr>
                        <a:t>едення інформаційно-консультаційної роботи серед сільського населення щодо можливостей ведення господарської діяльності з виробництва нетрадиційних видів сільськогосподарської продукції (наприклад, горіхів, ягід, фруктів, лікарських рослин тощо).</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2021-2023</a:t>
                      </a: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dirty="0">
                          <a:solidFill>
                            <a:schemeClr val="tx1"/>
                          </a:solidFill>
                          <a:effectLst/>
                          <a:latin typeface="Times New Roman"/>
                          <a:ea typeface="Calibri"/>
                          <a:cs typeface="Times New Roman"/>
                        </a:rPr>
                        <a:t>Виконавчий комітет Дунаєвецької міської ради</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a:t>
                      </a: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marR="93345" algn="ctr">
                        <a:lnSpc>
                          <a:spcPct val="107000"/>
                        </a:lnSpc>
                        <a:spcAft>
                          <a:spcPts val="800"/>
                        </a:spcAft>
                      </a:pPr>
                      <a:r>
                        <a:rPr lang="uk-UA" sz="1400" b="0" dirty="0">
                          <a:solidFill>
                            <a:schemeClr val="tx1"/>
                          </a:solidFill>
                          <a:effectLst/>
                          <a:latin typeface="Times New Roman"/>
                          <a:ea typeface="Calibri"/>
                          <a:cs typeface="Times New Roman"/>
                        </a:rPr>
                        <a:t>Розвиток нетрадиційних видів сільськогосподарської продукції; створення сільськогосподарських обслуговуючих кооперативів та інших форм дрібного сільськогосподарського бізнесу</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43113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839703585"/>
              </p:ext>
            </p:extLst>
          </p:nvPr>
        </p:nvGraphicFramePr>
        <p:xfrm>
          <a:off x="0" y="-1"/>
          <a:ext cx="9144000" cy="6905953"/>
        </p:xfrm>
        <a:graphic>
          <a:graphicData uri="http://schemas.openxmlformats.org/drawingml/2006/table">
            <a:tbl>
              <a:tblPr firstRow="1" firstCol="1" lastRow="1" lastCol="1" bandRow="1" bandCol="1">
                <a:tableStyleId>{5C22544A-7EE6-4342-B048-85BDC9FD1C3A}</a:tableStyleId>
              </a:tblPr>
              <a:tblGrid>
                <a:gridCol w="376972"/>
                <a:gridCol w="2791909"/>
                <a:gridCol w="993544"/>
                <a:gridCol w="1590675"/>
                <a:gridCol w="1238250"/>
                <a:gridCol w="2152650"/>
              </a:tblGrid>
              <a:tr h="232451">
                <a:tc gridSpan="6">
                  <a:txBody>
                    <a:bodyPr/>
                    <a:lstStyle/>
                    <a:p>
                      <a:pPr algn="ctr">
                        <a:lnSpc>
                          <a:spcPct val="107000"/>
                        </a:lnSpc>
                        <a:spcAft>
                          <a:spcPts val="800"/>
                        </a:spcAft>
                      </a:pPr>
                      <a:r>
                        <a:rPr lang="ru-RU" sz="1400" b="1" dirty="0" smtClean="0">
                          <a:solidFill>
                            <a:schemeClr val="bg1"/>
                          </a:solidFill>
                          <a:effectLst/>
                          <a:latin typeface="Times New Roman" pitchFamily="18" charset="0"/>
                          <a:ea typeface="Calibri"/>
                          <a:cs typeface="Times New Roman" pitchFamily="18" charset="0"/>
                        </a:rPr>
                        <a:t>3авдання 1.3.1 </a:t>
                      </a:r>
                      <a:r>
                        <a:rPr lang="ru-RU" sz="1400" b="1" dirty="0" err="1" smtClean="0">
                          <a:solidFill>
                            <a:schemeClr val="bg1"/>
                          </a:solidFill>
                          <a:effectLst/>
                          <a:latin typeface="Times New Roman" pitchFamily="18" charset="0"/>
                          <a:ea typeface="Calibri"/>
                          <a:cs typeface="Times New Roman" pitchFamily="18" charset="0"/>
                        </a:rPr>
                        <a:t>Створення</a:t>
                      </a:r>
                      <a:r>
                        <a:rPr lang="ru-RU" sz="1400" b="1" dirty="0" smtClean="0">
                          <a:solidFill>
                            <a:schemeClr val="bg1"/>
                          </a:solidFill>
                          <a:effectLst/>
                          <a:latin typeface="Times New Roman" pitchFamily="18" charset="0"/>
                          <a:ea typeface="Calibri"/>
                          <a:cs typeface="Times New Roman" pitchFamily="18" charset="0"/>
                        </a:rPr>
                        <a:t> та </a:t>
                      </a:r>
                      <a:r>
                        <a:rPr lang="ru-RU" sz="1400" b="1" dirty="0" err="1" smtClean="0">
                          <a:solidFill>
                            <a:schemeClr val="bg1"/>
                          </a:solidFill>
                          <a:effectLst/>
                          <a:latin typeface="Times New Roman" pitchFamily="18" charset="0"/>
                          <a:ea typeface="Calibri"/>
                          <a:cs typeface="Times New Roman" pitchFamily="18" charset="0"/>
                        </a:rPr>
                        <a:t>постійна</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актуалізація</a:t>
                      </a:r>
                      <a:r>
                        <a:rPr lang="ru-RU" sz="1400" b="1" dirty="0" smtClean="0">
                          <a:solidFill>
                            <a:schemeClr val="bg1"/>
                          </a:solidFill>
                          <a:effectLst/>
                          <a:latin typeface="Times New Roman" pitchFamily="18" charset="0"/>
                          <a:ea typeface="Calibri"/>
                          <a:cs typeface="Times New Roman" pitchFamily="18" charset="0"/>
                        </a:rPr>
                        <a:t> портфелю </a:t>
                      </a:r>
                      <a:r>
                        <a:rPr lang="ru-RU" sz="1400" b="1" dirty="0" err="1" smtClean="0">
                          <a:solidFill>
                            <a:schemeClr val="bg1"/>
                          </a:solidFill>
                          <a:effectLst/>
                          <a:latin typeface="Times New Roman" pitchFamily="18" charset="0"/>
                          <a:ea typeface="Calibri"/>
                          <a:cs typeface="Times New Roman" pitchFamily="18" charset="0"/>
                        </a:rPr>
                        <a:t>інвестиційних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пропозицій</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громади</a:t>
                      </a:r>
                      <a:endParaRPr lang="en-US" sz="1400" b="1"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9802">
                <a:tc>
                  <a:txBody>
                    <a:bodyPr/>
                    <a:lstStyle/>
                    <a:p>
                      <a:pPr>
                        <a:lnSpc>
                          <a:spcPct val="107000"/>
                        </a:lnSpc>
                        <a:spcAft>
                          <a:spcPts val="800"/>
                        </a:spcAft>
                      </a:pPr>
                      <a:r>
                        <a:rPr lang="uk-UA" sz="1400" b="0" dirty="0">
                          <a:solidFill>
                            <a:schemeClr val="bg1"/>
                          </a:solidFill>
                          <a:effectLst/>
                          <a:latin typeface="Times New Roman" pitchFamily="18" charset="0"/>
                          <a:ea typeface="Calibri"/>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ea typeface="Calibri"/>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Термін виконання</a:t>
                      </a:r>
                      <a:endParaRPr lang="en-US" sz="1400" b="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Відповідальний виконавець</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ea typeface="Calibri"/>
                          <a:cs typeface="Times New Roman" pitchFamily="18" charset="0"/>
                        </a:rPr>
                        <a:t>Джерела та обсяги фінансування, (тис. грн.)</a:t>
                      </a: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Очікувані результати виконання заходу</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75000"/>
                      </a:schemeClr>
                    </a:solidFill>
                  </a:tcPr>
                </a:tc>
              </a:tr>
              <a:tr h="971984">
                <a:tc>
                  <a:txBody>
                    <a:bodyPr/>
                    <a:lstStyle/>
                    <a:p>
                      <a:pPr>
                        <a:lnSpc>
                          <a:spcPct val="107000"/>
                        </a:lnSpc>
                        <a:spcAft>
                          <a:spcPts val="800"/>
                        </a:spcAft>
                      </a:pPr>
                      <a:r>
                        <a:rPr lang="uk-UA" sz="1400" b="1">
                          <a:solidFill>
                            <a:schemeClr val="bg1"/>
                          </a:solidFill>
                          <a:effectLst/>
                          <a:latin typeface="Times New Roman" pitchFamily="18" charset="0"/>
                          <a:ea typeface="Calibri"/>
                          <a:cs typeface="Times New Roman" pitchFamily="18" charset="0"/>
                        </a:rPr>
                        <a:t>1</a:t>
                      </a:r>
                      <a:endParaRPr lang="en-US" sz="1400" b="1">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marL="2540" indent="-2540">
                        <a:lnSpc>
                          <a:spcPct val="107000"/>
                        </a:lnSpc>
                        <a:spcAft>
                          <a:spcPts val="800"/>
                        </a:spcAft>
                      </a:pPr>
                      <a:r>
                        <a:rPr lang="uk-UA" sz="1400">
                          <a:effectLst/>
                          <a:latin typeface="Times New Roman"/>
                          <a:ea typeface="Calibri"/>
                          <a:cs typeface="Times New Roman"/>
                        </a:rPr>
                        <a:t>Оновлення та забезпечення постійної актуалізації інвестиційного паспорту громади</a:t>
                      </a:r>
                      <a:endParaRPr lang="en-US" sz="1400">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a:effectLst/>
                          <a:latin typeface="Times New Roman"/>
                          <a:ea typeface="Calibri"/>
                          <a:cs typeface="Times New Roman"/>
                        </a:rPr>
                        <a:t>2021-2023</a:t>
                      </a:r>
                      <a:endParaRPr lang="en-US" sz="1400">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a:effectLst/>
                          <a:latin typeface="Times New Roman"/>
                          <a:ea typeface="Calibri"/>
                          <a:cs typeface="Times New Roman"/>
                        </a:rPr>
                        <a:t>Виконавчий комітет Дунаєвецької міської ради</a:t>
                      </a:r>
                      <a:endParaRPr lang="en-US" sz="1400">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a:effectLst/>
                          <a:latin typeface="Times New Roman"/>
                          <a:ea typeface="Calibri"/>
                          <a:cs typeface="Times New Roman"/>
                        </a:rPr>
                        <a:t>-</a:t>
                      </a:r>
                      <a:endParaRPr lang="en-US" sz="1400">
                        <a:effectLst/>
                        <a:latin typeface="Calibri"/>
                        <a:ea typeface="Calibri"/>
                        <a:cs typeface="Times New Roman"/>
                      </a:endParaRPr>
                    </a:p>
                  </a:txBody>
                  <a:tcPr marL="68580" marR="0" marT="0" marB="0">
                    <a:solidFill>
                      <a:schemeClr val="accent6">
                        <a:lumMod val="40000"/>
                        <a:lumOff val="60000"/>
                      </a:schemeClr>
                    </a:solidFill>
                  </a:tcPr>
                </a:tc>
                <a:tc>
                  <a:txBody>
                    <a:bodyPr/>
                    <a:lstStyle/>
                    <a:p>
                      <a:pPr marR="93345" algn="ctr">
                        <a:lnSpc>
                          <a:spcPct val="107000"/>
                        </a:lnSpc>
                        <a:spcAft>
                          <a:spcPts val="800"/>
                        </a:spcAft>
                      </a:pPr>
                      <a:r>
                        <a:rPr lang="uk-UA" sz="1400" dirty="0">
                          <a:effectLst/>
                          <a:latin typeface="Times New Roman"/>
                          <a:ea typeface="Calibri"/>
                          <a:cs typeface="Times New Roman"/>
                        </a:rPr>
                        <a:t>Підвищення інвестиційної привабливості громади</a:t>
                      </a:r>
                      <a:endParaRPr lang="en-US" sz="1400" dirty="0">
                        <a:effectLst/>
                        <a:latin typeface="Calibri"/>
                        <a:ea typeface="Calibri"/>
                        <a:cs typeface="Times New Roman"/>
                      </a:endParaRPr>
                    </a:p>
                  </a:txBody>
                  <a:tcPr marL="68580" marR="0" marT="0" marB="0">
                    <a:solidFill>
                      <a:schemeClr val="accent6">
                        <a:lumMod val="60000"/>
                        <a:lumOff val="40000"/>
                      </a:schemeClr>
                    </a:solidFill>
                  </a:tcPr>
                </a:tc>
              </a:tr>
              <a:tr h="270407">
                <a:tc gridSpan="6">
                  <a:txBody>
                    <a:bodyPr/>
                    <a:lstStyle/>
                    <a:p>
                      <a:pPr algn="ctr">
                        <a:lnSpc>
                          <a:spcPct val="107000"/>
                        </a:lnSpc>
                        <a:spcAft>
                          <a:spcPts val="800"/>
                        </a:spcAft>
                      </a:pPr>
                      <a:r>
                        <a:rPr lang="ru-RU" sz="1400" b="1" dirty="0" smtClean="0">
                          <a:solidFill>
                            <a:schemeClr val="bg1"/>
                          </a:solidFill>
                          <a:effectLst/>
                          <a:latin typeface="Times New Roman" pitchFamily="18" charset="0"/>
                          <a:ea typeface="Calibri"/>
                          <a:cs typeface="Times New Roman" pitchFamily="18" charset="0"/>
                        </a:rPr>
                        <a:t>3авдання 1.3.2 </a:t>
                      </a:r>
                      <a:r>
                        <a:rPr lang="ru-RU" sz="1400" b="1" dirty="0" err="1" smtClean="0">
                          <a:solidFill>
                            <a:schemeClr val="bg1"/>
                          </a:solidFill>
                          <a:effectLst/>
                          <a:latin typeface="Times New Roman" pitchFamily="18" charset="0"/>
                          <a:ea typeface="Calibri"/>
                          <a:cs typeface="Times New Roman" pitchFamily="18" charset="0"/>
                        </a:rPr>
                        <a:t>Промоція</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інвестиційних</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продуктів</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громади</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hMerge="1">
                  <a:txBody>
                    <a:bodyPr/>
                    <a:lstStyle/>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hMerge="1">
                  <a:txBody>
                    <a:bodyPr/>
                    <a:lstStyle/>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hMerge="1">
                  <a:txBody>
                    <a:bodyPr/>
                    <a:lstStyle/>
                    <a:p>
                      <a:pPr marR="93345"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r h="2556956">
                <a:tc>
                  <a:txBody>
                    <a:bodyPr/>
                    <a:lstStyle/>
                    <a:p>
                      <a:pPr>
                        <a:lnSpc>
                          <a:spcPct val="107000"/>
                        </a:lnSpc>
                        <a:spcAft>
                          <a:spcPts val="800"/>
                        </a:spcAft>
                      </a:pPr>
                      <a:r>
                        <a:rPr lang="uk-UA" sz="1400" b="1" dirty="0" smtClean="0">
                          <a:solidFill>
                            <a:schemeClr val="bg1"/>
                          </a:solidFill>
                          <a:effectLst/>
                          <a:latin typeface="Times New Roman" pitchFamily="18" charset="0"/>
                          <a:ea typeface="Calibri"/>
                          <a:cs typeface="Times New Roman" pitchFamily="18" charset="0"/>
                        </a:rPr>
                        <a:t>1</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marL="2540" indent="-2540">
                        <a:lnSpc>
                          <a:spcPct val="107000"/>
                        </a:lnSpc>
                        <a:spcAft>
                          <a:spcPts val="800"/>
                        </a:spcAft>
                      </a:pPr>
                      <a:r>
                        <a:rPr lang="uk-UA" sz="1400" b="0">
                          <a:solidFill>
                            <a:schemeClr val="tx1"/>
                          </a:solidFill>
                          <a:effectLst/>
                          <a:latin typeface="Times New Roman"/>
                          <a:ea typeface="Calibri"/>
                          <a:cs typeface="Times New Roman"/>
                        </a:rPr>
                        <a:t>Розробка та поширення презентаційних матеріалів інвестиційного характеру (друк інвестиційних паспортів та інформаційних буклетів, промо ролики про інвестиційні об’єкти громади, інформаційне наповнення розділу «Інвесторам» офіційного сайту громади та інформаційного ресурсу для підприємців тощо)</a:t>
                      </a:r>
                      <a:endParaRPr lang="en-US" sz="14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a:ea typeface="Calibri"/>
                          <a:cs typeface="Times New Roman"/>
                        </a:rPr>
                        <a:t>2021-2023</a:t>
                      </a: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a:solidFill>
                            <a:schemeClr val="tx1"/>
                          </a:solidFill>
                          <a:effectLst/>
                          <a:latin typeface="Times New Roman"/>
                          <a:ea typeface="Calibri"/>
                          <a:cs typeface="Times New Roman"/>
                        </a:rPr>
                        <a:t>Виконавчий комітет Дунаєвецької міської ради</a:t>
                      </a:r>
                      <a:endParaRPr lang="en-US" sz="1400" b="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a:ea typeface="Calibri"/>
                          <a:cs typeface="Times New Roman"/>
                        </a:rPr>
                        <a:t>Кошти місцевого бюджету</a:t>
                      </a:r>
                      <a:endParaRPr lang="en-US" sz="1400" b="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a:txBody>
                    <a:bodyPr/>
                    <a:lstStyle/>
                    <a:p>
                      <a:pPr marR="93345" algn="ctr">
                        <a:lnSpc>
                          <a:spcPct val="107000"/>
                        </a:lnSpc>
                        <a:spcAft>
                          <a:spcPts val="800"/>
                        </a:spcAft>
                      </a:pPr>
                      <a:r>
                        <a:rPr lang="uk-UA" sz="1400" b="0" dirty="0">
                          <a:solidFill>
                            <a:schemeClr val="tx1"/>
                          </a:solidFill>
                          <a:effectLst/>
                          <a:latin typeface="Times New Roman"/>
                          <a:ea typeface="Calibri"/>
                          <a:cs typeface="Times New Roman"/>
                        </a:rPr>
                        <a:t>Залучення інвестиційних коштів</a:t>
                      </a: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317199">
                <a:tc gridSpan="6">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ru-RU" sz="1400" b="1" dirty="0" smtClean="0">
                          <a:solidFill>
                            <a:schemeClr val="bg1"/>
                          </a:solidFill>
                          <a:effectLst/>
                          <a:latin typeface="Times New Roman" pitchFamily="18" charset="0"/>
                          <a:ea typeface="Calibri"/>
                          <a:cs typeface="Times New Roman" pitchFamily="18" charset="0"/>
                        </a:rPr>
                        <a:t>3авдання 1.3.3 </a:t>
                      </a:r>
                      <a:r>
                        <a:rPr lang="ru-RU" sz="1400" b="1" dirty="0" err="1" smtClean="0">
                          <a:solidFill>
                            <a:schemeClr val="bg1"/>
                          </a:solidFill>
                          <a:effectLst/>
                          <a:latin typeface="Times New Roman" pitchFamily="18" charset="0"/>
                          <a:ea typeface="Calibri"/>
                          <a:cs typeface="Times New Roman" pitchFamily="18" charset="0"/>
                        </a:rPr>
                        <a:t>Створення</a:t>
                      </a:r>
                      <a:r>
                        <a:rPr lang="ru-RU" sz="1400" b="1" dirty="0" smtClean="0">
                          <a:solidFill>
                            <a:schemeClr val="bg1"/>
                          </a:solidFill>
                          <a:effectLst/>
                          <a:latin typeface="Times New Roman" pitchFamily="18" charset="0"/>
                          <a:ea typeface="Calibri"/>
                          <a:cs typeface="Times New Roman" pitchFamily="18" charset="0"/>
                        </a:rPr>
                        <a:t> онлайн ресурсу </a:t>
                      </a:r>
                      <a:r>
                        <a:rPr lang="ru-RU" sz="1400" b="1" dirty="0" err="1" smtClean="0">
                          <a:solidFill>
                            <a:schemeClr val="bg1"/>
                          </a:solidFill>
                          <a:effectLst/>
                          <a:latin typeface="Times New Roman" pitchFamily="18" charset="0"/>
                          <a:ea typeface="Calibri"/>
                          <a:cs typeface="Times New Roman" pitchFamily="18" charset="0"/>
                        </a:rPr>
                        <a:t>інвестиційної</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привабливості</a:t>
                      </a:r>
                      <a:r>
                        <a:rPr lang="ru-RU" sz="1400" b="1" dirty="0" smtClean="0">
                          <a:solidFill>
                            <a:schemeClr val="bg1"/>
                          </a:solidFill>
                          <a:effectLst/>
                          <a:latin typeface="Times New Roman" pitchFamily="18" charset="0"/>
                          <a:ea typeface="Calibri"/>
                          <a:cs typeface="Times New Roman" pitchFamily="18" charset="0"/>
                        </a:rPr>
                        <a:t> </a:t>
                      </a:r>
                      <a:r>
                        <a:rPr lang="ru-RU" sz="1400" b="1" dirty="0" err="1" smtClean="0">
                          <a:solidFill>
                            <a:schemeClr val="bg1"/>
                          </a:solidFill>
                          <a:effectLst/>
                          <a:latin typeface="Times New Roman" pitchFamily="18" charset="0"/>
                          <a:ea typeface="Calibri"/>
                          <a:cs typeface="Times New Roman" pitchFamily="18" charset="0"/>
                        </a:rPr>
                        <a:t>громади</a:t>
                      </a: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hMerge="1">
                  <a:txBody>
                    <a:bodyPr/>
                    <a:lstStyle/>
                    <a:p>
                      <a:pPr marL="2540" indent="-2540">
                        <a:lnSpc>
                          <a:spcPct val="107000"/>
                        </a:lnSpc>
                        <a:spcAft>
                          <a:spcPts val="800"/>
                        </a:spcAft>
                      </a:pP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hMerge="1">
                  <a:txBody>
                    <a:bodyPr/>
                    <a:lstStyle/>
                    <a:p>
                      <a:pPr>
                        <a:lnSpc>
                          <a:spcPct val="107000"/>
                        </a:lnSpc>
                        <a:spcAft>
                          <a:spcPts val="800"/>
                        </a:spcAft>
                      </a:pP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Calibri"/>
                        <a:ea typeface="Calibri"/>
                        <a:cs typeface="Times New Roman"/>
                      </a:endParaRPr>
                    </a:p>
                  </a:txBody>
                  <a:tcPr marL="68580" marR="0" marT="0" marB="0">
                    <a:solidFill>
                      <a:schemeClr val="accent6">
                        <a:lumMod val="40000"/>
                        <a:lumOff val="60000"/>
                      </a:schemeClr>
                    </a:solidFill>
                  </a:tcPr>
                </a:tc>
                <a:tc hMerge="1">
                  <a:txBody>
                    <a:bodyPr/>
                    <a:lstStyle/>
                    <a:p>
                      <a:pPr marR="93345" algn="ctr">
                        <a:lnSpc>
                          <a:spcPct val="107000"/>
                        </a:lnSpc>
                        <a:spcAft>
                          <a:spcPts val="800"/>
                        </a:spcAft>
                      </a:pPr>
                      <a:endParaRPr lang="en-US" sz="1400" b="0" dirty="0">
                        <a:solidFill>
                          <a:schemeClr val="tx1"/>
                        </a:solidFill>
                        <a:effectLst/>
                        <a:latin typeface="Calibri"/>
                        <a:ea typeface="Calibri"/>
                        <a:cs typeface="Times New Roman"/>
                      </a:endParaRPr>
                    </a:p>
                  </a:txBody>
                  <a:tcPr marL="68580" marR="0" marT="0" marB="0">
                    <a:solidFill>
                      <a:schemeClr val="accent6">
                        <a:lumMod val="60000"/>
                        <a:lumOff val="40000"/>
                      </a:schemeClr>
                    </a:solidFill>
                  </a:tcPr>
                </a:tc>
              </a:tr>
              <a:tr h="1627154">
                <a:tc>
                  <a:txBody>
                    <a:bodyPr/>
                    <a:lstStyle/>
                    <a:p>
                      <a:pPr>
                        <a:lnSpc>
                          <a:spcPct val="107000"/>
                        </a:lnSpc>
                        <a:spcAft>
                          <a:spcPts val="800"/>
                        </a:spcAft>
                      </a:pPr>
                      <a:endParaRPr lang="en-US" sz="1400" b="1" dirty="0">
                        <a:solidFill>
                          <a:schemeClr val="bg1"/>
                        </a:solidFill>
                        <a:effectLst/>
                        <a:latin typeface="Times New Roman" pitchFamily="18" charset="0"/>
                        <a:ea typeface="Calibri"/>
                        <a:cs typeface="Times New Roman" pitchFamily="18" charset="0"/>
                      </a:endParaRPr>
                    </a:p>
                  </a:txBody>
                  <a:tcPr marL="68580" marR="0" marT="0" marB="0">
                    <a:solidFill>
                      <a:schemeClr val="accent6">
                        <a:lumMod val="50000"/>
                      </a:schemeClr>
                    </a:solidFill>
                  </a:tcPr>
                </a:tc>
                <a:tc>
                  <a:txBody>
                    <a:bodyPr/>
                    <a:lstStyle/>
                    <a:p>
                      <a:pPr marL="3175">
                        <a:lnSpc>
                          <a:spcPct val="107000"/>
                        </a:lnSpc>
                        <a:spcAft>
                          <a:spcPts val="800"/>
                        </a:spcAft>
                      </a:pPr>
                      <a:r>
                        <a:rPr lang="uk-UA" sz="1400" b="0">
                          <a:solidFill>
                            <a:schemeClr val="tx1"/>
                          </a:solidFill>
                          <a:effectLst/>
                          <a:latin typeface="Times New Roman" pitchFamily="18" charset="0"/>
                          <a:ea typeface="Calibri"/>
                          <a:cs typeface="Times New Roman" pitchFamily="18" charset="0"/>
                        </a:rPr>
                        <a:t>Створення інтерактивної карти інвестиційної привабливості Дунаєвецької міської об’єднаної територіальної громади та забезпечення постійної її актуалізації.</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2021-2023</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ea typeface="Calibri"/>
                          <a:cs typeface="Times New Roman" pitchFamily="18" charset="0"/>
                        </a:rPr>
                        <a:t>Виконавчий комітет Дунаєвецької міської ради</a:t>
                      </a: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c>
                  <a:txBody>
                    <a:bodyPr/>
                    <a:lstStyle/>
                    <a:p>
                      <a:pPr algn="ctr">
                        <a:lnSpc>
                          <a:spcPct val="107000"/>
                        </a:lnSpc>
                        <a:spcAft>
                          <a:spcPts val="800"/>
                        </a:spcAft>
                      </a:pPr>
                      <a:r>
                        <a:rPr lang="uk-UA" sz="1400" b="0">
                          <a:solidFill>
                            <a:schemeClr val="tx1"/>
                          </a:solidFill>
                          <a:effectLst/>
                          <a:latin typeface="Times New Roman" pitchFamily="18" charset="0"/>
                          <a:ea typeface="Calibri"/>
                          <a:cs typeface="Times New Roman" pitchFamily="18" charset="0"/>
                        </a:rPr>
                        <a:t>Кошти місцевого бюджету, залучені кошти</a:t>
                      </a:r>
                      <a:endParaRPr lang="en-US" sz="1400" b="0">
                        <a:solidFill>
                          <a:schemeClr val="tx1"/>
                        </a:solidFill>
                        <a:effectLst/>
                        <a:latin typeface="Times New Roman" pitchFamily="18" charset="0"/>
                        <a:ea typeface="Calibri"/>
                        <a:cs typeface="Times New Roman" pitchFamily="18" charset="0"/>
                      </a:endParaRPr>
                    </a:p>
                  </a:txBody>
                  <a:tcPr marL="68580" marR="0" marT="0" marB="0">
                    <a:solidFill>
                      <a:schemeClr val="accent6">
                        <a:lumMod val="40000"/>
                        <a:lumOff val="60000"/>
                      </a:schemeClr>
                    </a:solidFill>
                  </a:tcPr>
                </a:tc>
                <a:tc>
                  <a:txBody>
                    <a:bodyPr/>
                    <a:lstStyle/>
                    <a:p>
                      <a:pPr marR="93345" algn="ctr">
                        <a:lnSpc>
                          <a:spcPct val="107000"/>
                        </a:lnSpc>
                        <a:spcAft>
                          <a:spcPts val="800"/>
                        </a:spcAft>
                      </a:pPr>
                      <a:r>
                        <a:rPr lang="uk-UA" sz="1400" b="0" dirty="0">
                          <a:solidFill>
                            <a:schemeClr val="tx1"/>
                          </a:solidFill>
                          <a:effectLst/>
                          <a:latin typeface="Times New Roman" pitchFamily="18" charset="0"/>
                          <a:ea typeface="Calibri"/>
                          <a:cs typeface="Times New Roman" pitchFamily="18" charset="0"/>
                        </a:rPr>
                        <a:t>Підвищення інвестиційної привабливості громади; стимулювання розвитку бізнесу; інвестиційна підтримка  підприємництва</a:t>
                      </a:r>
                      <a:endParaRPr lang="en-US" sz="1400" b="0" dirty="0">
                        <a:solidFill>
                          <a:schemeClr val="tx1"/>
                        </a:solidFill>
                        <a:effectLst/>
                        <a:latin typeface="Times New Roman" pitchFamily="18" charset="0"/>
                        <a:ea typeface="Calibri"/>
                        <a:cs typeface="Times New Roman" pitchFamily="18" charset="0"/>
                      </a:endParaRPr>
                    </a:p>
                  </a:txBody>
                  <a:tcPr marL="6858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377867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5911" y="33421"/>
            <a:ext cx="8727589"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r>
              <a:rPr lang="uk-UA" b="1" dirty="0" smtClean="0">
                <a:latin typeface="Times New Roman" pitchFamily="18" charset="0"/>
                <a:cs typeface="Times New Roman" pitchFamily="18" charset="0"/>
              </a:rPr>
              <a:t>.</a:t>
            </a:r>
          </a:p>
          <a:p>
            <a:pPr algn="ctr"/>
            <a:r>
              <a:rPr lang="uk-UA" b="1" dirty="0" smtClean="0">
                <a:solidFill>
                  <a:schemeClr val="accent2">
                    <a:lumMod val="75000"/>
                  </a:schemeClr>
                </a:solidFill>
                <a:latin typeface="Times New Roman" pitchFamily="18" charset="0"/>
                <a:cs typeface="Times New Roman" pitchFamily="18" charset="0"/>
              </a:rPr>
              <a:t>ЖИТЛОВО-КОМУНАЛЬНЕ ГОСПОДАРСТВО</a:t>
            </a:r>
            <a:endParaRPr lang="en-US" b="1" dirty="0">
              <a:solidFill>
                <a:schemeClr val="accent2">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32286994"/>
              </p:ext>
            </p:extLst>
          </p:nvPr>
        </p:nvGraphicFramePr>
        <p:xfrm>
          <a:off x="0" y="956751"/>
          <a:ext cx="9143999" cy="5901249"/>
        </p:xfrm>
        <a:graphic>
          <a:graphicData uri="http://schemas.openxmlformats.org/drawingml/2006/table">
            <a:tbl>
              <a:tblPr firstRow="1" firstCol="1" bandRow="1">
                <a:tableStyleId>{5C22544A-7EE6-4342-B048-85BDC9FD1C3A}</a:tableStyleId>
              </a:tblPr>
              <a:tblGrid>
                <a:gridCol w="1967080"/>
                <a:gridCol w="3963373"/>
                <a:gridCol w="3213546"/>
              </a:tblGrid>
              <a:tr h="268392">
                <a:tc>
                  <a:txBody>
                    <a:bodyPr/>
                    <a:lstStyle/>
                    <a:p>
                      <a:pPr algn="ctr">
                        <a:lnSpc>
                          <a:spcPct val="115000"/>
                        </a:lnSpc>
                        <a:spcAft>
                          <a:spcPts val="0"/>
                        </a:spcAft>
                      </a:pPr>
                      <a:r>
                        <a:rPr lang="uk-UA" sz="1400" dirty="0" smtClean="0">
                          <a:solidFill>
                            <a:schemeClr val="tx1"/>
                          </a:solidFill>
                          <a:effectLst/>
                          <a:latin typeface="Times New Roman" pitchFamily="18" charset="0"/>
                          <a:cs typeface="Times New Roman" pitchFamily="18" charset="0"/>
                        </a:rPr>
                        <a:t>Операційні цілі</a:t>
                      </a:r>
                    </a:p>
                  </a:txBody>
                  <a:tcPr marL="21264" marR="21264" marT="0" marB="0" anchor="ct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Завдання</a:t>
                      </a:r>
                      <a:endParaRPr lang="en-US" sz="140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Індикатори</a:t>
                      </a:r>
                      <a:endParaRPr lang="en-US" sz="1400" dirty="0">
                        <a:solidFill>
                          <a:schemeClr val="tx1"/>
                        </a:solidFill>
                        <a:effectLst/>
                        <a:latin typeface="Times New Roman" pitchFamily="18" charset="0"/>
                        <a:ea typeface="Calibri"/>
                        <a:cs typeface="Times New Roman" pitchFamily="18" charset="0"/>
                      </a:endParaRPr>
                    </a:p>
                  </a:txBody>
                  <a:tcPr marL="21264" marR="21264" marT="0" marB="0"/>
                </a:tc>
              </a:tr>
              <a:tr h="1867077">
                <a:tc>
                  <a:txBody>
                    <a:bodyPr/>
                    <a:lstStyle/>
                    <a:p>
                      <a:pPr marL="21590">
                        <a:spcAft>
                          <a:spcPts val="0"/>
                        </a:spcAft>
                      </a:pPr>
                      <a:r>
                        <a:rPr lang="en-US" sz="1400" dirty="0">
                          <a:solidFill>
                            <a:schemeClr val="tx1"/>
                          </a:solidFill>
                          <a:effectLst/>
                          <a:latin typeface="Times New Roman" pitchFamily="18" charset="0"/>
                          <a:cs typeface="Times New Roman" pitchFamily="18" charset="0"/>
                        </a:rPr>
                        <a:t>1</a:t>
                      </a:r>
                      <a:r>
                        <a:rPr lang="uk-UA" sz="1400" dirty="0">
                          <a:solidFill>
                            <a:schemeClr val="tx1"/>
                          </a:solidFill>
                          <a:effectLst/>
                          <a:latin typeface="Times New Roman" pitchFamily="18" charset="0"/>
                          <a:cs typeface="Times New Roman" pitchFamily="18" charset="0"/>
                        </a:rPr>
                        <a:t>.1Удосконалення системи управління </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indent="29210">
                        <a:spcAft>
                          <a:spcPts val="0"/>
                        </a:spcAft>
                      </a:pPr>
                      <a:r>
                        <a:rPr lang="uk-UA" sz="1400" dirty="0">
                          <a:solidFill>
                            <a:schemeClr val="tx1"/>
                          </a:solidFill>
                          <a:effectLst/>
                          <a:latin typeface="Times New Roman" pitchFamily="18" charset="0"/>
                          <a:cs typeface="Times New Roman" pitchFamily="18" charset="0"/>
                        </a:rPr>
                        <a:t>1.1.1 Інвентаризація житлового фонду</a:t>
                      </a:r>
                      <a:endParaRPr lang="en-US" sz="1400" dirty="0">
                        <a:solidFill>
                          <a:schemeClr val="tx1"/>
                        </a:solidFill>
                        <a:effectLst/>
                        <a:latin typeface="Times New Roman" pitchFamily="18" charset="0"/>
                        <a:cs typeface="Times New Roman" pitchFamily="18" charset="0"/>
                      </a:endParaRPr>
                    </a:p>
                    <a:p>
                      <a:pPr marL="248920" indent="29210">
                        <a:spcAft>
                          <a:spcPts val="0"/>
                        </a:spcAft>
                      </a:pPr>
                      <a:r>
                        <a:rPr lang="uk-UA" sz="1400" dirty="0">
                          <a:solidFill>
                            <a:schemeClr val="tx1"/>
                          </a:solidFill>
                          <a:effectLst/>
                          <a:latin typeface="Times New Roman" pitchFamily="18" charset="0"/>
                          <a:cs typeface="Times New Roman" pitchFamily="18" charset="0"/>
                        </a:rPr>
                        <a:t>1.1.2. Створення ОСББ</a:t>
                      </a:r>
                      <a:endParaRPr lang="en-US" sz="1400" dirty="0">
                        <a:solidFill>
                          <a:schemeClr val="tx1"/>
                        </a:solidFill>
                        <a:effectLst/>
                        <a:latin typeface="Times New Roman" pitchFamily="18" charset="0"/>
                        <a:cs typeface="Times New Roman" pitchFamily="18" charset="0"/>
                      </a:endParaRPr>
                    </a:p>
                    <a:p>
                      <a:pPr marL="248920">
                        <a:spcAft>
                          <a:spcPts val="0"/>
                        </a:spcAft>
                      </a:pPr>
                      <a:r>
                        <a:rPr lang="uk-U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uk-UA" sz="1400" dirty="0">
                          <a:solidFill>
                            <a:schemeClr val="tx1"/>
                          </a:solidFill>
                          <a:effectLst/>
                          <a:latin typeface="Times New Roman" pitchFamily="18" charset="0"/>
                          <a:cs typeface="Times New Roman" pitchFamily="18" charset="0"/>
                        </a:rPr>
                        <a:t>Запровадження системи договірних відносин</a:t>
                      </a:r>
                      <a:endParaRPr lang="en-US" sz="1400" dirty="0">
                        <a:solidFill>
                          <a:schemeClr val="tx1"/>
                        </a:solidFill>
                        <a:effectLst/>
                        <a:latin typeface="Times New Roman" pitchFamily="18" charset="0"/>
                        <a:cs typeface="Times New Roman" pitchFamily="18" charset="0"/>
                      </a:endParaRPr>
                    </a:p>
                    <a:p>
                      <a:pPr marL="342900" lvl="0" indent="-342900">
                        <a:spcAft>
                          <a:spcPts val="0"/>
                        </a:spcAft>
                        <a:buFont typeface="Wingdings"/>
                        <a:buChar char=""/>
                      </a:pPr>
                      <a:r>
                        <a:rPr lang="uk-UA" sz="1400" dirty="0">
                          <a:solidFill>
                            <a:schemeClr val="tx1"/>
                          </a:solidFill>
                          <a:effectLst/>
                          <a:latin typeface="Times New Roman" pitchFamily="18" charset="0"/>
                          <a:cs typeface="Times New Roman" pitchFamily="18" charset="0"/>
                        </a:rPr>
                        <a:t>Створення </a:t>
                      </a:r>
                      <a:r>
                        <a:rPr lang="uk-UA" sz="1400" dirty="0" err="1">
                          <a:solidFill>
                            <a:schemeClr val="tx1"/>
                          </a:solidFill>
                          <a:effectLst/>
                          <a:latin typeface="Times New Roman" pitchFamily="18" charset="0"/>
                          <a:cs typeface="Times New Roman" pitchFamily="18" charset="0"/>
                        </a:rPr>
                        <a:t>обєднань</a:t>
                      </a:r>
                      <a:r>
                        <a:rPr lang="uk-UA" sz="1400" dirty="0">
                          <a:solidFill>
                            <a:schemeClr val="tx1"/>
                          </a:solidFill>
                          <a:effectLst/>
                          <a:latin typeface="Times New Roman" pitchFamily="18" charset="0"/>
                          <a:cs typeface="Times New Roman" pitchFamily="18" charset="0"/>
                        </a:rPr>
                        <a:t> співвласників багатоквартирних будинків</a:t>
                      </a:r>
                      <a:endParaRPr lang="en-US" sz="1400" dirty="0">
                        <a:solidFill>
                          <a:schemeClr val="tx1"/>
                        </a:solidFill>
                        <a:effectLst/>
                        <a:latin typeface="Times New Roman" pitchFamily="18" charset="0"/>
                        <a:cs typeface="Times New Roman" pitchFamily="18" charset="0"/>
                      </a:endParaRPr>
                    </a:p>
                    <a:p>
                      <a:pPr marL="342900" lvl="0" indent="-342900">
                        <a:spcAft>
                          <a:spcPts val="0"/>
                        </a:spcAft>
                        <a:buFont typeface="Wingdings"/>
                        <a:buChar char=""/>
                      </a:pPr>
                      <a:r>
                        <a:rPr lang="uk-UA" sz="1400" dirty="0">
                          <a:solidFill>
                            <a:schemeClr val="tx1"/>
                          </a:solidFill>
                          <a:effectLst/>
                          <a:latin typeface="Times New Roman" pitchFamily="18" charset="0"/>
                          <a:cs typeface="Times New Roman" pitchFamily="18" charset="0"/>
                        </a:rPr>
                        <a:t>Отримання населенням житлово-комунальних послуг належної якості </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solidFill>
                      <a:schemeClr val="accent1">
                        <a:lumMod val="40000"/>
                        <a:lumOff val="60000"/>
                      </a:schemeClr>
                    </a:solidFill>
                  </a:tcPr>
                </a:tc>
              </a:tr>
              <a:tr h="3765780">
                <a:tc>
                  <a:txBody>
                    <a:bodyPr/>
                    <a:lstStyle/>
                    <a:p>
                      <a:pPr marL="21590">
                        <a:spcAft>
                          <a:spcPts val="0"/>
                        </a:spcAft>
                      </a:pPr>
                      <a:r>
                        <a:rPr lang="ru-RU" sz="1400" dirty="0" smtClean="0">
                          <a:solidFill>
                            <a:schemeClr val="tx1"/>
                          </a:solidFill>
                          <a:effectLst/>
                          <a:latin typeface="Times New Roman" pitchFamily="18" charset="0"/>
                          <a:ea typeface="Calibri"/>
                          <a:cs typeface="Times New Roman" pitchFamily="18" charset="0"/>
                        </a:rPr>
                        <a:t>1.2Реалізація </a:t>
                      </a:r>
                      <a:r>
                        <a:rPr lang="ru-RU" sz="1400" dirty="0" err="1" smtClean="0">
                          <a:solidFill>
                            <a:schemeClr val="tx1"/>
                          </a:solidFill>
                          <a:effectLst/>
                          <a:latin typeface="Times New Roman" pitchFamily="18" charset="0"/>
                          <a:ea typeface="Calibri"/>
                          <a:cs typeface="Times New Roman" pitchFamily="18" charset="0"/>
                        </a:rPr>
                        <a:t>заходів</a:t>
                      </a:r>
                      <a:r>
                        <a:rPr lang="ru-RU" sz="1400" dirty="0" smtClean="0">
                          <a:solidFill>
                            <a:schemeClr val="tx1"/>
                          </a:solidFill>
                          <a:effectLst/>
                          <a:latin typeface="Times New Roman" pitchFamily="18" charset="0"/>
                          <a:ea typeface="Calibri"/>
                          <a:cs typeface="Times New Roman" pitchFamily="18" charset="0"/>
                        </a:rPr>
                        <a:t> з </a:t>
                      </a:r>
                      <a:r>
                        <a:rPr lang="ru-RU" sz="1400" dirty="0" err="1" smtClean="0">
                          <a:solidFill>
                            <a:schemeClr val="tx1"/>
                          </a:solidFill>
                          <a:effectLst/>
                          <a:latin typeface="Times New Roman" pitchFamily="18" charset="0"/>
                          <a:ea typeface="Calibri"/>
                          <a:cs typeface="Times New Roman" pitchFamily="18" charset="0"/>
                        </a:rPr>
                        <a:t>енергоефективності</a:t>
                      </a:r>
                      <a:r>
                        <a:rPr lang="ru-RU" sz="1400" dirty="0" smtClean="0">
                          <a:solidFill>
                            <a:schemeClr val="tx1"/>
                          </a:solidFill>
                          <a:effectLst/>
                          <a:latin typeface="Times New Roman" pitchFamily="18" charset="0"/>
                          <a:ea typeface="Calibri"/>
                          <a:cs typeface="Times New Roman" pitchFamily="18" charset="0"/>
                        </a:rPr>
                        <a:t> та </a:t>
                      </a:r>
                      <a:r>
                        <a:rPr lang="ru-RU" sz="1400" dirty="0" err="1" smtClean="0">
                          <a:solidFill>
                            <a:schemeClr val="tx1"/>
                          </a:solidFill>
                          <a:effectLst/>
                          <a:latin typeface="Times New Roman" pitchFamily="18" charset="0"/>
                          <a:ea typeface="Calibri"/>
                          <a:cs typeface="Times New Roman" pitchFamily="18" charset="0"/>
                        </a:rPr>
                        <a:t>енергозбереження</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a:spcAft>
                          <a:spcPts val="0"/>
                        </a:spcAft>
                      </a:pPr>
                      <a:r>
                        <a:rPr lang="ru-RU" sz="1400" dirty="0" smtClean="0">
                          <a:solidFill>
                            <a:schemeClr val="tx1"/>
                          </a:solidFill>
                          <a:effectLst/>
                          <a:latin typeface="Times New Roman" pitchFamily="18" charset="0"/>
                          <a:ea typeface="Calibri"/>
                          <a:cs typeface="Times New Roman" pitchFamily="18" charset="0"/>
                        </a:rPr>
                        <a:t>.2.1Підвищення </a:t>
                      </a:r>
                      <a:r>
                        <a:rPr lang="ru-RU" sz="1400" dirty="0" err="1" smtClean="0">
                          <a:solidFill>
                            <a:schemeClr val="tx1"/>
                          </a:solidFill>
                          <a:effectLst/>
                          <a:latin typeface="Times New Roman" pitchFamily="18" charset="0"/>
                          <a:ea typeface="Calibri"/>
                          <a:cs typeface="Times New Roman" pitchFamily="18" charset="0"/>
                        </a:rPr>
                        <a:t>ефективності</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використання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енергетичних</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ресурсів</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бюджетними</a:t>
                      </a:r>
                      <a:r>
                        <a:rPr lang="ru-RU" sz="1400" dirty="0" smtClean="0">
                          <a:solidFill>
                            <a:schemeClr val="tx1"/>
                          </a:solidFill>
                          <a:effectLst/>
                          <a:latin typeface="Times New Roman" pitchFamily="18" charset="0"/>
                          <a:ea typeface="Calibri"/>
                          <a:cs typeface="Times New Roman" pitchFamily="18" charset="0"/>
                        </a:rPr>
                        <a:t> закладами; </a:t>
                      </a:r>
                    </a:p>
                    <a:p>
                      <a:pPr marL="248920">
                        <a:spcAft>
                          <a:spcPts val="0"/>
                        </a:spcAft>
                      </a:pPr>
                      <a:r>
                        <a:rPr lang="ru-RU" sz="1400" dirty="0" smtClean="0">
                          <a:solidFill>
                            <a:schemeClr val="tx1"/>
                          </a:solidFill>
                          <a:effectLst/>
                          <a:latin typeface="Times New Roman" pitchFamily="18" charset="0"/>
                          <a:ea typeface="Calibri"/>
                          <a:cs typeface="Times New Roman" pitchFamily="18" charset="0"/>
                        </a:rPr>
                        <a:t>1.2.2 </a:t>
                      </a:r>
                      <a:r>
                        <a:rPr lang="ru-RU" sz="1400" dirty="0" err="1" smtClean="0">
                          <a:solidFill>
                            <a:schemeClr val="tx1"/>
                          </a:solidFill>
                          <a:effectLst/>
                          <a:latin typeface="Times New Roman" pitchFamily="18" charset="0"/>
                          <a:ea typeface="Calibri"/>
                          <a:cs typeface="Times New Roman" pitchFamily="18" charset="0"/>
                        </a:rPr>
                        <a:t>Підтримка</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розвитку</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альтернативної</a:t>
                      </a:r>
                      <a:r>
                        <a:rPr lang="ru-RU" sz="1400" dirty="0" smtClean="0">
                          <a:solidFill>
                            <a:schemeClr val="tx1"/>
                          </a:solidFill>
                          <a:effectLst/>
                          <a:latin typeface="Times New Roman" pitchFamily="18" charset="0"/>
                          <a:ea typeface="Calibri"/>
                          <a:cs typeface="Times New Roman" pitchFamily="18" charset="0"/>
                        </a:rPr>
                        <a:t> та </a:t>
                      </a:r>
                      <a:r>
                        <a:rPr lang="ru-RU" sz="1400" dirty="0" err="1" smtClean="0">
                          <a:solidFill>
                            <a:schemeClr val="tx1"/>
                          </a:solidFill>
                          <a:effectLst/>
                          <a:latin typeface="Times New Roman" pitchFamily="18" charset="0"/>
                          <a:ea typeface="Calibri"/>
                          <a:cs typeface="Times New Roman" pitchFamily="18" charset="0"/>
                        </a:rPr>
                        <a:t>відновлювальної</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енергетики</a:t>
                      </a:r>
                      <a:r>
                        <a:rPr lang="ru-RU" sz="1400" dirty="0" smtClean="0">
                          <a:solidFill>
                            <a:schemeClr val="tx1"/>
                          </a:solidFill>
                          <a:effectLst/>
                          <a:latin typeface="Times New Roman" pitchFamily="18" charset="0"/>
                          <a:ea typeface="Calibri"/>
                          <a:cs typeface="Times New Roman" pitchFamily="18" charset="0"/>
                        </a:rPr>
                        <a:t>; </a:t>
                      </a:r>
                    </a:p>
                    <a:p>
                      <a:pPr marL="248920">
                        <a:spcAft>
                          <a:spcPts val="0"/>
                        </a:spcAft>
                      </a:pPr>
                      <a:r>
                        <a:rPr lang="ru-RU" sz="1400" dirty="0" smtClean="0">
                          <a:solidFill>
                            <a:schemeClr val="tx1"/>
                          </a:solidFill>
                          <a:effectLst/>
                          <a:latin typeface="Times New Roman" pitchFamily="18" charset="0"/>
                          <a:ea typeface="Calibri"/>
                          <a:cs typeface="Times New Roman" pitchFamily="18" charset="0"/>
                        </a:rPr>
                        <a:t>1.2.3 </a:t>
                      </a:r>
                      <a:r>
                        <a:rPr lang="ru-RU" sz="1400" dirty="0" err="1" smtClean="0">
                          <a:solidFill>
                            <a:schemeClr val="tx1"/>
                          </a:solidFill>
                          <a:effectLst/>
                          <a:latin typeface="Times New Roman" pitchFamily="18" charset="0"/>
                          <a:ea typeface="Calibri"/>
                          <a:cs typeface="Times New Roman" pitchFamily="18" charset="0"/>
                        </a:rPr>
                        <a:t>Реалізація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заходів</a:t>
                      </a:r>
                      <a:r>
                        <a:rPr lang="ru-RU" sz="1400" dirty="0" smtClean="0">
                          <a:solidFill>
                            <a:schemeClr val="tx1"/>
                          </a:solidFill>
                          <a:effectLst/>
                          <a:latin typeface="Times New Roman" pitchFamily="18" charset="0"/>
                          <a:ea typeface="Calibri"/>
                          <a:cs typeface="Times New Roman" pitchFamily="18" charset="0"/>
                        </a:rPr>
                        <a:t> з </a:t>
                      </a:r>
                      <a:r>
                        <a:rPr lang="ru-RU" sz="1400" dirty="0" err="1" smtClean="0">
                          <a:solidFill>
                            <a:schemeClr val="tx1"/>
                          </a:solidFill>
                          <a:effectLst/>
                          <a:latin typeface="Times New Roman" pitchFamily="18" charset="0"/>
                          <a:ea typeface="Calibri"/>
                          <a:cs typeface="Times New Roman" pitchFamily="18" charset="0"/>
                        </a:rPr>
                        <a:t>енергозбереження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утеплення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фасадів</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покрівель</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заміна</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віконних</a:t>
                      </a:r>
                      <a:r>
                        <a:rPr lang="ru-RU" sz="1400" dirty="0" smtClean="0">
                          <a:solidFill>
                            <a:schemeClr val="tx1"/>
                          </a:solidFill>
                          <a:effectLst/>
                          <a:latin typeface="Times New Roman" pitchFamily="18" charset="0"/>
                          <a:ea typeface="Calibri"/>
                          <a:cs typeface="Times New Roman" pitchFamily="18" charset="0"/>
                        </a:rPr>
                        <a:t> та </a:t>
                      </a:r>
                      <a:r>
                        <a:rPr lang="ru-RU" sz="1400" dirty="0" err="1" smtClean="0">
                          <a:solidFill>
                            <a:schemeClr val="tx1"/>
                          </a:solidFill>
                          <a:effectLst/>
                          <a:latin typeface="Times New Roman" pitchFamily="18" charset="0"/>
                          <a:ea typeface="Calibri"/>
                          <a:cs typeface="Times New Roman" pitchFamily="18" charset="0"/>
                        </a:rPr>
                        <a:t>дверних</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блоків</a:t>
                      </a:r>
                      <a:r>
                        <a:rPr lang="ru-RU" sz="1400" dirty="0" smtClean="0">
                          <a:solidFill>
                            <a:schemeClr val="tx1"/>
                          </a:solidFill>
                          <a:effectLst/>
                          <a:latin typeface="Times New Roman" pitchFamily="18" charset="0"/>
                          <a:ea typeface="Calibri"/>
                          <a:cs typeface="Times New Roman" pitchFamily="18" charset="0"/>
                        </a:rPr>
                        <a:t> на </a:t>
                      </a:r>
                      <a:r>
                        <a:rPr lang="ru-RU" sz="1400" dirty="0" err="1" smtClean="0">
                          <a:solidFill>
                            <a:schemeClr val="tx1"/>
                          </a:solidFill>
                          <a:effectLst/>
                          <a:latin typeface="Times New Roman" pitchFamily="18" charset="0"/>
                          <a:ea typeface="Calibri"/>
                          <a:cs typeface="Times New Roman" pitchFamily="18" charset="0"/>
                        </a:rPr>
                        <a:t>енергозберігаючі</a:t>
                      </a:r>
                      <a:r>
                        <a:rPr lang="ru-RU" sz="1400" dirty="0" smtClean="0">
                          <a:solidFill>
                            <a:schemeClr val="tx1"/>
                          </a:solidFill>
                          <a:effectLst/>
                          <a:latin typeface="Times New Roman" pitchFamily="18" charset="0"/>
                          <a:ea typeface="Calibri"/>
                          <a:cs typeface="Times New Roman" pitchFamily="18" charset="0"/>
                        </a:rPr>
                        <a:t>) </a:t>
                      </a:r>
                    </a:p>
                    <a:p>
                      <a:pPr marL="248920">
                        <a:spcAft>
                          <a:spcPts val="0"/>
                        </a:spcAft>
                      </a:pPr>
                      <a:r>
                        <a:rPr lang="ru-RU" sz="1400" dirty="0" smtClean="0">
                          <a:solidFill>
                            <a:schemeClr val="tx1"/>
                          </a:solidFill>
                          <a:effectLst/>
                          <a:latin typeface="Times New Roman" pitchFamily="18" charset="0"/>
                          <a:ea typeface="Calibri"/>
                          <a:cs typeface="Times New Roman" pitchFamily="18" charset="0"/>
                        </a:rPr>
                        <a:t>1.2.4 </a:t>
                      </a:r>
                      <a:r>
                        <a:rPr lang="ru-RU" sz="1400" dirty="0" err="1" smtClean="0">
                          <a:solidFill>
                            <a:schemeClr val="tx1"/>
                          </a:solidFill>
                          <a:effectLst/>
                          <a:latin typeface="Times New Roman" pitchFamily="18" charset="0"/>
                          <a:ea typeface="Calibri"/>
                          <a:cs typeface="Times New Roman" pitchFamily="18" charset="0"/>
                        </a:rPr>
                        <a:t>Проведення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енергоаудиту</a:t>
                      </a:r>
                      <a:r>
                        <a:rPr lang="ru-RU" sz="1400" dirty="0" smtClean="0">
                          <a:solidFill>
                            <a:schemeClr val="tx1"/>
                          </a:solidFill>
                          <a:effectLst/>
                          <a:latin typeface="Times New Roman" pitchFamily="18" charset="0"/>
                          <a:ea typeface="Calibri"/>
                          <a:cs typeface="Times New Roman" pitchFamily="18" charset="0"/>
                        </a:rPr>
                        <a:t> у закладах </a:t>
                      </a:r>
                      <a:r>
                        <a:rPr lang="ru-RU" sz="1400" dirty="0" err="1" smtClean="0">
                          <a:solidFill>
                            <a:schemeClr val="tx1"/>
                          </a:solidFill>
                          <a:effectLst/>
                          <a:latin typeface="Times New Roman" pitchFamily="18" charset="0"/>
                          <a:ea typeface="Calibri"/>
                          <a:cs typeface="Times New Roman" pitchFamily="18" charset="0"/>
                        </a:rPr>
                        <a:t>міста</a:t>
                      </a:r>
                      <a:endParaRPr lang="ru-RU" sz="1400" dirty="0" smtClean="0">
                        <a:solidFill>
                          <a:schemeClr val="tx1"/>
                        </a:solidFill>
                        <a:effectLst/>
                        <a:latin typeface="Times New Roman" pitchFamily="18" charset="0"/>
                        <a:ea typeface="Calibri"/>
                        <a:cs typeface="Times New Roman" pitchFamily="18" charset="0"/>
                      </a:endParaRPr>
                    </a:p>
                    <a:p>
                      <a:pPr marL="248920">
                        <a:spcAft>
                          <a:spcPts val="0"/>
                        </a:spcAft>
                      </a:pPr>
                      <a:r>
                        <a:rPr lang="ru-RU" sz="1400" dirty="0" smtClean="0">
                          <a:solidFill>
                            <a:schemeClr val="tx1"/>
                          </a:solidFill>
                          <a:effectLst/>
                          <a:latin typeface="Times New Roman" pitchFamily="18" charset="0"/>
                          <a:ea typeface="Calibri"/>
                          <a:cs typeface="Times New Roman" pitchFamily="18" charset="0"/>
                        </a:rPr>
                        <a:t>1.2.5 </a:t>
                      </a:r>
                      <a:r>
                        <a:rPr lang="ru-RU" sz="1400" dirty="0" err="1" smtClean="0">
                          <a:solidFill>
                            <a:schemeClr val="tx1"/>
                          </a:solidFill>
                          <a:effectLst/>
                          <a:latin typeface="Times New Roman" pitchFamily="18" charset="0"/>
                          <a:ea typeface="Calibri"/>
                          <a:cs typeface="Times New Roman" pitchFamily="18" charset="0"/>
                        </a:rPr>
                        <a:t>Стимулювання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активності</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мешканців</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щодо</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покращення</a:t>
                      </a:r>
                      <a:r>
                        <a:rPr lang="ru-RU" sz="1400" dirty="0" smtClean="0">
                          <a:solidFill>
                            <a:schemeClr val="tx1"/>
                          </a:solidFill>
                          <a:effectLst/>
                          <a:latin typeface="Times New Roman" pitchFamily="18" charset="0"/>
                          <a:ea typeface="Calibri"/>
                          <a:cs typeface="Times New Roman" pitchFamily="18" charset="0"/>
                        </a:rPr>
                        <a:t> стану </a:t>
                      </a:r>
                      <a:r>
                        <a:rPr lang="ru-RU" sz="1400" dirty="0" err="1" smtClean="0">
                          <a:solidFill>
                            <a:schemeClr val="tx1"/>
                          </a:solidFill>
                          <a:effectLst/>
                          <a:latin typeface="Times New Roman" pitchFamily="18" charset="0"/>
                          <a:ea typeface="Calibri"/>
                          <a:cs typeface="Times New Roman" pitchFamily="18" charset="0"/>
                        </a:rPr>
                        <a:t>житлового</a:t>
                      </a:r>
                      <a:r>
                        <a:rPr lang="ru-RU" sz="1400" dirty="0" smtClean="0">
                          <a:solidFill>
                            <a:schemeClr val="tx1"/>
                          </a:solidFill>
                          <a:effectLst/>
                          <a:latin typeface="Times New Roman" pitchFamily="18" charset="0"/>
                          <a:ea typeface="Calibri"/>
                          <a:cs typeface="Times New Roman" pitchFamily="18" charset="0"/>
                        </a:rPr>
                        <a:t> фонду, </a:t>
                      </a:r>
                      <a:r>
                        <a:rPr lang="ru-RU" sz="1400" dirty="0" err="1" smtClean="0">
                          <a:solidFill>
                            <a:schemeClr val="tx1"/>
                          </a:solidFill>
                          <a:effectLst/>
                          <a:latin typeface="Times New Roman" pitchFamily="18" charset="0"/>
                          <a:ea typeface="Calibri"/>
                          <a:cs typeface="Times New Roman" pitchFamily="18" charset="0"/>
                        </a:rPr>
                        <a:t>створення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сталого</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механізму</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проведення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капітальних</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ремонтів</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будинків</a:t>
                      </a:r>
                      <a:r>
                        <a:rPr lang="ru-RU" sz="1400" dirty="0" smtClean="0">
                          <a:solidFill>
                            <a:schemeClr val="tx1"/>
                          </a:solidFill>
                          <a:effectLst/>
                          <a:latin typeface="Times New Roman" pitchFamily="18" charset="0"/>
                          <a:ea typeface="Calibri"/>
                          <a:cs typeface="Times New Roman" pitchFamily="18" charset="0"/>
                        </a:rPr>
                        <a:t> ОСББ</a:t>
                      </a:r>
                    </a:p>
                    <a:p>
                      <a:pPr marL="248920">
                        <a:spcAft>
                          <a:spcPts val="0"/>
                        </a:spcAft>
                      </a:pPr>
                      <a:r>
                        <a:rPr lang="ru-RU" sz="1400" dirty="0" smtClean="0">
                          <a:solidFill>
                            <a:schemeClr val="tx1"/>
                          </a:solidFill>
                          <a:effectLst/>
                          <a:latin typeface="Times New Roman" pitchFamily="18" charset="0"/>
                          <a:ea typeface="Calibri"/>
                          <a:cs typeface="Times New Roman" pitchFamily="18" charset="0"/>
                        </a:rPr>
                        <a:t>1.2.6 </a:t>
                      </a:r>
                      <a:r>
                        <a:rPr lang="ru-RU" sz="1400" dirty="0" err="1" smtClean="0">
                          <a:solidFill>
                            <a:schemeClr val="tx1"/>
                          </a:solidFill>
                          <a:effectLst/>
                          <a:latin typeface="Times New Roman" pitchFamily="18" charset="0"/>
                          <a:ea typeface="Calibri"/>
                          <a:cs typeface="Times New Roman" pitchFamily="18" charset="0"/>
                        </a:rPr>
                        <a:t>Встановлення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індивідуального</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опалення</a:t>
                      </a:r>
                      <a:r>
                        <a:rPr lang="ru-RU" sz="1400" dirty="0" smtClean="0">
                          <a:solidFill>
                            <a:schemeClr val="tx1"/>
                          </a:solidFill>
                          <a:effectLst/>
                          <a:latin typeface="Times New Roman" pitchFamily="18" charset="0"/>
                          <a:ea typeface="Calibri"/>
                          <a:cs typeface="Times New Roman" pitchFamily="18" charset="0"/>
                        </a:rPr>
                        <a:t> в </a:t>
                      </a:r>
                      <a:r>
                        <a:rPr lang="ru-RU" sz="1400" dirty="0" err="1" smtClean="0">
                          <a:solidFill>
                            <a:schemeClr val="tx1"/>
                          </a:solidFill>
                          <a:effectLst/>
                          <a:latin typeface="Times New Roman" pitchFamily="18" charset="0"/>
                          <a:ea typeface="Calibri"/>
                          <a:cs typeface="Times New Roman" pitchFamily="18" charset="0"/>
                        </a:rPr>
                        <a:t>багатоквартирних</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будинках</a:t>
                      </a:r>
                      <a:r>
                        <a:rPr lang="ru-RU" sz="1400" dirty="0" smtClean="0">
                          <a:solidFill>
                            <a:schemeClr val="tx1"/>
                          </a:solidFill>
                          <a:effectLst/>
                          <a:latin typeface="Times New Roman" pitchFamily="18" charset="0"/>
                          <a:ea typeface="Calibri"/>
                          <a:cs typeface="Times New Roman" pitchFamily="18" charset="0"/>
                        </a:rPr>
                        <a:t>	</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solidFill>
                      <a:schemeClr val="accent5">
                        <a:lumMod val="40000"/>
                        <a:lumOff val="60000"/>
                      </a:schemeClr>
                    </a:solidFill>
                  </a:tcPr>
                </a:tc>
                <a:tc>
                  <a:txBody>
                    <a:bodyPr/>
                    <a:lstStyle/>
                    <a:p>
                      <a:pPr marL="285750" lvl="0" indent="-285750">
                        <a:spcAft>
                          <a:spcPts val="0"/>
                        </a:spcAft>
                        <a:buFont typeface="Wingdings" pitchFamily="2" charset="2"/>
                        <a:buChar char="ü"/>
                      </a:pPr>
                      <a:r>
                        <a:rPr lang="ru-RU" sz="1400" dirty="0" err="1" smtClean="0">
                          <a:solidFill>
                            <a:schemeClr val="tx1"/>
                          </a:solidFill>
                          <a:effectLst/>
                          <a:latin typeface="Times New Roman" pitchFamily="18" charset="0"/>
                          <a:ea typeface="Calibri"/>
                          <a:cs typeface="Times New Roman" pitchFamily="18" charset="0"/>
                        </a:rPr>
                        <a:t>Зменшення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витрат</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енергетичних</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ресурсів</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бюджетними</a:t>
                      </a:r>
                      <a:r>
                        <a:rPr lang="ru-RU" sz="1400" dirty="0" smtClean="0">
                          <a:solidFill>
                            <a:schemeClr val="tx1"/>
                          </a:solidFill>
                          <a:effectLst/>
                          <a:latin typeface="Times New Roman" pitchFamily="18" charset="0"/>
                          <a:ea typeface="Calibri"/>
                          <a:cs typeface="Times New Roman" pitchFamily="18" charset="0"/>
                        </a:rPr>
                        <a:t> закладами</a:t>
                      </a:r>
                    </a:p>
                    <a:p>
                      <a:pPr marL="285750" lvl="0" indent="-285750">
                        <a:spcAft>
                          <a:spcPts val="0"/>
                        </a:spcAft>
                        <a:buFont typeface="Wingdings" pitchFamily="2" charset="2"/>
                        <a:buChar char="ü"/>
                      </a:pPr>
                      <a:r>
                        <a:rPr lang="ru-RU" sz="1400" dirty="0" err="1" smtClean="0">
                          <a:solidFill>
                            <a:schemeClr val="tx1"/>
                          </a:solidFill>
                          <a:effectLst/>
                          <a:latin typeface="Times New Roman" pitchFamily="18" charset="0"/>
                          <a:ea typeface="Calibri"/>
                          <a:cs typeface="Times New Roman" pitchFamily="18" charset="0"/>
                        </a:rPr>
                        <a:t>розвитку</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альтернативної</a:t>
                      </a:r>
                      <a:r>
                        <a:rPr lang="ru-RU" sz="1400" dirty="0" smtClean="0">
                          <a:solidFill>
                            <a:schemeClr val="tx1"/>
                          </a:solidFill>
                          <a:effectLst/>
                          <a:latin typeface="Times New Roman" pitchFamily="18" charset="0"/>
                          <a:ea typeface="Calibri"/>
                          <a:cs typeface="Times New Roman" pitchFamily="18" charset="0"/>
                        </a:rPr>
                        <a:t> та </a:t>
                      </a:r>
                      <a:r>
                        <a:rPr lang="ru-RU" sz="1400" dirty="0" err="1" smtClean="0">
                          <a:solidFill>
                            <a:schemeClr val="tx1"/>
                          </a:solidFill>
                          <a:effectLst/>
                          <a:latin typeface="Times New Roman" pitchFamily="18" charset="0"/>
                          <a:ea typeface="Calibri"/>
                          <a:cs typeface="Times New Roman" pitchFamily="18" charset="0"/>
                        </a:rPr>
                        <a:t>відновлювальної</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енергетики</a:t>
                      </a:r>
                      <a:r>
                        <a:rPr lang="ru-RU" sz="1400" dirty="0" smtClean="0">
                          <a:solidFill>
                            <a:schemeClr val="tx1"/>
                          </a:solidFill>
                          <a:effectLst/>
                          <a:latin typeface="Times New Roman" pitchFamily="18" charset="0"/>
                          <a:ea typeface="Calibri"/>
                          <a:cs typeface="Times New Roman" pitchFamily="18" charset="0"/>
                        </a:rPr>
                        <a:t>; </a:t>
                      </a:r>
                    </a:p>
                    <a:p>
                      <a:pPr marL="285750" lvl="0" indent="-285750">
                        <a:spcAft>
                          <a:spcPts val="0"/>
                        </a:spcAft>
                        <a:buFont typeface="Wingdings" pitchFamily="2" charset="2"/>
                        <a:buChar char="ü"/>
                      </a:pPr>
                      <a:r>
                        <a:rPr lang="ru-RU" sz="1400" dirty="0" err="1" smtClean="0">
                          <a:solidFill>
                            <a:schemeClr val="tx1"/>
                          </a:solidFill>
                          <a:effectLst/>
                          <a:latin typeface="Times New Roman" pitchFamily="18" charset="0"/>
                          <a:ea typeface="Calibri"/>
                          <a:cs typeface="Times New Roman" pitchFamily="18" charset="0"/>
                        </a:rPr>
                        <a:t>зменшення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витрат</a:t>
                      </a:r>
                      <a:r>
                        <a:rPr lang="ru-RU" sz="1400" dirty="0" smtClean="0">
                          <a:solidFill>
                            <a:schemeClr val="tx1"/>
                          </a:solidFill>
                          <a:effectLst/>
                          <a:latin typeface="Times New Roman" pitchFamily="18" charset="0"/>
                          <a:ea typeface="Calibri"/>
                          <a:cs typeface="Times New Roman" pitchFamily="18" charset="0"/>
                        </a:rPr>
                        <a:t> на оплату за </a:t>
                      </a:r>
                      <a:r>
                        <a:rPr lang="ru-RU" sz="1400" dirty="0" err="1" smtClean="0">
                          <a:solidFill>
                            <a:schemeClr val="tx1"/>
                          </a:solidFill>
                          <a:effectLst/>
                          <a:latin typeface="Times New Roman" pitchFamily="18" charset="0"/>
                          <a:ea typeface="Calibri"/>
                          <a:cs typeface="Times New Roman" pitchFamily="18" charset="0"/>
                        </a:rPr>
                        <a:t>теплопостачання</a:t>
                      </a:r>
                      <a:endParaRPr lang="ru-RU" sz="1400" dirty="0" smtClean="0">
                        <a:solidFill>
                          <a:schemeClr val="tx1"/>
                        </a:solidFill>
                        <a:effectLst/>
                        <a:latin typeface="Times New Roman" pitchFamily="18" charset="0"/>
                        <a:ea typeface="Calibri"/>
                        <a:cs typeface="Times New Roman" pitchFamily="18" charset="0"/>
                      </a:endParaRPr>
                    </a:p>
                    <a:p>
                      <a:pPr marL="285750" lvl="0" indent="-285750">
                        <a:spcAft>
                          <a:spcPts val="0"/>
                        </a:spcAft>
                        <a:buFont typeface="Wingdings" pitchFamily="2" charset="2"/>
                        <a:buChar char="ü"/>
                      </a:pPr>
                      <a:r>
                        <a:rPr lang="ru-RU" sz="1400" dirty="0" err="1" smtClean="0">
                          <a:solidFill>
                            <a:schemeClr val="tx1"/>
                          </a:solidFill>
                          <a:effectLst/>
                          <a:latin typeface="Times New Roman" pitchFamily="18" charset="0"/>
                          <a:ea typeface="Calibri"/>
                          <a:cs typeface="Times New Roman" pitchFamily="18" charset="0"/>
                        </a:rPr>
                        <a:t>збільшення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кількості</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модернізованих</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будинків</a:t>
                      </a:r>
                      <a:endParaRPr lang="ru-RU" sz="1400" dirty="0" smtClean="0">
                        <a:solidFill>
                          <a:schemeClr val="tx1"/>
                        </a:solidFill>
                        <a:effectLst/>
                        <a:latin typeface="Times New Roman" pitchFamily="18" charset="0"/>
                        <a:ea typeface="Calibri"/>
                        <a:cs typeface="Times New Roman" pitchFamily="18" charset="0"/>
                      </a:endParaRPr>
                    </a:p>
                    <a:p>
                      <a:pPr marL="0" lvl="0" indent="0">
                        <a:spcAft>
                          <a:spcPts val="0"/>
                        </a:spcAft>
                        <a:buFont typeface="Wingdings" pitchFamily="2" charset="2"/>
                        <a:buNone/>
                      </a:pP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393734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392922696"/>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2044984"/>
                <a:gridCol w="3885470"/>
                <a:gridCol w="3213546"/>
              </a:tblGrid>
              <a:tr h="6858000">
                <a:tc>
                  <a:txBody>
                    <a:bodyPr/>
                    <a:lstStyle/>
                    <a:p>
                      <a:r>
                        <a:rPr lang="ru-RU" sz="1400" b="1" kern="1200" dirty="0" smtClean="0">
                          <a:solidFill>
                            <a:schemeClr val="tx1"/>
                          </a:solidFill>
                          <a:effectLst/>
                          <a:latin typeface="Times New Roman" pitchFamily="18" charset="0"/>
                          <a:ea typeface="+mn-ea"/>
                          <a:cs typeface="Times New Roman" pitchFamily="18" charset="0"/>
                        </a:rPr>
                        <a:t>1.</a:t>
                      </a:r>
                      <a:r>
                        <a:rPr lang="uk-UA" sz="1400" b="1" kern="1200" dirty="0" smtClean="0">
                          <a:solidFill>
                            <a:schemeClr val="tx1"/>
                          </a:solidFill>
                          <a:effectLst/>
                          <a:latin typeface="Times New Roman" pitchFamily="18" charset="0"/>
                          <a:ea typeface="+mn-ea"/>
                          <a:cs typeface="Times New Roman" pitchFamily="18" charset="0"/>
                        </a:rPr>
                        <a:t>3. </a:t>
                      </a:r>
                      <a:r>
                        <a:rPr lang="ru-RU" sz="1400" b="1" kern="1200" dirty="0" err="1" smtClean="0">
                          <a:solidFill>
                            <a:schemeClr val="tx1"/>
                          </a:solidFill>
                          <a:effectLst/>
                          <a:latin typeface="Times New Roman" pitchFamily="18" charset="0"/>
                          <a:ea typeface="+mn-ea"/>
                          <a:cs typeface="Times New Roman" pitchFamily="18" charset="0"/>
                        </a:rPr>
                        <a:t>Будівництво</a:t>
                      </a:r>
                      <a:r>
                        <a:rPr lang="ru-RU" sz="1400" b="1" kern="1200" dirty="0" smtClean="0">
                          <a:solidFill>
                            <a:schemeClr val="tx1"/>
                          </a:solidFill>
                          <a:effectLst/>
                          <a:latin typeface="Times New Roman" pitchFamily="18" charset="0"/>
                          <a:ea typeface="+mn-ea"/>
                          <a:cs typeface="Times New Roman" pitchFamily="18" charset="0"/>
                        </a:rPr>
                        <a:t> ремонт та </a:t>
                      </a:r>
                      <a:r>
                        <a:rPr lang="ru-RU" sz="1400" b="1" kern="1200" dirty="0" err="1" smtClean="0">
                          <a:solidFill>
                            <a:schemeClr val="tx1"/>
                          </a:solidFill>
                          <a:effectLst/>
                          <a:latin typeface="Times New Roman" pitchFamily="18" charset="0"/>
                          <a:ea typeface="+mn-ea"/>
                          <a:cs typeface="Times New Roman" pitchFamily="18" charset="0"/>
                        </a:rPr>
                        <a:t>утримання</a:t>
                      </a:r>
                      <a:r>
                        <a:rPr lang="ru-RU" sz="1400" b="1" kern="1200" dirty="0" smtClean="0">
                          <a:solidFill>
                            <a:schemeClr val="tx1"/>
                          </a:solidFill>
                          <a:effectLst/>
                          <a:latin typeface="Times New Roman" pitchFamily="18" charset="0"/>
                          <a:ea typeface="+mn-ea"/>
                          <a:cs typeface="Times New Roman" pitchFamily="18" charset="0"/>
                        </a:rPr>
                        <a:t> </a:t>
                      </a:r>
                      <a:r>
                        <a:rPr lang="ru-RU" sz="1400" b="1" kern="1200" dirty="0" err="1" smtClean="0">
                          <a:solidFill>
                            <a:schemeClr val="tx1"/>
                          </a:solidFill>
                          <a:effectLst/>
                          <a:latin typeface="Times New Roman" pitchFamily="18" charset="0"/>
                          <a:ea typeface="+mn-ea"/>
                          <a:cs typeface="Times New Roman" pitchFamily="18" charset="0"/>
                        </a:rPr>
                        <a:t>доріг</a:t>
                      </a:r>
                      <a:endParaRPr lang="en-US" sz="1400" b="1" kern="1200" dirty="0">
                        <a:solidFill>
                          <a:schemeClr val="tx1"/>
                        </a:solidFill>
                        <a:effectLst/>
                        <a:latin typeface="Times New Roman" pitchFamily="18" charset="0"/>
                        <a:ea typeface="+mn-ea"/>
                        <a:cs typeface="Times New Roman" pitchFamily="18" charset="0"/>
                      </a:endParaRPr>
                    </a:p>
                  </a:txBody>
                  <a:tcPr marL="21264" marR="21264" marT="0" marB="0" anchor="ctr"/>
                </a:tc>
                <a:tc>
                  <a:txBody>
                    <a:bodyPr/>
                    <a:lstStyle/>
                    <a:p>
                      <a:pPr marL="248920" indent="29210">
                        <a:spcAft>
                          <a:spcPts val="0"/>
                        </a:spcAft>
                      </a:pPr>
                      <a:r>
                        <a:rPr lang="uk-UA" sz="1400" b="0" dirty="0" smtClean="0">
                          <a:solidFill>
                            <a:schemeClr val="tx1"/>
                          </a:solidFill>
                          <a:effectLst/>
                          <a:latin typeface="Times New Roman" pitchFamily="18" charset="0"/>
                          <a:cs typeface="Times New Roman" pitchFamily="18" charset="0"/>
                        </a:rPr>
                        <a:t>1.3.1. Впровадження системи аналізу (моніторингу) стану доріг населених пунктів громади </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1.3.2. Проведення технічного оснащення комунальної служби, котра займатиметься будівництвом, ремонтом та обслуговуванням дорожньої мережі</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1.3.3. Визначення обсягу та черговості робіт з ремонту та будівництва дорожньої мережі на території громади (з врахуванням потреб людей з інвалідністю)</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1.3.4. Розробка проектно-кошторисної документації з ремонту та будівництва дорожньої мережі на території громади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1.3.5. Здійснення капітального ремонту дорожнього покриття вулиць та тротуарів з врахуванням потреб </a:t>
                      </a:r>
                      <a:r>
                        <a:rPr lang="uk-UA" sz="1400" b="0" dirty="0" err="1" smtClean="0">
                          <a:solidFill>
                            <a:schemeClr val="tx1"/>
                          </a:solidFill>
                          <a:effectLst/>
                          <a:latin typeface="Times New Roman" pitchFamily="18" charset="0"/>
                          <a:cs typeface="Times New Roman" pitchFamily="18" charset="0"/>
                        </a:rPr>
                        <a:t>маломобільних</a:t>
                      </a:r>
                      <a:r>
                        <a:rPr lang="uk-UA" sz="1400" b="0" dirty="0" smtClean="0">
                          <a:solidFill>
                            <a:schemeClr val="tx1"/>
                          </a:solidFill>
                          <a:effectLst/>
                          <a:latin typeface="Times New Roman" pitchFamily="18" charset="0"/>
                          <a:cs typeface="Times New Roman" pitchFamily="18" charset="0"/>
                        </a:rPr>
                        <a:t> груп</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1.3.6. Встановлення та ремонт зупинок в населених пунктах  ОТГ з врахуванням потреб безпеки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1.3.7. Ремонт існуючих та встановлення нових дорожніх знаків згідно правил дорожнього руху</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1.3.8 Влаштування схем руху автомобілів та пішоходів вулицями населених пунктів ОТГ</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1.3.9Будівництво велосипедних доріжок</a:t>
                      </a: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ru-RU" sz="1400" b="0" dirty="0" err="1" smtClean="0">
                          <a:solidFill>
                            <a:schemeClr val="tx1"/>
                          </a:solidFill>
                          <a:effectLst/>
                          <a:latin typeface="Times New Roman" pitchFamily="18" charset="0"/>
                          <a:cs typeface="Times New Roman" pitchFamily="18" charset="0"/>
                        </a:rPr>
                        <a:t>влаштування</a:t>
                      </a:r>
                      <a:r>
                        <a:rPr lang="ru-RU" sz="1400" b="0" dirty="0" smtClean="0">
                          <a:solidFill>
                            <a:schemeClr val="tx1"/>
                          </a:solidFill>
                          <a:effectLst/>
                          <a:latin typeface="Times New Roman" pitchFamily="18" charset="0"/>
                          <a:cs typeface="Times New Roman" pitchFamily="18" charset="0"/>
                        </a:rPr>
                        <a:t> твердого </a:t>
                      </a:r>
                      <a:r>
                        <a:rPr lang="ru-RU" sz="1400" b="0" dirty="0" err="1" smtClean="0">
                          <a:solidFill>
                            <a:schemeClr val="tx1"/>
                          </a:solidFill>
                          <a:effectLst/>
                          <a:latin typeface="Times New Roman" pitchFamily="18" charset="0"/>
                          <a:cs typeface="Times New Roman" pitchFamily="18" charset="0"/>
                        </a:rPr>
                        <a:t>покриття</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тривалий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термін</a:t>
                      </a:r>
                      <a:endParaRPr lang="ru-RU" sz="1400" b="0" dirty="0" smtClean="0">
                        <a:solidFill>
                          <a:schemeClr val="tx1"/>
                        </a:solidFill>
                        <a:effectLst/>
                        <a:latin typeface="Times New Roman" pitchFamily="18" charset="0"/>
                        <a:cs typeface="Times New Roman" pitchFamily="18" charset="0"/>
                      </a:endParaRPr>
                    </a:p>
                    <a:p>
                      <a:pPr marL="342900" lvl="0" indent="-342900">
                        <a:spcAft>
                          <a:spcPts val="0"/>
                        </a:spcAft>
                        <a:buFont typeface="Wingdings"/>
                        <a:buChar char=""/>
                      </a:pPr>
                      <a:r>
                        <a:rPr lang="ru-RU" sz="1400" b="0" dirty="0" err="1" smtClean="0">
                          <a:solidFill>
                            <a:schemeClr val="tx1"/>
                          </a:solidFill>
                          <a:effectLst/>
                          <a:latin typeface="Times New Roman" pitchFamily="18" charset="0"/>
                          <a:cs typeface="Times New Roman" pitchFamily="18" charset="0"/>
                        </a:rPr>
                        <a:t>належна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організація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дорожнього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руху</a:t>
                      </a:r>
                      <a:endParaRPr lang="ru-RU" sz="1400" b="0" dirty="0" smtClean="0">
                        <a:solidFill>
                          <a:schemeClr val="tx1"/>
                        </a:solidFill>
                        <a:effectLst/>
                        <a:latin typeface="Times New Roman" pitchFamily="18" charset="0"/>
                        <a:cs typeface="Times New Roman" pitchFamily="18" charset="0"/>
                      </a:endParaRPr>
                    </a:p>
                    <a:p>
                      <a:pPr marL="342900" lvl="0" indent="-342900">
                        <a:spcAft>
                          <a:spcPts val="0"/>
                        </a:spcAft>
                        <a:buFont typeface="Wingdings"/>
                        <a:buChar char=""/>
                      </a:pPr>
                      <a:r>
                        <a:rPr lang="ru-RU" sz="1400" b="0" dirty="0" err="1" smtClean="0">
                          <a:solidFill>
                            <a:schemeClr val="tx1"/>
                          </a:solidFill>
                          <a:effectLst/>
                          <a:latin typeface="Times New Roman" pitchFamily="18" charset="0"/>
                          <a:cs typeface="Times New Roman" pitchFamily="18" charset="0"/>
                        </a:rPr>
                        <a:t>переведення</a:t>
                      </a:r>
                      <a:r>
                        <a:rPr lang="ru-RU" sz="1400" b="0" dirty="0" smtClean="0">
                          <a:solidFill>
                            <a:schemeClr val="tx1"/>
                          </a:solidFill>
                          <a:effectLst/>
                          <a:latin typeface="Times New Roman" pitchFamily="18" charset="0"/>
                          <a:cs typeface="Times New Roman" pitchFamily="18" charset="0"/>
                        </a:rPr>
                        <a:t> з твердого в </a:t>
                      </a:r>
                      <a:r>
                        <a:rPr lang="ru-RU" sz="1400" b="0" dirty="0" err="1" smtClean="0">
                          <a:solidFill>
                            <a:schemeClr val="tx1"/>
                          </a:solidFill>
                          <a:effectLst/>
                          <a:latin typeface="Times New Roman" pitchFamily="18" charset="0"/>
                          <a:cs typeface="Times New Roman" pitchFamily="18" charset="0"/>
                        </a:rPr>
                        <a:t>асфальтне</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покриття</a:t>
                      </a:r>
                      <a:endParaRPr lang="ru-RU"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00220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5533356"/>
              </p:ext>
            </p:extLst>
          </p:nvPr>
        </p:nvGraphicFramePr>
        <p:xfrm>
          <a:off x="2" y="0"/>
          <a:ext cx="9143999" cy="6858000"/>
        </p:xfrm>
        <a:graphic>
          <a:graphicData uri="http://schemas.openxmlformats.org/drawingml/2006/table">
            <a:tbl>
              <a:tblPr firstRow="1" firstCol="1" bandRow="1">
                <a:tableStyleId>{5C22544A-7EE6-4342-B048-85BDC9FD1C3A}</a:tableStyleId>
              </a:tblPr>
              <a:tblGrid>
                <a:gridCol w="1952473"/>
                <a:gridCol w="3977980"/>
                <a:gridCol w="3213546"/>
              </a:tblGrid>
              <a:tr h="6858000">
                <a:tc>
                  <a:txBody>
                    <a:bodyPr/>
                    <a:lstStyle/>
                    <a:p>
                      <a:pPr marL="21590">
                        <a:spcAft>
                          <a:spcPts val="0"/>
                        </a:spcAft>
                      </a:pPr>
                      <a:r>
                        <a:rPr lang="ru-RU" sz="1400" dirty="0" smtClean="0">
                          <a:solidFill>
                            <a:schemeClr val="tx1"/>
                          </a:solidFill>
                          <a:effectLst/>
                          <a:latin typeface="Times New Roman" pitchFamily="18" charset="0"/>
                          <a:cs typeface="Times New Roman" pitchFamily="18" charset="0"/>
                        </a:rPr>
                        <a:t>1.4. </a:t>
                      </a:r>
                      <a:r>
                        <a:rPr lang="ru-RU" sz="1400" dirty="0" err="1" smtClean="0">
                          <a:solidFill>
                            <a:schemeClr val="tx1"/>
                          </a:solidFill>
                          <a:effectLst/>
                          <a:latin typeface="Times New Roman" pitchFamily="18" charset="0"/>
                          <a:cs typeface="Times New Roman" pitchFamily="18" charset="0"/>
                        </a:rPr>
                        <a:t>Модернізація</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системи</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водопостачання</a:t>
                      </a:r>
                      <a:r>
                        <a:rPr lang="ru-RU" sz="1400" dirty="0" smtClean="0">
                          <a:solidFill>
                            <a:schemeClr val="tx1"/>
                          </a:solidFill>
                          <a:effectLst/>
                          <a:latin typeface="Times New Roman" pitchFamily="18" charset="0"/>
                          <a:cs typeface="Times New Roman" pitchFamily="18" charset="0"/>
                        </a:rPr>
                        <a:t> та </a:t>
                      </a:r>
                      <a:r>
                        <a:rPr lang="ru-RU" sz="1400" dirty="0" err="1" smtClean="0">
                          <a:solidFill>
                            <a:schemeClr val="tx1"/>
                          </a:solidFill>
                          <a:effectLst/>
                          <a:latin typeface="Times New Roman" pitchFamily="18" charset="0"/>
                          <a:cs typeface="Times New Roman" pitchFamily="18" charset="0"/>
                        </a:rPr>
                        <a:t>водовідведення</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indent="29210">
                        <a:spcAft>
                          <a:spcPts val="0"/>
                        </a:spcAft>
                      </a:pPr>
                      <a:r>
                        <a:rPr lang="uk-UA" sz="1400" b="0" dirty="0" smtClean="0">
                          <a:solidFill>
                            <a:schemeClr val="tx1"/>
                          </a:solidFill>
                          <a:effectLst/>
                          <a:latin typeface="Times New Roman" pitchFamily="18" charset="0"/>
                          <a:cs typeface="Times New Roman" pitchFamily="18" charset="0"/>
                        </a:rPr>
                        <a:t>1.4.1. Впровадження системи моніторингу за станом систем водопостачання та водовідведення</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1.4.2 Розбудова водопровідно-каналізаційної мережі міста та сільських населених пунктів</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1.4.3. Заміна існуючих мереж водопостачання та водовідведення</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1.4.4 Введення в дію сучасних технологій очистки стічних вод</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1.4.5. Реконструкція каналізаційних насосних станцій та очисних споруд міста</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1.4.6 Вдосконалення обліку води видобутої і спожитої</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1.4.7 Передача на баланс КП «Міськводоканал» свердловин по селах та закладах освіти  ОТГ</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1.4.8 Постійне підвищення кваліфікації працівників підприємств та набору молодих спеціалістів</a:t>
                      </a: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Покращення водопостачання міста </a:t>
                      </a:r>
                      <a:r>
                        <a:rPr lang="uk-UA" sz="1400" b="0" dirty="0" err="1" smtClean="0">
                          <a:solidFill>
                            <a:schemeClr val="tx1"/>
                          </a:solidFill>
                          <a:effectLst/>
                          <a:latin typeface="Times New Roman" pitchFamily="18" charset="0"/>
                          <a:cs typeface="Times New Roman" pitchFamily="18" charset="0"/>
                        </a:rPr>
                        <a:t>Дунаївці</a:t>
                      </a:r>
                      <a:r>
                        <a:rPr lang="uk-UA" sz="1400" b="0" dirty="0" smtClean="0">
                          <a:solidFill>
                            <a:schemeClr val="tx1"/>
                          </a:solidFill>
                          <a:effectLst/>
                          <a:latin typeface="Times New Roman" pitchFamily="18" charset="0"/>
                          <a:cs typeface="Times New Roman" pitchFamily="18" charset="0"/>
                        </a:rPr>
                        <a:t> та населених пунктів громади, зниження витрат за рахунок збільшення коефіцієнта корисної дії обладнання</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Зниження втрат води в мережах, стабілізація роботи системи водопостачання</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Покращення роботи систем водовідведення, екологічного стану</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Зниження енерговитрат, стабілізація роботи каналізаційної роботи</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Збільшення рівня розрахунків споживачів за спожиті житлово-комунальні послуги</a:t>
                      </a:r>
                    </a:p>
                  </a:txBody>
                  <a:tcPr marL="21264" marR="21264"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36788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581373447"/>
              </p:ext>
            </p:extLst>
          </p:nvPr>
        </p:nvGraphicFramePr>
        <p:xfrm>
          <a:off x="2" y="0"/>
          <a:ext cx="9143999" cy="6858000"/>
        </p:xfrm>
        <a:graphic>
          <a:graphicData uri="http://schemas.openxmlformats.org/drawingml/2006/table">
            <a:tbl>
              <a:tblPr firstRow="1" firstCol="1" bandRow="1">
                <a:tableStyleId>{5C22544A-7EE6-4342-B048-85BDC9FD1C3A}</a:tableStyleId>
              </a:tblPr>
              <a:tblGrid>
                <a:gridCol w="1952473"/>
                <a:gridCol w="3977980"/>
                <a:gridCol w="3213546"/>
              </a:tblGrid>
              <a:tr h="6858000">
                <a:tc>
                  <a:txBody>
                    <a:bodyPr/>
                    <a:lstStyle/>
                    <a:p>
                      <a:pPr marL="21590">
                        <a:spcAft>
                          <a:spcPts val="0"/>
                        </a:spcAft>
                      </a:pPr>
                      <a:r>
                        <a:rPr lang="ru-RU" sz="1400" dirty="0" smtClean="0">
                          <a:solidFill>
                            <a:schemeClr val="tx1"/>
                          </a:solidFill>
                          <a:effectLst/>
                          <a:latin typeface="Times New Roman" pitchFamily="18" charset="0"/>
                          <a:cs typeface="Times New Roman" pitchFamily="18" charset="0"/>
                        </a:rPr>
                        <a:t>1.5. </a:t>
                      </a:r>
                      <a:r>
                        <a:rPr lang="ru-RU" sz="1400" dirty="0" err="1" smtClean="0">
                          <a:solidFill>
                            <a:schemeClr val="tx1"/>
                          </a:solidFill>
                          <a:effectLst/>
                          <a:latin typeface="Times New Roman" pitchFamily="18" charset="0"/>
                          <a:cs typeface="Times New Roman" pitchFamily="18" charset="0"/>
                        </a:rPr>
                        <a:t>Запровадження</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ефективної</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системи</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поводження</a:t>
                      </a:r>
                      <a:r>
                        <a:rPr lang="ru-RU" sz="1400" dirty="0" smtClean="0">
                          <a:solidFill>
                            <a:schemeClr val="tx1"/>
                          </a:solidFill>
                          <a:effectLst/>
                          <a:latin typeface="Times New Roman" pitchFamily="18" charset="0"/>
                          <a:cs typeface="Times New Roman" pitchFamily="18" charset="0"/>
                        </a:rPr>
                        <a:t> з </a:t>
                      </a:r>
                      <a:r>
                        <a:rPr lang="ru-RU" sz="1400" dirty="0" err="1" smtClean="0">
                          <a:solidFill>
                            <a:schemeClr val="tx1"/>
                          </a:solidFill>
                          <a:effectLst/>
                          <a:latin typeface="Times New Roman" pitchFamily="18" charset="0"/>
                          <a:cs typeface="Times New Roman" pitchFamily="18" charset="0"/>
                        </a:rPr>
                        <a:t>побутовими</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відходами</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indent="29210">
                        <a:spcAft>
                          <a:spcPts val="0"/>
                        </a:spcAft>
                      </a:pPr>
                      <a:r>
                        <a:rPr lang="uk-UA" sz="1400" b="0" dirty="0" smtClean="0">
                          <a:solidFill>
                            <a:schemeClr val="tx1"/>
                          </a:solidFill>
                          <a:effectLst/>
                          <a:latin typeface="Times New Roman" pitchFamily="18" charset="0"/>
                          <a:cs typeface="Times New Roman" pitchFamily="18" charset="0"/>
                        </a:rPr>
                        <a:t>1.5.1 Ліквідація несанкціонованих сміттєзвалищ</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1.5.2 Поступове впровадження на території громади системи роздільного збирання сміття</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1.5.3. Надання послуг зі збору, вивезення та утилізації побутових відходів на території громади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1.5.4 Проведення роз’яснювальної роботи про необхідність укладення договорів на вивезення ТПВ</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1.5.5. Придбання спецтехніки для КП «Благоустрій </a:t>
                      </a:r>
                      <a:r>
                        <a:rPr lang="uk-UA" sz="1400" b="0" dirty="0" err="1" smtClean="0">
                          <a:solidFill>
                            <a:schemeClr val="tx1"/>
                          </a:solidFill>
                          <a:effectLst/>
                          <a:latin typeface="Times New Roman" pitchFamily="18" charset="0"/>
                          <a:cs typeface="Times New Roman" pitchFamily="18" charset="0"/>
                        </a:rPr>
                        <a:t>Дунаєвеччини</a:t>
                      </a:r>
                      <a:r>
                        <a:rPr lang="uk-UA" sz="1400" b="0" dirty="0" smtClean="0">
                          <a:solidFill>
                            <a:schemeClr val="tx1"/>
                          </a:solidFill>
                          <a:effectLst/>
                          <a:latin typeface="Times New Roman" pitchFamily="18" charset="0"/>
                          <a:cs typeface="Times New Roman" pitchFamily="18" charset="0"/>
                        </a:rPr>
                        <a:t>»</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1.5.6. Закупівля сміттєвих євро контейнерів для роздільного </a:t>
                      </a:r>
                      <a:r>
                        <a:rPr lang="uk-UA" sz="1400" b="0" dirty="0" err="1" smtClean="0">
                          <a:solidFill>
                            <a:schemeClr val="tx1"/>
                          </a:solidFill>
                          <a:effectLst/>
                          <a:latin typeface="Times New Roman" pitchFamily="18" charset="0"/>
                          <a:cs typeface="Times New Roman" pitchFamily="18" charset="0"/>
                        </a:rPr>
                        <a:t>сміттєсортування</a:t>
                      </a:r>
                      <a:endParaRPr lang="uk-UA" sz="1400" b="0" dirty="0" smtClean="0">
                        <a:solidFill>
                          <a:schemeClr val="tx1"/>
                        </a:solidFill>
                        <a:effectLst/>
                        <a:latin typeface="Times New Roman" pitchFamily="18" charset="0"/>
                        <a:cs typeface="Times New Roman" pitchFamily="18" charset="0"/>
                      </a:endParaRPr>
                    </a:p>
                    <a:p>
                      <a:pPr marL="248920" indent="29210">
                        <a:spcAft>
                          <a:spcPts val="0"/>
                        </a:spcAft>
                      </a:pPr>
                      <a:r>
                        <a:rPr lang="uk-UA" sz="1400" b="0" dirty="0" smtClean="0">
                          <a:solidFill>
                            <a:schemeClr val="tx1"/>
                          </a:solidFill>
                          <a:effectLst/>
                          <a:latin typeface="Times New Roman" pitchFamily="18" charset="0"/>
                          <a:cs typeface="Times New Roman" pitchFamily="18" charset="0"/>
                        </a:rPr>
                        <a:t>1.5.7 Експлуатація існуючої сортувальної лінії</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1.5.8. Проведення тематичних свят, які заохочують до чистоти і впровадження занять і шкільних та позашкільних  конкурсів, присвячених екології</a:t>
                      </a: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Покращення санітарного стану території громади</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Збільшення частки відсортованого сміття у загальному обсязі твердих побутових відходів</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Збільшення кількості місць для збору сміття</a:t>
                      </a:r>
                    </a:p>
                    <a:p>
                      <a:pPr marL="342900" lvl="0" indent="-342900">
                        <a:spcAft>
                          <a:spcPts val="0"/>
                        </a:spcAft>
                        <a:buFont typeface="Wingdings"/>
                        <a:buChar char=""/>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92775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1306792271"/>
              </p:ext>
            </p:extLst>
          </p:nvPr>
        </p:nvGraphicFramePr>
        <p:xfrm>
          <a:off x="2" y="0"/>
          <a:ext cx="9143999" cy="6858000"/>
        </p:xfrm>
        <a:graphic>
          <a:graphicData uri="http://schemas.openxmlformats.org/drawingml/2006/table">
            <a:tbl>
              <a:tblPr firstRow="1" firstCol="1" bandRow="1">
                <a:tableStyleId>{5C22544A-7EE6-4342-B048-85BDC9FD1C3A}</a:tableStyleId>
              </a:tblPr>
              <a:tblGrid>
                <a:gridCol w="1952473"/>
                <a:gridCol w="3977980"/>
                <a:gridCol w="3213546"/>
              </a:tblGrid>
              <a:tr h="6858000">
                <a:tc>
                  <a:txBody>
                    <a:bodyPr/>
                    <a:lstStyle/>
                    <a:p>
                      <a:pPr marL="21590">
                        <a:spcAft>
                          <a:spcPts val="0"/>
                        </a:spcAft>
                      </a:pPr>
                      <a:r>
                        <a:rPr lang="ru-RU" sz="1400" dirty="0" smtClean="0">
                          <a:solidFill>
                            <a:schemeClr val="tx1"/>
                          </a:solidFill>
                          <a:effectLst/>
                          <a:latin typeface="Times New Roman" pitchFamily="18" charset="0"/>
                          <a:cs typeface="Times New Roman" pitchFamily="18" charset="0"/>
                        </a:rPr>
                        <a:t>1.6. </a:t>
                      </a:r>
                      <a:r>
                        <a:rPr lang="ru-RU" sz="1400" dirty="0" err="1" smtClean="0">
                          <a:solidFill>
                            <a:schemeClr val="tx1"/>
                          </a:solidFill>
                          <a:effectLst/>
                          <a:latin typeface="Times New Roman" pitchFamily="18" charset="0"/>
                          <a:cs typeface="Times New Roman" pitchFamily="18" charset="0"/>
                        </a:rPr>
                        <a:t>Організація</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зелених</a:t>
                      </a:r>
                      <a:r>
                        <a:rPr lang="ru-RU" sz="1400" dirty="0" smtClean="0">
                          <a:solidFill>
                            <a:schemeClr val="tx1"/>
                          </a:solidFill>
                          <a:effectLst/>
                          <a:latin typeface="Times New Roman" pitchFamily="18" charset="0"/>
                          <a:cs typeface="Times New Roman" pitchFamily="18" charset="0"/>
                        </a:rPr>
                        <a:t> зон та зон </a:t>
                      </a:r>
                      <a:r>
                        <a:rPr lang="ru-RU" sz="1400" dirty="0" err="1" smtClean="0">
                          <a:solidFill>
                            <a:schemeClr val="tx1"/>
                          </a:solidFill>
                          <a:effectLst/>
                          <a:latin typeface="Times New Roman" pitchFamily="18" charset="0"/>
                          <a:cs typeface="Times New Roman" pitchFamily="18" charset="0"/>
                        </a:rPr>
                        <a:t>відпочинку</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indent="29210">
                        <a:spcAft>
                          <a:spcPts val="0"/>
                        </a:spcAft>
                      </a:pPr>
                      <a:r>
                        <a:rPr lang="uk-UA" sz="1400" b="0" dirty="0" smtClean="0">
                          <a:solidFill>
                            <a:schemeClr val="tx1"/>
                          </a:solidFill>
                          <a:effectLst/>
                          <a:latin typeface="Times New Roman" pitchFamily="18" charset="0"/>
                          <a:cs typeface="Times New Roman" pitchFamily="18" charset="0"/>
                        </a:rPr>
                        <a:t>1.6.1 Визначення на території громади переліку об’єктів, придатних для організації сімейного відпочинку та проведення розважальних заходів з активною участю мешканців </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1.6.2 Здійснення реконструкції існуючих та влаштування нових відпочинкових зон в населених пунктах громади, 1.6.3. Відновлення ставків, розташованих на території громади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1.6.4 Організація діяльності розсадника зелених насаджень</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1.6.5 Проведення робіт по вирубці аварійних та сухостійних деревах, а також проведення обрізки та формування крони зелених насаджень</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 1.6.6 Проведення роз’яснювальної роботи серед населення щодо необхідності дотримання правил благоустрою та відповідальність за їх порушення</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1.6.7. Будівництво спортивних майданчиків із встановленням вуличних тренажерів у населених пунктах громади для різних вікових груп</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1.6.8 Облаштування ігрових комплексів для дітей різних вікових груп та рухливості</a:t>
                      </a:r>
                    </a:p>
                    <a:p>
                      <a:pPr marL="248920" indent="29210">
                        <a:spcAft>
                          <a:spcPts val="0"/>
                        </a:spcAft>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Збільшення площі нових ділянок , де проведено належний благоустрій</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Збільшення об’єктів, придатних для організації сімейного відпочинку</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Озеленення населених пунктів громади</a:t>
                      </a:r>
                    </a:p>
                    <a:p>
                      <a:pPr marL="342900" lvl="0" indent="-342900">
                        <a:spcAft>
                          <a:spcPts val="0"/>
                        </a:spcAft>
                        <a:buFont typeface="Wingdings"/>
                        <a:buChar char=""/>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325645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99476" y="294861"/>
            <a:ext cx="7133637" cy="369332"/>
          </a:xfrm>
          <a:prstGeom prst="rect">
            <a:avLst/>
          </a:prstGeom>
        </p:spPr>
        <p:txBody>
          <a:bodyPr wrap="square">
            <a:spAutoFit/>
          </a:bodyPr>
          <a:lstStyle/>
          <a:p>
            <a:r>
              <a:rPr lang="uk-UA" b="1" dirty="0">
                <a:latin typeface="Times New Roman" pitchFamily="18" charset="0"/>
                <a:cs typeface="Times New Roman" pitchFamily="18" charset="0"/>
              </a:rPr>
              <a:t>СТРАТЕГІЧНА ЦІЛЬ 1: </a:t>
            </a:r>
            <a:r>
              <a:rPr lang="uk-UA" b="1" dirty="0">
                <a:solidFill>
                  <a:schemeClr val="accent2">
                    <a:lumMod val="75000"/>
                  </a:schemeClr>
                </a:solidFill>
                <a:latin typeface="Times New Roman" pitchFamily="18" charset="0"/>
                <a:cs typeface="Times New Roman" pitchFamily="18" charset="0"/>
              </a:rPr>
              <a:t>РОЗВИТОК ЛЮДСЬКОГО </a:t>
            </a:r>
            <a:r>
              <a:rPr lang="uk-UA" b="1" dirty="0" smtClean="0">
                <a:solidFill>
                  <a:schemeClr val="accent2">
                    <a:lumMod val="75000"/>
                  </a:schemeClr>
                </a:solidFill>
                <a:latin typeface="Times New Roman" pitchFamily="18" charset="0"/>
                <a:cs typeface="Times New Roman" pitchFamily="18" charset="0"/>
              </a:rPr>
              <a:t>КАПІТАЛУ</a:t>
            </a:r>
            <a:endParaRPr lang="uk-UA" dirty="0">
              <a:solidFill>
                <a:schemeClr val="accent2">
                  <a:lumMod val="75000"/>
                </a:schemeClr>
              </a:solidFill>
              <a:latin typeface="Times New Roman" pitchFamily="18" charset="0"/>
              <a:cs typeface="Times New Roman" pitchFamily="18" charset="0"/>
            </a:endParaRPr>
          </a:p>
        </p:txBody>
      </p:sp>
      <p:grpSp>
        <p:nvGrpSpPr>
          <p:cNvPr id="5" name="Group 92"/>
          <p:cNvGrpSpPr>
            <a:grpSpLocks/>
          </p:cNvGrpSpPr>
          <p:nvPr/>
        </p:nvGrpSpPr>
        <p:grpSpPr bwMode="auto">
          <a:xfrm>
            <a:off x="329184" y="891007"/>
            <a:ext cx="8595360" cy="530225"/>
            <a:chOff x="1269" y="1296"/>
            <a:chExt cx="3193" cy="334"/>
          </a:xfrm>
        </p:grpSpPr>
        <p:sp>
          <p:nvSpPr>
            <p:cNvPr id="6"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7" name="Text Box 4"/>
            <p:cNvSpPr txBox="1">
              <a:spLocks noChangeArrowheads="1"/>
            </p:cNvSpPr>
            <p:nvPr/>
          </p:nvSpPr>
          <p:spPr bwMode="gray">
            <a:xfrm>
              <a:off x="1535" y="1330"/>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endParaRPr lang="en-US" sz="2000" dirty="0">
                <a:solidFill>
                  <a:srgbClr val="000000"/>
                </a:solidFill>
              </a:endParaRPr>
            </a:p>
          </p:txBody>
        </p:sp>
        <p:grpSp>
          <p:nvGrpSpPr>
            <p:cNvPr id="8" name="Group 55"/>
            <p:cNvGrpSpPr>
              <a:grpSpLocks/>
            </p:cNvGrpSpPr>
            <p:nvPr/>
          </p:nvGrpSpPr>
          <p:grpSpPr bwMode="auto">
            <a:xfrm>
              <a:off x="1269" y="1324"/>
              <a:ext cx="266" cy="298"/>
              <a:chOff x="1415" y="1276"/>
              <a:chExt cx="266" cy="298"/>
            </a:xfrm>
          </p:grpSpPr>
          <p:grpSp>
            <p:nvGrpSpPr>
              <p:cNvPr id="9" name="Group 56"/>
              <p:cNvGrpSpPr>
                <a:grpSpLocks/>
              </p:cNvGrpSpPr>
              <p:nvPr/>
            </p:nvGrpSpPr>
            <p:grpSpPr bwMode="auto">
              <a:xfrm>
                <a:off x="1415" y="1276"/>
                <a:ext cx="266" cy="298"/>
                <a:chOff x="1415" y="1276"/>
                <a:chExt cx="266" cy="298"/>
              </a:xfrm>
            </p:grpSpPr>
            <p:pic>
              <p:nvPicPr>
                <p:cNvPr id="11" name="Picture 5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2"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3"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4" name="Picture 6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sp>
        <p:nvSpPr>
          <p:cNvPr id="35" name="Прямоугольник 34"/>
          <p:cNvSpPr/>
          <p:nvPr/>
        </p:nvSpPr>
        <p:spPr>
          <a:xfrm>
            <a:off x="1045240" y="960857"/>
            <a:ext cx="7786043" cy="338554"/>
          </a:xfrm>
          <a:prstGeom prst="rect">
            <a:avLst/>
          </a:prstGeom>
        </p:spPr>
        <p:txBody>
          <a:bodyPr wrap="square">
            <a:spAutoFit/>
          </a:bodyPr>
          <a:lstStyle/>
          <a:p>
            <a:r>
              <a:rPr lang="uk-UA" sz="1600" b="1" dirty="0">
                <a:latin typeface="Times New Roman" pitchFamily="18" charset="0"/>
                <a:cs typeface="Times New Roman" pitchFamily="18" charset="0"/>
              </a:rPr>
              <a:t>Операційна ціль: 1.1. Сприяння зниженню захворюваності серед населення</a:t>
            </a:r>
            <a:endParaRPr lang="uk-UA" sz="1600" dirty="0">
              <a:latin typeface="Times New Roman" pitchFamily="18" charset="0"/>
              <a:cs typeface="Times New Roman" pitchFamily="18" charset="0"/>
            </a:endParaRPr>
          </a:p>
        </p:txBody>
      </p:sp>
      <p:pic>
        <p:nvPicPr>
          <p:cNvPr id="1026" name="Picture 2" descr="F:\Рахнівський старостинський округ\2020\Амбулаторія Рахнівка\IMG_6957.JPG"/>
          <p:cNvPicPr>
            <a:picLocks noChangeAspect="1" noChangeArrowheads="1"/>
          </p:cNvPicPr>
          <p:nvPr/>
        </p:nvPicPr>
        <p:blipFill>
          <a:blip r:embed="rId5" cstate="print"/>
          <a:srcRect/>
          <a:stretch>
            <a:fillRect/>
          </a:stretch>
        </p:blipFill>
        <p:spPr bwMode="auto">
          <a:xfrm>
            <a:off x="215153" y="1527586"/>
            <a:ext cx="3840480" cy="2571078"/>
          </a:xfrm>
          <a:prstGeom prst="rect">
            <a:avLst/>
          </a:prstGeom>
          <a:ln>
            <a:noFill/>
          </a:ln>
          <a:effectLst>
            <a:softEdge rad="112500"/>
          </a:effectLst>
        </p:spPr>
      </p:pic>
      <p:pic>
        <p:nvPicPr>
          <p:cNvPr id="1027" name="Picture 3" descr="C:\Users\Sasha\Downloads\images-80914.jpg"/>
          <p:cNvPicPr>
            <a:picLocks noChangeAspect="1" noChangeArrowheads="1"/>
          </p:cNvPicPr>
          <p:nvPr/>
        </p:nvPicPr>
        <p:blipFill>
          <a:blip r:embed="rId6" cstate="print"/>
          <a:srcRect/>
          <a:stretch>
            <a:fillRect/>
          </a:stretch>
        </p:blipFill>
        <p:spPr bwMode="auto">
          <a:xfrm>
            <a:off x="233037" y="4242616"/>
            <a:ext cx="3065928" cy="2480914"/>
          </a:xfrm>
          <a:prstGeom prst="rect">
            <a:avLst/>
          </a:prstGeom>
          <a:ln>
            <a:noFill/>
          </a:ln>
          <a:effectLst>
            <a:softEdge rad="112500"/>
          </a:effectLst>
        </p:spPr>
      </p:pic>
      <p:pic>
        <p:nvPicPr>
          <p:cNvPr id="1029" name="Picture 5" descr="F:\Дунаївці\МЕДИЦИНА\Новий автомобіль\IMG_1399-2048x1365.jpg"/>
          <p:cNvPicPr>
            <a:picLocks noChangeAspect="1" noChangeArrowheads="1"/>
          </p:cNvPicPr>
          <p:nvPr/>
        </p:nvPicPr>
        <p:blipFill>
          <a:blip r:embed="rId7" cstate="print"/>
          <a:srcRect/>
          <a:stretch>
            <a:fillRect/>
          </a:stretch>
        </p:blipFill>
        <p:spPr bwMode="auto">
          <a:xfrm>
            <a:off x="5678826" y="4286463"/>
            <a:ext cx="3245718" cy="2393215"/>
          </a:xfrm>
          <a:prstGeom prst="rect">
            <a:avLst/>
          </a:prstGeom>
          <a:ln>
            <a:noFill/>
          </a:ln>
          <a:effectLst>
            <a:softEdge rad="112500"/>
          </a:effectLst>
        </p:spPr>
      </p:pic>
      <p:pic>
        <p:nvPicPr>
          <p:cNvPr id="3" name="Picture 3" descr="C:\Users\Nataha\Documents\ViberDownloads\0-02-05-7a1a579a03a0c53b1fc05478bdfd6eabdf17c30c0b89eedfc7b7c6baae30fe55_7032c3a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3074" y="1527586"/>
            <a:ext cx="4143343" cy="2571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D:\Фото\Культура\Бібліотека\14 лютого\128948860_849358682555773_949129018769206603_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5100" y="4242614"/>
            <a:ext cx="2300391" cy="2480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52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1919090123"/>
              </p:ext>
            </p:extLst>
          </p:nvPr>
        </p:nvGraphicFramePr>
        <p:xfrm>
          <a:off x="2" y="0"/>
          <a:ext cx="9143999" cy="6858000"/>
        </p:xfrm>
        <a:graphic>
          <a:graphicData uri="http://schemas.openxmlformats.org/drawingml/2006/table">
            <a:tbl>
              <a:tblPr firstRow="1" firstCol="1" bandRow="1">
                <a:tableStyleId>{5C22544A-7EE6-4342-B048-85BDC9FD1C3A}</a:tableStyleId>
              </a:tblPr>
              <a:tblGrid>
                <a:gridCol w="1952473"/>
                <a:gridCol w="3977980"/>
                <a:gridCol w="3213546"/>
              </a:tblGrid>
              <a:tr h="3442109">
                <a:tc>
                  <a:txBody>
                    <a:bodyPr/>
                    <a:lstStyle/>
                    <a:p>
                      <a:pPr marL="21590">
                        <a:spcAft>
                          <a:spcPts val="0"/>
                        </a:spcAft>
                      </a:pPr>
                      <a:r>
                        <a:rPr lang="ru-RU" sz="1400" dirty="0" smtClean="0">
                          <a:solidFill>
                            <a:schemeClr val="tx1"/>
                          </a:solidFill>
                          <a:effectLst/>
                          <a:latin typeface="Times New Roman" pitchFamily="18" charset="0"/>
                          <a:cs typeface="Times New Roman" pitchFamily="18" charset="0"/>
                        </a:rPr>
                        <a:t>1.7. Розвиток </a:t>
                      </a:r>
                      <a:r>
                        <a:rPr lang="ru-RU" sz="1400" dirty="0" err="1" smtClean="0">
                          <a:solidFill>
                            <a:schemeClr val="tx1"/>
                          </a:solidFill>
                          <a:effectLst/>
                          <a:latin typeface="Times New Roman" pitchFamily="18" charset="0"/>
                          <a:cs typeface="Times New Roman" pitchFamily="18" charset="0"/>
                        </a:rPr>
                        <a:t>мережі</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вуличного</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освітлення</a:t>
                      </a:r>
                      <a:r>
                        <a:rPr lang="ru-RU" sz="1400" dirty="0" smtClean="0">
                          <a:solidFill>
                            <a:schemeClr val="tx1"/>
                          </a:solidFill>
                          <a:effectLst/>
                          <a:latin typeface="Times New Roman" pitchFamily="18" charset="0"/>
                          <a:cs typeface="Times New Roman" pitchFamily="18" charset="0"/>
                        </a:rPr>
                        <a:t> в </a:t>
                      </a:r>
                      <a:r>
                        <a:rPr lang="ru-RU" sz="1400" dirty="0" err="1" smtClean="0">
                          <a:solidFill>
                            <a:schemeClr val="tx1"/>
                          </a:solidFill>
                          <a:effectLst/>
                          <a:latin typeface="Times New Roman" pitchFamily="18" charset="0"/>
                          <a:cs typeface="Times New Roman" pitchFamily="18" charset="0"/>
                        </a:rPr>
                        <a:t>населених</a:t>
                      </a:r>
                      <a:r>
                        <a:rPr lang="ru-RU" sz="1400" dirty="0" smtClean="0">
                          <a:solidFill>
                            <a:schemeClr val="tx1"/>
                          </a:solidFill>
                          <a:effectLst/>
                          <a:latin typeface="Times New Roman" pitchFamily="18" charset="0"/>
                          <a:cs typeface="Times New Roman" pitchFamily="18" charset="0"/>
                        </a:rPr>
                        <a:t> пунктах </a:t>
                      </a:r>
                      <a:r>
                        <a:rPr lang="ru-RU" sz="1400" dirty="0" err="1" smtClean="0">
                          <a:solidFill>
                            <a:schemeClr val="tx1"/>
                          </a:solidFill>
                          <a:effectLst/>
                          <a:latin typeface="Times New Roman" pitchFamily="18" charset="0"/>
                          <a:cs typeface="Times New Roman" pitchFamily="18" charset="0"/>
                        </a:rPr>
                        <a:t>громади</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indent="29210">
                        <a:spcAft>
                          <a:spcPts val="0"/>
                        </a:spcAft>
                      </a:pPr>
                      <a:r>
                        <a:rPr lang="uk-UA" sz="1400" b="0" dirty="0" smtClean="0">
                          <a:solidFill>
                            <a:schemeClr val="tx1"/>
                          </a:solidFill>
                          <a:effectLst/>
                          <a:latin typeface="Times New Roman" pitchFamily="18" charset="0"/>
                          <a:cs typeface="Times New Roman" pitchFamily="18" charset="0"/>
                        </a:rPr>
                        <a:t>1.7.1 Проведення аналізу стану освітлення вулиць в населених пунктах громади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1.7.2. Відбір новітніх технологій, які можуть використовуватися для впровадження системи освітлення вулиць населених пунктів громади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1.7.3Розробка проектно-кошторисної документації для будівництва системи освітлення населених пунктів</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1.7.4 Відбір на конкурсній основі надавача послуг з будівництва системи освітлення населених пунктів громади</a:t>
                      </a:r>
                    </a:p>
                    <a:p>
                      <a:pPr marL="248920" indent="29210">
                        <a:spcAft>
                          <a:spcPts val="0"/>
                        </a:spcAft>
                      </a:pPr>
                      <a:r>
                        <a:rPr lang="uk-UA" sz="1400" b="0" dirty="0" smtClean="0">
                          <a:solidFill>
                            <a:schemeClr val="tx1"/>
                          </a:solidFill>
                          <a:effectLst/>
                          <a:latin typeface="Times New Roman" pitchFamily="18" charset="0"/>
                          <a:cs typeface="Times New Roman" pitchFamily="18" charset="0"/>
                        </a:rPr>
                        <a:t>1.7.5 Освітлення вулиць та інших громадських місць (скверів, парків, ігрових майданчиків)  населених пунктів Дунаєвецької  ОТГ</a:t>
                      </a:r>
                    </a:p>
                    <a:p>
                      <a:pPr marL="248920" indent="29210">
                        <a:spcAft>
                          <a:spcPts val="0"/>
                        </a:spcAft>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Зменшення рівня енергоспоживання</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Економія енергії на одну </a:t>
                      </a:r>
                      <a:r>
                        <a:rPr lang="uk-UA" sz="1400" b="0" dirty="0" err="1" smtClean="0">
                          <a:solidFill>
                            <a:schemeClr val="tx1"/>
                          </a:solidFill>
                          <a:effectLst/>
                          <a:latin typeface="Times New Roman" pitchFamily="18" charset="0"/>
                          <a:cs typeface="Times New Roman" pitchFamily="18" charset="0"/>
                        </a:rPr>
                        <a:t>світлоточку</a:t>
                      </a:r>
                      <a:endParaRPr lang="uk-UA" sz="1400" b="0" dirty="0" smtClean="0">
                        <a:solidFill>
                          <a:schemeClr val="tx1"/>
                        </a:solidFill>
                        <a:effectLst/>
                        <a:latin typeface="Times New Roman" pitchFamily="18" charset="0"/>
                        <a:cs typeface="Times New Roman" pitchFamily="18" charset="0"/>
                      </a:endParaRP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Охоплення вуличним освітленням  всіх вулиць м. </a:t>
                      </a:r>
                      <a:r>
                        <a:rPr lang="uk-UA" sz="1400" b="0" dirty="0" err="1" smtClean="0">
                          <a:solidFill>
                            <a:schemeClr val="tx1"/>
                          </a:solidFill>
                          <a:effectLst/>
                          <a:latin typeface="Times New Roman" pitchFamily="18" charset="0"/>
                          <a:cs typeface="Times New Roman" pitchFamily="18" charset="0"/>
                        </a:rPr>
                        <a:t>Дунаївці</a:t>
                      </a:r>
                      <a:r>
                        <a:rPr lang="uk-UA" sz="1400" b="0" dirty="0" smtClean="0">
                          <a:solidFill>
                            <a:schemeClr val="tx1"/>
                          </a:solidFill>
                          <a:effectLst/>
                          <a:latin typeface="Times New Roman" pitchFamily="18" charset="0"/>
                          <a:cs typeface="Times New Roman" pitchFamily="18" charset="0"/>
                        </a:rPr>
                        <a:t> та сіл ОТГ</a:t>
                      </a:r>
                    </a:p>
                    <a:p>
                      <a:pPr marL="342900" lvl="0" indent="-342900">
                        <a:spcAft>
                          <a:spcPts val="0"/>
                        </a:spcAft>
                        <a:buFont typeface="Wingdings"/>
                        <a:buChar char=""/>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1">
                        <a:lumMod val="40000"/>
                        <a:lumOff val="60000"/>
                      </a:schemeClr>
                    </a:solidFill>
                  </a:tcPr>
                </a:tc>
              </a:tr>
              <a:tr h="3415891">
                <a:tc>
                  <a:txBody>
                    <a:bodyPr/>
                    <a:lstStyle/>
                    <a:p>
                      <a:pPr marL="21590">
                        <a:spcAft>
                          <a:spcPts val="0"/>
                        </a:spcAft>
                      </a:pPr>
                      <a:r>
                        <a:rPr lang="ru-RU" sz="1400" dirty="0" smtClean="0">
                          <a:solidFill>
                            <a:schemeClr val="tx1"/>
                          </a:solidFill>
                          <a:effectLst/>
                          <a:latin typeface="Times New Roman" pitchFamily="18" charset="0"/>
                          <a:ea typeface="Calibri"/>
                          <a:cs typeface="Times New Roman" pitchFamily="18" charset="0"/>
                        </a:rPr>
                        <a:t>1.8. </a:t>
                      </a:r>
                      <a:r>
                        <a:rPr lang="ru-RU" sz="1400" dirty="0" err="1" smtClean="0">
                          <a:solidFill>
                            <a:schemeClr val="tx1"/>
                          </a:solidFill>
                          <a:effectLst/>
                          <a:latin typeface="Times New Roman" pitchFamily="18" charset="0"/>
                          <a:ea typeface="Calibri"/>
                          <a:cs typeface="Times New Roman" pitchFamily="18" charset="0"/>
                        </a:rPr>
                        <a:t>Благоустрій</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кладовищ</a:t>
                      </a:r>
                      <a:r>
                        <a:rPr lang="ru-RU" sz="1400" dirty="0" smtClean="0">
                          <a:solidFill>
                            <a:schemeClr val="tx1"/>
                          </a:solidFill>
                          <a:effectLst/>
                          <a:latin typeface="Times New Roman" pitchFamily="18" charset="0"/>
                          <a:ea typeface="Calibri"/>
                          <a:cs typeface="Times New Roman" pitchFamily="18" charset="0"/>
                        </a:rPr>
                        <a:t> на </a:t>
                      </a:r>
                      <a:r>
                        <a:rPr lang="ru-RU" sz="1400" dirty="0" err="1" smtClean="0">
                          <a:solidFill>
                            <a:schemeClr val="tx1"/>
                          </a:solidFill>
                          <a:effectLst/>
                          <a:latin typeface="Times New Roman" pitchFamily="18" charset="0"/>
                          <a:ea typeface="Calibri"/>
                          <a:cs typeface="Times New Roman" pitchFamily="18" charset="0"/>
                        </a:rPr>
                        <a:t>території</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громади</a:t>
                      </a:r>
                      <a:endParaRPr lang="en-US" sz="1400" dirty="0">
                        <a:solidFill>
                          <a:schemeClr val="tx1"/>
                        </a:solidFill>
                        <a:effectLst/>
                        <a:latin typeface="Times New Roman" pitchFamily="18" charset="0"/>
                        <a:ea typeface="Calibri"/>
                        <a:cs typeface="Times New Roman" pitchFamily="18" charset="0"/>
                      </a:endParaRPr>
                    </a:p>
                  </a:txBody>
                  <a:tcPr marL="21264" marR="21264" marT="0" marB="0" anchor="ctr"/>
                </a:tc>
                <a:tc>
                  <a:txBody>
                    <a:bodyPr/>
                    <a:lstStyle/>
                    <a:p>
                      <a:pPr marL="248920" indent="29210">
                        <a:spcAft>
                          <a:spcPts val="0"/>
                        </a:spcAft>
                      </a:pPr>
                      <a:r>
                        <a:rPr lang="ru-RU" sz="1400" b="0" dirty="0" smtClean="0">
                          <a:solidFill>
                            <a:schemeClr val="tx1"/>
                          </a:solidFill>
                          <a:effectLst/>
                          <a:latin typeface="Times New Roman" pitchFamily="18" charset="0"/>
                          <a:cs typeface="Times New Roman" pitchFamily="18" charset="0"/>
                        </a:rPr>
                        <a:t>1.8.1 </a:t>
                      </a:r>
                      <a:r>
                        <a:rPr lang="ru-RU" sz="1400" b="0" dirty="0" err="1" smtClean="0">
                          <a:solidFill>
                            <a:schemeClr val="tx1"/>
                          </a:solidFill>
                          <a:effectLst/>
                          <a:latin typeface="Times New Roman" pitchFamily="18" charset="0"/>
                          <a:cs typeface="Times New Roman" pitchFamily="18" charset="0"/>
                        </a:rPr>
                        <a:t>Проведення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аналізу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сучасного</a:t>
                      </a:r>
                      <a:r>
                        <a:rPr lang="ru-RU" sz="1400" b="0" dirty="0" smtClean="0">
                          <a:solidFill>
                            <a:schemeClr val="tx1"/>
                          </a:solidFill>
                          <a:effectLst/>
                          <a:latin typeface="Times New Roman" pitchFamily="18" charset="0"/>
                          <a:cs typeface="Times New Roman" pitchFamily="18" charset="0"/>
                        </a:rPr>
                        <a:t> стану </a:t>
                      </a:r>
                      <a:r>
                        <a:rPr lang="ru-RU" sz="1400" b="0" dirty="0" err="1" smtClean="0">
                          <a:solidFill>
                            <a:schemeClr val="tx1"/>
                          </a:solidFill>
                          <a:effectLst/>
                          <a:latin typeface="Times New Roman" pitchFamily="18" charset="0"/>
                          <a:cs typeface="Times New Roman" pitchFamily="18" charset="0"/>
                        </a:rPr>
                        <a:t>кладовищ</a:t>
                      </a:r>
                      <a:endParaRPr lang="ru-RU" sz="1400" b="0" dirty="0" smtClean="0">
                        <a:solidFill>
                          <a:schemeClr val="tx1"/>
                        </a:solidFill>
                        <a:effectLst/>
                        <a:latin typeface="Times New Roman" pitchFamily="18" charset="0"/>
                        <a:cs typeface="Times New Roman" pitchFamily="18" charset="0"/>
                      </a:endParaRPr>
                    </a:p>
                    <a:p>
                      <a:pPr marL="248920" indent="29210">
                        <a:spcAft>
                          <a:spcPts val="0"/>
                        </a:spcAft>
                      </a:pPr>
                      <a:r>
                        <a:rPr lang="ru-RU" sz="1400" b="0" dirty="0" smtClean="0">
                          <a:solidFill>
                            <a:schemeClr val="tx1"/>
                          </a:solidFill>
                          <a:effectLst/>
                          <a:latin typeface="Times New Roman" pitchFamily="18" charset="0"/>
                          <a:cs typeface="Times New Roman" pitchFamily="18" charset="0"/>
                        </a:rPr>
                        <a:t>1.8.2 </a:t>
                      </a:r>
                      <a:r>
                        <a:rPr lang="ru-RU" sz="1400" b="0" dirty="0" err="1" smtClean="0">
                          <a:solidFill>
                            <a:schemeClr val="tx1"/>
                          </a:solidFill>
                          <a:effectLst/>
                          <a:latin typeface="Times New Roman" pitchFamily="18" charset="0"/>
                          <a:cs typeface="Times New Roman" pitchFamily="18" charset="0"/>
                        </a:rPr>
                        <a:t>Розробка</a:t>
                      </a:r>
                      <a:r>
                        <a:rPr lang="ru-RU" sz="1400" b="0" dirty="0" smtClean="0">
                          <a:solidFill>
                            <a:schemeClr val="tx1"/>
                          </a:solidFill>
                          <a:effectLst/>
                          <a:latin typeface="Times New Roman" pitchFamily="18" charset="0"/>
                          <a:cs typeface="Times New Roman" pitchFamily="18" charset="0"/>
                        </a:rPr>
                        <a:t> правил </a:t>
                      </a:r>
                      <a:r>
                        <a:rPr lang="ru-RU" sz="1400" b="0" dirty="0" err="1" smtClean="0">
                          <a:solidFill>
                            <a:schemeClr val="tx1"/>
                          </a:solidFill>
                          <a:effectLst/>
                          <a:latin typeface="Times New Roman" pitchFamily="18" charset="0"/>
                          <a:cs typeface="Times New Roman" pitchFamily="18" charset="0"/>
                        </a:rPr>
                        <a:t>функціонування</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утримання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кладовищ</a:t>
                      </a:r>
                      <a:endParaRPr lang="ru-RU" sz="1400" b="0" dirty="0" smtClean="0">
                        <a:solidFill>
                          <a:schemeClr val="tx1"/>
                        </a:solidFill>
                        <a:effectLst/>
                        <a:latin typeface="Times New Roman" pitchFamily="18" charset="0"/>
                        <a:cs typeface="Times New Roman" pitchFamily="18" charset="0"/>
                      </a:endParaRPr>
                    </a:p>
                    <a:p>
                      <a:pPr marL="248920" indent="29210">
                        <a:spcAft>
                          <a:spcPts val="0"/>
                        </a:spcAft>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5">
                        <a:lumMod val="40000"/>
                        <a:lumOff val="60000"/>
                      </a:schemeClr>
                    </a:solidFill>
                  </a:tcPr>
                </a:tc>
                <a:tc>
                  <a:txBody>
                    <a:bodyPr/>
                    <a:lstStyle/>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Наявність будівель, призначених   для   проведення  громадських  панахид</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Організація спеціальних місць для розміщення контейнерів зі сміттям</a:t>
                      </a:r>
                    </a:p>
                    <a:p>
                      <a:pPr marL="342900" lvl="0" indent="-342900">
                        <a:spcAft>
                          <a:spcPts val="0"/>
                        </a:spcAft>
                        <a:buFont typeface="Wingdings"/>
                        <a:buChar char=""/>
                      </a:pPr>
                      <a:r>
                        <a:rPr lang="uk-UA" sz="1400" b="0" dirty="0" smtClean="0">
                          <a:solidFill>
                            <a:schemeClr val="tx1"/>
                          </a:solidFill>
                          <a:effectLst/>
                          <a:latin typeface="Times New Roman" pitchFamily="18" charset="0"/>
                          <a:cs typeface="Times New Roman" pitchFamily="18" charset="0"/>
                        </a:rPr>
                        <a:t>Облаштування огорож, освітлення,  туалету,  колодязя,  під'їзних  доріг,  стоянок  для автотранспорту</a:t>
                      </a:r>
                    </a:p>
                    <a:p>
                      <a:pPr marL="342900" lvl="0" indent="-342900">
                        <a:spcAft>
                          <a:spcPts val="0"/>
                        </a:spcAft>
                        <a:buFont typeface="Wingdings"/>
                        <a:buChar char=""/>
                      </a:pPr>
                      <a:endParaRPr lang="uk-UA" sz="1400" b="0" dirty="0" smtClean="0">
                        <a:solidFill>
                          <a:schemeClr val="tx1"/>
                        </a:solidFill>
                        <a:effectLst/>
                        <a:latin typeface="Times New Roman" pitchFamily="18" charset="0"/>
                        <a:cs typeface="Times New Roman" pitchFamily="18" charset="0"/>
                      </a:endParaRPr>
                    </a:p>
                  </a:txBody>
                  <a:tcPr marL="21264" marR="21264"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30823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038699557"/>
              </p:ext>
            </p:extLst>
          </p:nvPr>
        </p:nvGraphicFramePr>
        <p:xfrm>
          <a:off x="188485" y="396203"/>
          <a:ext cx="8767030" cy="6461797"/>
        </p:xfrm>
        <a:graphic>
          <a:graphicData uri="http://schemas.openxmlformats.org/drawingml/2006/table">
            <a:tbl>
              <a:tblPr firstRow="1" firstCol="1" lastRow="1" lastCol="1" bandRow="1" bandCol="1">
                <a:tableStyleId>{5C22544A-7EE6-4342-B048-85BDC9FD1C3A}</a:tableStyleId>
              </a:tblPr>
              <a:tblGrid>
                <a:gridCol w="2791910"/>
                <a:gridCol w="1142552"/>
                <a:gridCol w="1650255"/>
                <a:gridCol w="1159874"/>
                <a:gridCol w="2022439"/>
              </a:tblGrid>
              <a:tr h="294907">
                <a:tc gridSpan="5">
                  <a:txBody>
                    <a:bodyPr/>
                    <a:lstStyle/>
                    <a:p>
                      <a:pPr algn="ctr">
                        <a:lnSpc>
                          <a:spcPct val="107000"/>
                        </a:lnSpc>
                        <a:spcAft>
                          <a:spcPts val="800"/>
                        </a:spcAft>
                      </a:pPr>
                      <a:r>
                        <a:rPr lang="uk-UA" sz="1400" b="0" dirty="0" smtClean="0">
                          <a:solidFill>
                            <a:schemeClr val="bg1"/>
                          </a:solidFill>
                          <a:effectLst/>
                          <a:latin typeface="Times New Roman" pitchFamily="18" charset="0"/>
                          <a:cs typeface="Times New Roman" pitchFamily="18" charset="0"/>
                        </a:rPr>
                        <a:t>1.1Удосконалення системи управління</a:t>
                      </a:r>
                      <a:endParaRPr lang="en-US" sz="14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9812">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2678066">
                <a:tc>
                  <a:txBody>
                    <a:bodyPr/>
                    <a:lstStyle/>
                    <a:p>
                      <a:pPr marL="248920" indent="29210">
                        <a:spcAft>
                          <a:spcPts val="0"/>
                        </a:spcAft>
                      </a:pPr>
                      <a:r>
                        <a:rPr lang="uk-UA" sz="1300" b="0">
                          <a:solidFill>
                            <a:schemeClr val="tx1"/>
                          </a:solidFill>
                          <a:effectLst/>
                          <a:latin typeface="Times New Roman" pitchFamily="18" charset="0"/>
                          <a:ea typeface="Calibri"/>
                          <a:cs typeface="Times New Roman" pitchFamily="18" charset="0"/>
                        </a:rPr>
                        <a:t>Інвентаризація житлового фонду</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2021-2023</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КП ДМР «Благоустрій Дунаєвеччини»</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300" b="0">
                          <a:solidFill>
                            <a:schemeClr val="tx1"/>
                          </a:solidFill>
                          <a:effectLst/>
                          <a:latin typeface="Times New Roman" pitchFamily="18" charset="0"/>
                          <a:ea typeface="Calibri"/>
                          <a:cs typeface="Times New Roman" pitchFamily="18" charset="0"/>
                        </a:rPr>
                        <a:t>- з’ясування наявності, складу і стану житлового фонду;</a:t>
                      </a:r>
                      <a:endParaRPr lang="en-US" sz="1300" b="0">
                        <a:solidFill>
                          <a:schemeClr val="tx1"/>
                        </a:solidFill>
                        <a:effectLst/>
                        <a:latin typeface="Times New Roman" pitchFamily="18" charset="0"/>
                        <a:ea typeface="Calibri"/>
                        <a:cs typeface="Times New Roman" pitchFamily="18" charset="0"/>
                      </a:endParaRPr>
                    </a:p>
                    <a:p>
                      <a:pPr marL="248920">
                        <a:spcAft>
                          <a:spcPts val="0"/>
                        </a:spcAft>
                      </a:pPr>
                      <a:r>
                        <a:rPr lang="uk-UA" sz="1300" b="0">
                          <a:solidFill>
                            <a:schemeClr val="tx1"/>
                          </a:solidFill>
                          <a:effectLst/>
                          <a:latin typeface="Times New Roman" pitchFamily="18" charset="0"/>
                          <a:ea typeface="Calibri"/>
                          <a:cs typeface="Times New Roman" pitchFamily="18" charset="0"/>
                        </a:rPr>
                        <a:t>- визначення вартості житлових будівель, необхідної для встановлення розмірів амортизаційних відрахувань, визначення розмірів податку;</a:t>
                      </a:r>
                      <a:endParaRPr lang="en-US" sz="1300" b="0">
                        <a:solidFill>
                          <a:schemeClr val="tx1"/>
                        </a:solidFill>
                        <a:effectLst/>
                        <a:latin typeface="Times New Roman" pitchFamily="18" charset="0"/>
                        <a:ea typeface="Calibri"/>
                        <a:cs typeface="Times New Roman" pitchFamily="18" charset="0"/>
                      </a:endParaRPr>
                    </a:p>
                    <a:p>
                      <a:pPr marL="248920">
                        <a:spcAft>
                          <a:spcPts val="0"/>
                        </a:spcAft>
                      </a:pPr>
                      <a:r>
                        <a:rPr lang="uk-UA" sz="1300" b="0">
                          <a:solidFill>
                            <a:schemeClr val="tx1"/>
                          </a:solidFill>
                          <a:effectLst/>
                          <a:latin typeface="Times New Roman" pitchFamily="18" charset="0"/>
                          <a:ea typeface="Calibri"/>
                          <a:cs typeface="Times New Roman" pitchFamily="18" charset="0"/>
                        </a:rPr>
                        <a:t>- встановлення величини страхування.</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2359249">
                <a:tc>
                  <a:txBody>
                    <a:bodyPr/>
                    <a:lstStyle/>
                    <a:p>
                      <a:pPr marL="248920" indent="29210">
                        <a:spcAft>
                          <a:spcPts val="0"/>
                        </a:spcAft>
                      </a:pPr>
                      <a:r>
                        <a:rPr lang="uk-UA" sz="1300" b="0" dirty="0">
                          <a:solidFill>
                            <a:schemeClr val="tx1"/>
                          </a:solidFill>
                          <a:effectLst/>
                          <a:latin typeface="Times New Roman" pitchFamily="18" charset="0"/>
                          <a:ea typeface="Calibri"/>
                          <a:cs typeface="Times New Roman" pitchFamily="18" charset="0"/>
                        </a:rPr>
                        <a:t>Створення ОСББ</a:t>
                      </a:r>
                      <a:endParaRPr lang="en-US" sz="13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dirty="0">
                          <a:solidFill>
                            <a:schemeClr val="tx1"/>
                          </a:solidFill>
                          <a:effectLst/>
                          <a:latin typeface="Times New Roman" pitchFamily="18" charset="0"/>
                          <a:ea typeface="Times New Roman"/>
                          <a:cs typeface="Times New Roman" pitchFamily="18" charset="0"/>
                        </a:rPr>
                        <a:t> </a:t>
                      </a:r>
                      <a:endParaRPr lang="en-US" sz="13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2021-2023</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ru-RU" sz="13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endParaRPr lang="en-US" sz="1300" b="0">
                        <a:solidFill>
                          <a:schemeClr val="tx1"/>
                        </a:solidFill>
                        <a:effectLst/>
                        <a:latin typeface="Times New Roman" pitchFamily="18" charset="0"/>
                        <a:ea typeface="Calibri"/>
                        <a:cs typeface="Times New Roman" pitchFamily="18" charset="0"/>
                      </a:endParaRPr>
                    </a:p>
                    <a:p>
                      <a:pPr>
                        <a:spcAft>
                          <a:spcPts val="0"/>
                        </a:spcAft>
                      </a:pPr>
                      <a:r>
                        <a:rPr lang="uk-UA" sz="1300" b="0">
                          <a:solidFill>
                            <a:schemeClr val="tx1"/>
                          </a:solidFill>
                          <a:effectLst/>
                          <a:latin typeface="Times New Roman" pitchFamily="18" charset="0"/>
                          <a:ea typeface="Times New Roman"/>
                          <a:cs typeface="Times New Roman" pitchFamily="18" charset="0"/>
                        </a:rPr>
                        <a:t>С</a:t>
                      </a:r>
                      <a:r>
                        <a:rPr lang="ru-RU" sz="1300" b="0">
                          <a:solidFill>
                            <a:schemeClr val="tx1"/>
                          </a:solidFill>
                          <a:effectLst/>
                          <a:latin typeface="Times New Roman" pitchFamily="18" charset="0"/>
                          <a:ea typeface="Times New Roman"/>
                          <a:cs typeface="Times New Roman" pitchFamily="18" charset="0"/>
                        </a:rPr>
                        <a:t>піввласник</a:t>
                      </a:r>
                      <a:r>
                        <a:rPr lang="uk-UA" sz="1300" b="0">
                          <a:solidFill>
                            <a:schemeClr val="tx1"/>
                          </a:solidFill>
                          <a:effectLst/>
                          <a:latin typeface="Times New Roman" pitchFamily="18" charset="0"/>
                          <a:ea typeface="Times New Roman"/>
                          <a:cs typeface="Times New Roman" pitchFamily="18" charset="0"/>
                        </a:rPr>
                        <a:t>и</a:t>
                      </a:r>
                      <a:r>
                        <a:rPr lang="ru-RU" sz="1300" b="0">
                          <a:solidFill>
                            <a:schemeClr val="tx1"/>
                          </a:solidFill>
                          <a:effectLst/>
                          <a:latin typeface="Times New Roman" pitchFamily="18" charset="0"/>
                          <a:ea typeface="Times New Roman"/>
                          <a:cs typeface="Times New Roman" pitchFamily="18" charset="0"/>
                        </a:rPr>
                        <a:t> багатоквартирних будинків</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300" b="0">
                          <a:solidFill>
                            <a:schemeClr val="tx1"/>
                          </a:solidFill>
                          <a:effectLst/>
                          <a:latin typeface="Times New Roman" pitchFamily="18" charset="0"/>
                          <a:ea typeface="Times New Roman"/>
                          <a:cs typeface="Times New Roman" pitchFamily="18" charset="0"/>
                        </a:rPr>
                        <a:t> </a:t>
                      </a:r>
                      <a:endParaRPr lang="en-US" sz="13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300" b="0" dirty="0">
                          <a:solidFill>
                            <a:schemeClr val="tx1"/>
                          </a:solidFill>
                          <a:effectLst/>
                          <a:latin typeface="Times New Roman" pitchFamily="18" charset="0"/>
                          <a:ea typeface="Calibri"/>
                          <a:cs typeface="Times New Roman" pitchFamily="18" charset="0"/>
                        </a:rPr>
                        <a:t>Створення </a:t>
                      </a:r>
                      <a:r>
                        <a:rPr lang="uk-UA" sz="1300" b="0" dirty="0" err="1">
                          <a:solidFill>
                            <a:schemeClr val="tx1"/>
                          </a:solidFill>
                          <a:effectLst/>
                          <a:latin typeface="Times New Roman" pitchFamily="18" charset="0"/>
                          <a:ea typeface="Calibri"/>
                          <a:cs typeface="Times New Roman" pitchFamily="18" charset="0"/>
                        </a:rPr>
                        <a:t>обєднань</a:t>
                      </a:r>
                      <a:r>
                        <a:rPr lang="uk-UA" sz="1300" b="0" dirty="0">
                          <a:solidFill>
                            <a:schemeClr val="tx1"/>
                          </a:solidFill>
                          <a:effectLst/>
                          <a:latin typeface="Times New Roman" pitchFamily="18" charset="0"/>
                          <a:ea typeface="Calibri"/>
                          <a:cs typeface="Times New Roman" pitchFamily="18" charset="0"/>
                        </a:rPr>
                        <a:t> співвласників багатоквартирних будинків</a:t>
                      </a:r>
                      <a:endParaRPr lang="en-US" sz="1300" b="0" dirty="0">
                        <a:solidFill>
                          <a:schemeClr val="tx1"/>
                        </a:solidFill>
                        <a:effectLst/>
                        <a:latin typeface="Times New Roman" pitchFamily="18" charset="0"/>
                        <a:ea typeface="Calibri"/>
                        <a:cs typeface="Times New Roman" pitchFamily="18" charset="0"/>
                      </a:endParaRPr>
                    </a:p>
                    <a:p>
                      <a:pPr marL="248920">
                        <a:spcAft>
                          <a:spcPts val="0"/>
                        </a:spcAft>
                      </a:pPr>
                      <a:r>
                        <a:rPr lang="uk-UA" sz="1300" b="0" dirty="0">
                          <a:solidFill>
                            <a:schemeClr val="tx1"/>
                          </a:solidFill>
                          <a:effectLst/>
                          <a:latin typeface="Times New Roman" pitchFamily="18" charset="0"/>
                          <a:ea typeface="Calibri"/>
                          <a:cs typeface="Times New Roman" pitchFamily="18" charset="0"/>
                        </a:rPr>
                        <a:t>Отримання населенням житлово-комунальних послуг належної якості</a:t>
                      </a:r>
                      <a:endParaRPr lang="en-US" sz="1300" b="0" dirty="0">
                        <a:solidFill>
                          <a:schemeClr val="tx1"/>
                        </a:solidFill>
                        <a:effectLst/>
                        <a:latin typeface="Times New Roman" pitchFamily="18" charset="0"/>
                        <a:ea typeface="Calibri"/>
                        <a:cs typeface="Times New Roman" pitchFamily="18" charset="0"/>
                      </a:endParaRPr>
                    </a:p>
                    <a:p>
                      <a:pPr marL="248920">
                        <a:spcAft>
                          <a:spcPts val="0"/>
                        </a:spcAft>
                      </a:pPr>
                      <a:r>
                        <a:rPr lang="uk-UA" sz="1300" b="0" dirty="0">
                          <a:solidFill>
                            <a:schemeClr val="tx1"/>
                          </a:solidFill>
                          <a:effectLst/>
                          <a:latin typeface="Times New Roman" pitchFamily="18" charset="0"/>
                          <a:ea typeface="Calibri"/>
                          <a:cs typeface="Times New Roman" pitchFamily="18" charset="0"/>
                        </a:rPr>
                        <a:t>покращення стану житлового фонду, створення сталого механізму проведення капітальних ремонтів будинків ОСББ</a:t>
                      </a:r>
                      <a:endParaRPr lang="en-US" sz="13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
        <p:nvSpPr>
          <p:cNvPr id="3" name="Rectangle 1"/>
          <p:cNvSpPr>
            <a:spLocks noChangeArrowheads="1"/>
          </p:cNvSpPr>
          <p:nvPr/>
        </p:nvSpPr>
        <p:spPr bwMode="auto">
          <a:xfrm>
            <a:off x="954984" y="0"/>
            <a:ext cx="7234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Перелік заходів до Плану реалізації стратегії розвитку до 2023 року</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0556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663650833"/>
              </p:ext>
            </p:extLst>
          </p:nvPr>
        </p:nvGraphicFramePr>
        <p:xfrm>
          <a:off x="188485" y="111343"/>
          <a:ext cx="8767030" cy="6590671"/>
        </p:xfrm>
        <a:graphic>
          <a:graphicData uri="http://schemas.openxmlformats.org/drawingml/2006/table">
            <a:tbl>
              <a:tblPr firstRow="1" firstCol="1" lastRow="1" lastCol="1" bandRow="1" bandCol="1">
                <a:tableStyleId>{5C22544A-7EE6-4342-B048-85BDC9FD1C3A}</a:tableStyleId>
              </a:tblPr>
              <a:tblGrid>
                <a:gridCol w="2791910"/>
                <a:gridCol w="1142552"/>
                <a:gridCol w="1650255"/>
                <a:gridCol w="1159874"/>
                <a:gridCol w="2022439"/>
              </a:tblGrid>
              <a:tr h="305874">
                <a:tc gridSpan="5">
                  <a:txBody>
                    <a:bodyPr/>
                    <a:lstStyle/>
                    <a:p>
                      <a:pPr algn="ctr">
                        <a:lnSpc>
                          <a:spcPct val="107000"/>
                        </a:lnSpc>
                        <a:spcAft>
                          <a:spcPts val="800"/>
                        </a:spcAft>
                      </a:pPr>
                      <a:r>
                        <a:rPr lang="ru-RU" sz="1400" b="0" dirty="0" smtClean="0">
                          <a:solidFill>
                            <a:schemeClr val="bg1"/>
                          </a:solidFill>
                          <a:effectLst/>
                          <a:latin typeface="Times New Roman" pitchFamily="18" charset="0"/>
                          <a:cs typeface="Times New Roman" pitchFamily="18" charset="0"/>
                        </a:rPr>
                        <a:t>1.2Реалізація </a:t>
                      </a:r>
                      <a:r>
                        <a:rPr lang="ru-RU" sz="1400" b="0" dirty="0" err="1" smtClean="0">
                          <a:solidFill>
                            <a:schemeClr val="bg1"/>
                          </a:solidFill>
                          <a:effectLst/>
                          <a:latin typeface="Times New Roman" pitchFamily="18" charset="0"/>
                          <a:cs typeface="Times New Roman" pitchFamily="18" charset="0"/>
                        </a:rPr>
                        <a:t>заходів</a:t>
                      </a:r>
                      <a:r>
                        <a:rPr lang="ru-RU" sz="1400" b="0" dirty="0" smtClean="0">
                          <a:solidFill>
                            <a:schemeClr val="bg1"/>
                          </a:solidFill>
                          <a:effectLst/>
                          <a:latin typeface="Times New Roman" pitchFamily="18" charset="0"/>
                          <a:cs typeface="Times New Roman" pitchFamily="18" charset="0"/>
                        </a:rPr>
                        <a:t> з </a:t>
                      </a:r>
                      <a:r>
                        <a:rPr lang="ru-RU" sz="1400" b="0" dirty="0" err="1" smtClean="0">
                          <a:solidFill>
                            <a:schemeClr val="bg1"/>
                          </a:solidFill>
                          <a:effectLst/>
                          <a:latin typeface="Times New Roman" pitchFamily="18" charset="0"/>
                          <a:cs typeface="Times New Roman" pitchFamily="18" charset="0"/>
                        </a:rPr>
                        <a:t>енергоефективності</a:t>
                      </a:r>
                      <a:r>
                        <a:rPr lang="ru-RU" sz="1400" b="0" dirty="0" smtClean="0">
                          <a:solidFill>
                            <a:schemeClr val="bg1"/>
                          </a:solidFill>
                          <a:effectLst/>
                          <a:latin typeface="Times New Roman" pitchFamily="18" charset="0"/>
                          <a:cs typeface="Times New Roman" pitchFamily="18" charset="0"/>
                        </a:rPr>
                        <a:t> та </a:t>
                      </a:r>
                      <a:r>
                        <a:rPr lang="ru-RU" sz="1400" b="0" dirty="0" err="1" smtClean="0">
                          <a:solidFill>
                            <a:schemeClr val="bg1"/>
                          </a:solidFill>
                          <a:effectLst/>
                          <a:latin typeface="Times New Roman" pitchFamily="18" charset="0"/>
                          <a:cs typeface="Times New Roman" pitchFamily="18" charset="0"/>
                        </a:rPr>
                        <a:t>енергозбереження</a:t>
                      </a:r>
                      <a:endParaRPr lang="en-US" sz="14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1747">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Джерела та фінансування</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1272445">
                <a:tc>
                  <a:txBody>
                    <a:bodyPr/>
                    <a:lstStyle/>
                    <a:p>
                      <a:pPr marL="0" lvl="2" indent="0">
                        <a:lnSpc>
                          <a:spcPct val="115000"/>
                        </a:lnSpc>
                        <a:spcAft>
                          <a:spcPts val="0"/>
                        </a:spcAft>
                        <a:buFont typeface="+mj-lt"/>
                        <a:buNone/>
                      </a:pPr>
                      <a:r>
                        <a:rPr lang="uk-UA" sz="1400" b="0" dirty="0">
                          <a:solidFill>
                            <a:schemeClr val="tx1"/>
                          </a:solidFill>
                          <a:effectLst/>
                          <a:latin typeface="Times New Roman" pitchFamily="18" charset="0"/>
                          <a:ea typeface="Times New Roman"/>
                          <a:cs typeface="Times New Roman" pitchFamily="18" charset="0"/>
                        </a:rPr>
                        <a:t>Підвищення ефективності використання енергетичних р</a:t>
                      </a:r>
                      <a:r>
                        <a:rPr lang="ru-RU" sz="1400" b="0" dirty="0" err="1">
                          <a:solidFill>
                            <a:schemeClr val="tx1"/>
                          </a:solidFill>
                          <a:effectLst/>
                          <a:latin typeface="Times New Roman" pitchFamily="18" charset="0"/>
                          <a:ea typeface="Times New Roman"/>
                          <a:cs typeface="Times New Roman" pitchFamily="18" charset="0"/>
                        </a:rPr>
                        <a:t>есурсів</a:t>
                      </a:r>
                      <a:r>
                        <a:rPr lang="uk-UA" sz="1400" b="0" dirty="0">
                          <a:solidFill>
                            <a:schemeClr val="tx1"/>
                          </a:solidFill>
                          <a:effectLst/>
                          <a:latin typeface="Times New Roman" pitchFamily="18" charset="0"/>
                          <a:ea typeface="Times New Roman"/>
                          <a:cs typeface="Times New Roman" pitchFamily="18" charset="0"/>
                        </a:rPr>
                        <a:t> бюджетними закладами, проведення </a:t>
                      </a:r>
                      <a:r>
                        <a:rPr lang="uk-UA" sz="1400" b="0" dirty="0" err="1">
                          <a:solidFill>
                            <a:schemeClr val="tx1"/>
                          </a:solidFill>
                          <a:effectLst/>
                          <a:latin typeface="Times New Roman" pitchFamily="18" charset="0"/>
                          <a:ea typeface="Times New Roman"/>
                          <a:cs typeface="Times New Roman" pitchFamily="18" charset="0"/>
                        </a:rPr>
                        <a:t>енергоаудиту</a:t>
                      </a:r>
                      <a:r>
                        <a:rPr lang="uk-UA" sz="1400" b="0" dirty="0">
                          <a:solidFill>
                            <a:schemeClr val="tx1"/>
                          </a:solidFill>
                          <a:effectLst/>
                          <a:latin typeface="Times New Roman" pitchFamily="18" charset="0"/>
                          <a:ea typeface="Times New Roman"/>
                          <a:cs typeface="Times New Roman" pitchFamily="18" charset="0"/>
                        </a:rPr>
                        <a:t> у закладах </a:t>
                      </a:r>
                      <a:r>
                        <a:rPr lang="uk-UA" sz="1400" b="0" dirty="0" smtClean="0">
                          <a:solidFill>
                            <a:schemeClr val="tx1"/>
                          </a:solidFill>
                          <a:effectLst/>
                          <a:latin typeface="Times New Roman" pitchFamily="18" charset="0"/>
                          <a:ea typeface="Times New Roman"/>
                          <a:cs typeface="Times New Roman" pitchFamily="18" charset="0"/>
                        </a:rPr>
                        <a:t>міста</a:t>
                      </a: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2021-2023</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ru-RU" sz="1200" b="0" dirty="0" err="1">
                          <a:solidFill>
                            <a:schemeClr val="tx1"/>
                          </a:solidFill>
                          <a:effectLst/>
                          <a:latin typeface="Times New Roman" pitchFamily="18" charset="0"/>
                          <a:ea typeface="Times New Roman"/>
                          <a:cs typeface="Times New Roman" pitchFamily="18" charset="0"/>
                        </a:rPr>
                        <a:t>Виконавчий</a:t>
                      </a:r>
                      <a:r>
                        <a:rPr lang="ru-RU" sz="1200" b="0" dirty="0">
                          <a:solidFill>
                            <a:schemeClr val="tx1"/>
                          </a:solidFill>
                          <a:effectLst/>
                          <a:latin typeface="Times New Roman" pitchFamily="18" charset="0"/>
                          <a:ea typeface="Times New Roman"/>
                          <a:cs typeface="Times New Roman" pitchFamily="18" charset="0"/>
                        </a:rPr>
                        <a:t> </a:t>
                      </a:r>
                      <a:r>
                        <a:rPr lang="ru-RU" sz="1200" b="0" dirty="0" err="1">
                          <a:solidFill>
                            <a:schemeClr val="tx1"/>
                          </a:solidFill>
                          <a:effectLst/>
                          <a:latin typeface="Times New Roman" pitchFamily="18" charset="0"/>
                          <a:ea typeface="Times New Roman"/>
                          <a:cs typeface="Times New Roman" pitchFamily="18" charset="0"/>
                        </a:rPr>
                        <a:t>комітет</a:t>
                      </a:r>
                      <a:r>
                        <a:rPr lang="ru-RU" sz="1200" b="0" dirty="0">
                          <a:solidFill>
                            <a:schemeClr val="tx1"/>
                          </a:solidFill>
                          <a:effectLst/>
                          <a:latin typeface="Times New Roman" pitchFamily="18" charset="0"/>
                          <a:ea typeface="Times New Roman"/>
                          <a:cs typeface="Times New Roman" pitchFamily="18" charset="0"/>
                        </a:rPr>
                        <a:t> </a:t>
                      </a:r>
                      <a:r>
                        <a:rPr lang="ru-RU" sz="1200" b="0" dirty="0" err="1">
                          <a:solidFill>
                            <a:schemeClr val="tx1"/>
                          </a:solidFill>
                          <a:effectLst/>
                          <a:latin typeface="Times New Roman" pitchFamily="18" charset="0"/>
                          <a:ea typeface="Times New Roman"/>
                          <a:cs typeface="Times New Roman" pitchFamily="18" charset="0"/>
                        </a:rPr>
                        <a:t>Дунаєвецької</a:t>
                      </a:r>
                      <a:r>
                        <a:rPr lang="ru-RU" sz="1200" b="0" dirty="0">
                          <a:solidFill>
                            <a:schemeClr val="tx1"/>
                          </a:solidFill>
                          <a:effectLst/>
                          <a:latin typeface="Times New Roman" pitchFamily="18" charset="0"/>
                          <a:ea typeface="Times New Roman"/>
                          <a:cs typeface="Times New Roman" pitchFamily="18" charset="0"/>
                        </a:rPr>
                        <a:t> </a:t>
                      </a:r>
                      <a:r>
                        <a:rPr lang="ru-RU" sz="1200" b="0" dirty="0" err="1">
                          <a:solidFill>
                            <a:schemeClr val="tx1"/>
                          </a:solidFill>
                          <a:effectLst/>
                          <a:latin typeface="Times New Roman" pitchFamily="18" charset="0"/>
                          <a:ea typeface="Times New Roman"/>
                          <a:cs typeface="Times New Roman" pitchFamily="18" charset="0"/>
                        </a:rPr>
                        <a:t>міської</a:t>
                      </a:r>
                      <a:r>
                        <a:rPr lang="ru-RU" sz="1200" b="0" dirty="0">
                          <a:solidFill>
                            <a:schemeClr val="tx1"/>
                          </a:solidFill>
                          <a:effectLst/>
                          <a:latin typeface="Times New Roman" pitchFamily="18" charset="0"/>
                          <a:ea typeface="Times New Roman"/>
                          <a:cs typeface="Times New Roman" pitchFamily="18" charset="0"/>
                        </a:rPr>
                        <a:t> ради</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3175">
                        <a:spcAft>
                          <a:spcPts val="0"/>
                        </a:spcAft>
                      </a:pPr>
                      <a:r>
                        <a:rPr lang="ru-RU" sz="1200" b="0">
                          <a:solidFill>
                            <a:schemeClr val="tx1"/>
                          </a:solidFill>
                          <a:effectLst/>
                          <a:latin typeface="Times New Roman" pitchFamily="18" charset="0"/>
                          <a:ea typeface="Calibri"/>
                          <a:cs typeface="Times New Roman" pitchFamily="18" charset="0"/>
                        </a:rPr>
                        <a:t>Зменшення витрат енергетичних ресурсів бюджетними закладами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526934">
                <a:tc>
                  <a:txBody>
                    <a:bodyPr/>
                    <a:lstStyle/>
                    <a:p>
                      <a:pPr marL="0" lvl="2" indent="0">
                        <a:lnSpc>
                          <a:spcPct val="115000"/>
                        </a:lnSpc>
                        <a:spcAft>
                          <a:spcPts val="0"/>
                        </a:spcAft>
                        <a:buFont typeface="+mj-lt"/>
                        <a:buNone/>
                      </a:pPr>
                      <a:r>
                        <a:rPr lang="uk-UA" sz="1400" b="0" dirty="0">
                          <a:solidFill>
                            <a:schemeClr val="tx1"/>
                          </a:solidFill>
                          <a:effectLst/>
                          <a:latin typeface="Times New Roman" pitchFamily="18" charset="0"/>
                          <a:ea typeface="Times New Roman"/>
                          <a:cs typeface="Times New Roman" pitchFamily="18" charset="0"/>
                        </a:rPr>
                        <a:t>Реалізація заходів з енергозбереження (утеплення фасадів, покрівель, заміна віконних та дверних блоків на енергозберігаючі) </a:t>
                      </a:r>
                      <a:endParaRPr lang="en-US" sz="1400" b="0" dirty="0">
                        <a:solidFill>
                          <a:schemeClr val="tx1"/>
                        </a:solidFill>
                        <a:effectLst/>
                        <a:latin typeface="Times New Roman" pitchFamily="18" charset="0"/>
                        <a:ea typeface="Calibri"/>
                        <a:cs typeface="Times New Roman" pitchFamily="18" charset="0"/>
                      </a:endParaRPr>
                    </a:p>
                    <a:p>
                      <a:pPr>
                        <a:lnSpc>
                          <a:spcPct val="115000"/>
                        </a:lnSpc>
                        <a:spcAft>
                          <a:spcPts val="0"/>
                        </a:spcAft>
                      </a:pPr>
                      <a:r>
                        <a:rPr lang="uk-UA" sz="1400" b="0" dirty="0">
                          <a:solidFill>
                            <a:schemeClr val="tx1"/>
                          </a:solidFill>
                          <a:effectLst/>
                          <a:latin typeface="Times New Roman" pitchFamily="18" charset="0"/>
                          <a:ea typeface="Times New Roman"/>
                          <a:cs typeface="Times New Roman" pitchFamily="18" charset="0"/>
                        </a:rPr>
                        <a:t> </a:t>
                      </a:r>
                      <a:endParaRPr lang="en-US" sz="14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2021-2023</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ru-RU" sz="12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dirty="0">
                          <a:solidFill>
                            <a:schemeClr val="tx1"/>
                          </a:solidFill>
                          <a:effectLst/>
                          <a:latin typeface="Times New Roman" pitchFamily="18" charset="0"/>
                          <a:ea typeface="Calibri"/>
                          <a:cs typeface="Times New Roman" pitchFamily="18" charset="0"/>
                        </a:rPr>
                        <a:t>зменшення витрат на оплату за теплопостачання</a:t>
                      </a:r>
                      <a:endParaRPr lang="en-US" sz="1200" b="0" dirty="0">
                        <a:solidFill>
                          <a:schemeClr val="tx1"/>
                        </a:solidFill>
                        <a:effectLst/>
                        <a:latin typeface="Times New Roman" pitchFamily="18" charset="0"/>
                        <a:ea typeface="Calibri"/>
                        <a:cs typeface="Times New Roman" pitchFamily="18" charset="0"/>
                      </a:endParaRPr>
                    </a:p>
                    <a:p>
                      <a:pPr marL="248920">
                        <a:spcAft>
                          <a:spcPts val="0"/>
                        </a:spcAft>
                      </a:pPr>
                      <a:r>
                        <a:rPr lang="uk-UA" sz="1200" b="0" dirty="0">
                          <a:solidFill>
                            <a:schemeClr val="tx1"/>
                          </a:solidFill>
                          <a:effectLst/>
                          <a:latin typeface="Times New Roman" pitchFamily="18" charset="0"/>
                          <a:ea typeface="Calibri"/>
                          <a:cs typeface="Times New Roman" pitchFamily="18" charset="0"/>
                        </a:rPr>
                        <a:t>збільшення кількості модернізованих будинків</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166540">
                <a:tc>
                  <a:txBody>
                    <a:bodyPr/>
                    <a:lstStyle/>
                    <a:p>
                      <a:pPr>
                        <a:lnSpc>
                          <a:spcPct val="115000"/>
                        </a:lnSpc>
                        <a:spcAft>
                          <a:spcPts val="0"/>
                        </a:spcAft>
                      </a:pPr>
                      <a:r>
                        <a:rPr lang="uk-UA" sz="1400" b="0">
                          <a:solidFill>
                            <a:schemeClr val="tx1"/>
                          </a:solidFill>
                          <a:effectLst/>
                          <a:latin typeface="Times New Roman" pitchFamily="18" charset="0"/>
                          <a:ea typeface="Times New Roman"/>
                          <a:cs typeface="Times New Roman" pitchFamily="18" charset="0"/>
                        </a:rPr>
                        <a:t>Встановлення індивідуального опалення в багатоквартирних будинках</a:t>
                      </a:r>
                      <a:endParaRPr lang="en-US" sz="14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ru-RU" sz="12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r>
                        <a:rPr lang="uk-UA" sz="1200" b="0">
                          <a:solidFill>
                            <a:schemeClr val="tx1"/>
                          </a:solidFill>
                          <a:effectLst/>
                          <a:latin typeface="Times New Roman" pitchFamily="18" charset="0"/>
                          <a:ea typeface="Times New Roman"/>
                          <a:cs typeface="Times New Roman" pitchFamily="18" charset="0"/>
                        </a:rPr>
                        <a:t>, власники багатоквартирних будинків</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a:solidFill>
                            <a:schemeClr val="tx1"/>
                          </a:solidFill>
                          <a:effectLst/>
                          <a:latin typeface="Times New Roman" pitchFamily="18" charset="0"/>
                          <a:ea typeface="Calibri"/>
                          <a:cs typeface="Times New Roman" pitchFamily="18" charset="0"/>
                        </a:rPr>
                        <a:t>зменшення витрат на оплату за теплопостачання</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707131">
                <a:tc>
                  <a:txBody>
                    <a:bodyPr/>
                    <a:lstStyle/>
                    <a:p>
                      <a:pPr>
                        <a:lnSpc>
                          <a:spcPct val="115000"/>
                        </a:lnSpc>
                        <a:spcAft>
                          <a:spcPts val="0"/>
                        </a:spcAft>
                      </a:pPr>
                      <a:r>
                        <a:rPr lang="uk-UA" sz="1400" b="0" dirty="0">
                          <a:solidFill>
                            <a:schemeClr val="tx1"/>
                          </a:solidFill>
                          <a:effectLst/>
                          <a:latin typeface="Times New Roman" pitchFamily="18" charset="0"/>
                          <a:ea typeface="Times New Roman"/>
                          <a:cs typeface="Times New Roman" pitchFamily="18" charset="0"/>
                        </a:rPr>
                        <a:t>Зменшення втрат теплової енергії при її транспортуванні до споживачів, приведення у відповідність до теплового навантаження діаметрів трубопроводів</a:t>
                      </a:r>
                      <a:endParaRPr lang="en-US" sz="14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a:solidFill>
                            <a:schemeClr val="tx1"/>
                          </a:solidFill>
                          <a:effectLst/>
                          <a:latin typeface="Times New Roman" pitchFamily="18" charset="0"/>
                          <a:ea typeface="Times New Roman"/>
                          <a:cs typeface="Times New Roman" pitchFamily="18" charset="0"/>
                        </a:rPr>
                        <a:t>КП теплових мереж Дунаєвецької міської ради</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dirty="0">
                          <a:solidFill>
                            <a:schemeClr val="tx1"/>
                          </a:solidFill>
                          <a:effectLst/>
                          <a:latin typeface="Times New Roman" pitchFamily="18" charset="0"/>
                          <a:ea typeface="Calibri"/>
                          <a:cs typeface="Times New Roman" pitchFamily="18" charset="0"/>
                        </a:rPr>
                        <a:t>Відсоток зменшення витрат на оплату за теплопостачання, зменшення споживання електроенергії , зменшення викидів забруднюючих речовин у навколишнє середовище</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62059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803092919"/>
              </p:ext>
            </p:extLst>
          </p:nvPr>
        </p:nvGraphicFramePr>
        <p:xfrm>
          <a:off x="188485" y="-60917"/>
          <a:ext cx="8767030" cy="6911208"/>
        </p:xfrm>
        <a:graphic>
          <a:graphicData uri="http://schemas.openxmlformats.org/drawingml/2006/table">
            <a:tbl>
              <a:tblPr firstRow="1" firstCol="1" lastRow="1" lastCol="1" bandRow="1" bandCol="1">
                <a:tableStyleId>{5C22544A-7EE6-4342-B048-85BDC9FD1C3A}</a:tableStyleId>
              </a:tblPr>
              <a:tblGrid>
                <a:gridCol w="2791910"/>
                <a:gridCol w="1142552"/>
                <a:gridCol w="1650255"/>
                <a:gridCol w="1159874"/>
                <a:gridCol w="2022439"/>
              </a:tblGrid>
              <a:tr h="305874">
                <a:tc gridSpan="5">
                  <a:txBody>
                    <a:bodyPr/>
                    <a:lstStyle/>
                    <a:p>
                      <a:pPr algn="ctr">
                        <a:lnSpc>
                          <a:spcPct val="107000"/>
                        </a:lnSpc>
                        <a:spcAft>
                          <a:spcPts val="800"/>
                        </a:spcAft>
                      </a:pPr>
                      <a:r>
                        <a:rPr lang="ru-RU" sz="1200" b="0" dirty="0" smtClean="0">
                          <a:solidFill>
                            <a:schemeClr val="bg1"/>
                          </a:solidFill>
                          <a:effectLst/>
                          <a:latin typeface="Times New Roman" pitchFamily="18" charset="0"/>
                          <a:cs typeface="Times New Roman" pitchFamily="18" charset="0"/>
                        </a:rPr>
                        <a:t>1.3. </a:t>
                      </a:r>
                      <a:r>
                        <a:rPr lang="ru-RU" sz="1200" b="0" dirty="0" err="1" smtClean="0">
                          <a:solidFill>
                            <a:schemeClr val="bg1"/>
                          </a:solidFill>
                          <a:effectLst/>
                          <a:latin typeface="Times New Roman" pitchFamily="18" charset="0"/>
                          <a:cs typeface="Times New Roman" pitchFamily="18" charset="0"/>
                        </a:rPr>
                        <a:t>Будівництво</a:t>
                      </a:r>
                      <a:r>
                        <a:rPr lang="ru-RU" sz="1200" b="0" dirty="0" smtClean="0">
                          <a:solidFill>
                            <a:schemeClr val="bg1"/>
                          </a:solidFill>
                          <a:effectLst/>
                          <a:latin typeface="Times New Roman" pitchFamily="18" charset="0"/>
                          <a:cs typeface="Times New Roman" pitchFamily="18" charset="0"/>
                        </a:rPr>
                        <a:t> ремонт та </a:t>
                      </a:r>
                      <a:r>
                        <a:rPr lang="ru-RU" sz="1200" b="0" dirty="0" err="1" smtClean="0">
                          <a:solidFill>
                            <a:schemeClr val="bg1"/>
                          </a:solidFill>
                          <a:effectLst/>
                          <a:latin typeface="Times New Roman" pitchFamily="18" charset="0"/>
                          <a:cs typeface="Times New Roman" pitchFamily="18" charset="0"/>
                        </a:rPr>
                        <a:t>утримання</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доріг</a:t>
                      </a:r>
                      <a:endParaRPr lang="en-US" sz="12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1747">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Заходи</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Джерела та фінансування</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1542251">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Капітальний та поточний ремонт вулиць та доріг комунальної власності, спів фінансування доріг загального користування місцевого значення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ДМР «Благоустрій </a:t>
                      </a:r>
                      <a:r>
                        <a:rPr lang="uk-UA" sz="1200" b="0" dirty="0" err="1">
                          <a:solidFill>
                            <a:schemeClr val="tx1"/>
                          </a:solidFill>
                          <a:effectLst/>
                          <a:latin typeface="Times New Roman" pitchFamily="18" charset="0"/>
                          <a:ea typeface="Times New Roman"/>
                          <a:cs typeface="Times New Roman" pitchFamily="18" charset="0"/>
                        </a:rPr>
                        <a:t>Дунаєвеччини</a:t>
                      </a:r>
                      <a:r>
                        <a:rPr lang="uk-UA" sz="1200" b="0" dirty="0">
                          <a:solidFill>
                            <a:schemeClr val="tx1"/>
                          </a:solidFill>
                          <a:effectLst/>
                          <a:latin typeface="Times New Roman" pitchFamily="18" charset="0"/>
                          <a:ea typeface="Times New Roman"/>
                          <a:cs typeface="Times New Roman" pitchFamily="18" charset="0"/>
                        </a:rPr>
                        <a:t>», підрядні організації</a:t>
                      </a:r>
                      <a:endParaRPr lang="en-US" sz="1200" b="0" dirty="0">
                        <a:solidFill>
                          <a:schemeClr val="tx1"/>
                        </a:solidFill>
                        <a:effectLst/>
                        <a:latin typeface="Times New Roman" pitchFamily="18" charset="0"/>
                        <a:ea typeface="Calibri"/>
                        <a:cs typeface="Times New Roman" pitchFamily="18" charset="0"/>
                      </a:endParaRPr>
                    </a:p>
                    <a:p>
                      <a:pPr>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Збільшення терміну придатності об’єктів вулично-дорожньої мережі, забезпечення нормальних умов їх функціонування, створення сприятливих умов пересування для населення</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506968">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Поточний ремонт внутрішньоквартальних проїздів, тротуарів,господарських майданчиків комунальної власності, поливання доріг міста</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ДМР «Благоустрій </a:t>
                      </a:r>
                      <a:r>
                        <a:rPr lang="uk-UA" sz="1200" b="0" dirty="0" err="1">
                          <a:solidFill>
                            <a:schemeClr val="tx1"/>
                          </a:solidFill>
                          <a:effectLst/>
                          <a:latin typeface="Times New Roman" pitchFamily="18" charset="0"/>
                          <a:ea typeface="Times New Roman"/>
                          <a:cs typeface="Times New Roman" pitchFamily="18" charset="0"/>
                        </a:rPr>
                        <a:t>Дунаєвеччини</a:t>
                      </a:r>
                      <a:r>
                        <a:rPr lang="uk-UA" sz="1200" b="0" dirty="0">
                          <a:solidFill>
                            <a:schemeClr val="tx1"/>
                          </a:solidFill>
                          <a:effectLst/>
                          <a:latin typeface="Times New Roman" pitchFamily="18" charset="0"/>
                          <a:ea typeface="Times New Roman"/>
                          <a:cs typeface="Times New Roman" pitchFamily="18" charset="0"/>
                        </a:rPr>
                        <a:t>» підрядні </a:t>
                      </a:r>
                      <a:r>
                        <a:rPr lang="uk-UA" sz="1200" b="0" dirty="0" smtClean="0">
                          <a:solidFill>
                            <a:schemeClr val="tx1"/>
                          </a:solidFill>
                          <a:effectLst/>
                          <a:latin typeface="Times New Roman" pitchFamily="18" charset="0"/>
                          <a:ea typeface="Times New Roman"/>
                          <a:cs typeface="Times New Roman" pitchFamily="18" charset="0"/>
                        </a:rPr>
                        <a:t>організації</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Збільшення терміну придатності об’єктів вулично-дорожньої мережі, забезпечення нормальних умов їх функціонування, створення сприятливих умов пересування для населення</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166540">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Проведення робіт по грейдеруванню грунтових вулиць та узбіч вулиць з твердим покриттям</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ДМР «Благоустрій </a:t>
                      </a:r>
                      <a:r>
                        <a:rPr lang="uk-UA" sz="1200" b="0" dirty="0" err="1">
                          <a:solidFill>
                            <a:schemeClr val="tx1"/>
                          </a:solidFill>
                          <a:effectLst/>
                          <a:latin typeface="Times New Roman" pitchFamily="18" charset="0"/>
                          <a:ea typeface="Times New Roman"/>
                          <a:cs typeface="Times New Roman" pitchFamily="18" charset="0"/>
                        </a:rPr>
                        <a:t>Дунаєвеччини</a:t>
                      </a:r>
                      <a:r>
                        <a:rPr lang="uk-UA" sz="1200" b="0" dirty="0">
                          <a:solidFill>
                            <a:schemeClr val="tx1"/>
                          </a:solidFill>
                          <a:effectLst/>
                          <a:latin typeface="Times New Roman" pitchFamily="18" charset="0"/>
                          <a:ea typeface="Times New Roman"/>
                          <a:cs typeface="Times New Roman" pitchFamily="18" charset="0"/>
                        </a:rPr>
                        <a:t>» підрядні </a:t>
                      </a:r>
                      <a:r>
                        <a:rPr lang="uk-UA" sz="1200" b="0" dirty="0" smtClean="0">
                          <a:solidFill>
                            <a:schemeClr val="tx1"/>
                          </a:solidFill>
                          <a:effectLst/>
                          <a:latin typeface="Times New Roman" pitchFamily="18" charset="0"/>
                          <a:ea typeface="Times New Roman"/>
                          <a:cs typeface="Times New Roman" pitchFamily="18" charset="0"/>
                        </a:rPr>
                        <a:t>організації</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Збільшення терміну придатності об’єктів вулично-дорожньої мережі, забезпечення нормальних умов їх функціонування, створення сприятливих умов пересування для населення</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345326">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Зимове утримання доріг та тротуарів</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ДМР «Благоустрій </a:t>
                      </a:r>
                      <a:r>
                        <a:rPr lang="uk-UA" sz="1200" b="0" dirty="0" err="1">
                          <a:solidFill>
                            <a:schemeClr val="tx1"/>
                          </a:solidFill>
                          <a:effectLst/>
                          <a:latin typeface="Times New Roman" pitchFamily="18" charset="0"/>
                          <a:ea typeface="Times New Roman"/>
                          <a:cs typeface="Times New Roman" pitchFamily="18" charset="0"/>
                        </a:rPr>
                        <a:t>Дунаєвеччини</a:t>
                      </a:r>
                      <a:r>
                        <a:rPr lang="uk-UA" sz="1200" b="0" dirty="0">
                          <a:solidFill>
                            <a:schemeClr val="tx1"/>
                          </a:solidFill>
                          <a:effectLst/>
                          <a:latin typeface="Times New Roman" pitchFamily="18" charset="0"/>
                          <a:ea typeface="Times New Roman"/>
                          <a:cs typeface="Times New Roman" pitchFamily="18" charset="0"/>
                        </a:rPr>
                        <a:t>» підрядні </a:t>
                      </a:r>
                      <a:r>
                        <a:rPr lang="uk-UA" sz="1200" b="0" dirty="0" smtClean="0">
                          <a:solidFill>
                            <a:schemeClr val="tx1"/>
                          </a:solidFill>
                          <a:effectLst/>
                          <a:latin typeface="Times New Roman" pitchFamily="18" charset="0"/>
                          <a:ea typeface="Times New Roman"/>
                          <a:cs typeface="Times New Roman" pitchFamily="18" charset="0"/>
                        </a:rPr>
                        <a:t>організації</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Збільшення терміну придатності об’єктів вулично-дорожньої мережі, забезпечення нормальних умов їх функціонування, створення сприятливих умов пересування для населення</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824667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639334585"/>
              </p:ext>
            </p:extLst>
          </p:nvPr>
        </p:nvGraphicFramePr>
        <p:xfrm>
          <a:off x="188485" y="92356"/>
          <a:ext cx="8767030" cy="6633634"/>
        </p:xfrm>
        <a:graphic>
          <a:graphicData uri="http://schemas.openxmlformats.org/drawingml/2006/table">
            <a:tbl>
              <a:tblPr firstRow="1" firstCol="1" lastRow="1" lastCol="1" bandRow="1" bandCol="1">
                <a:tableStyleId>{5C22544A-7EE6-4342-B048-85BDC9FD1C3A}</a:tableStyleId>
              </a:tblPr>
              <a:tblGrid>
                <a:gridCol w="2791910"/>
                <a:gridCol w="1142552"/>
                <a:gridCol w="1650255"/>
                <a:gridCol w="1159874"/>
                <a:gridCol w="2022439"/>
              </a:tblGrid>
              <a:tr h="305874">
                <a:tc gridSpan="5">
                  <a:txBody>
                    <a:bodyPr/>
                    <a:lstStyle/>
                    <a:p>
                      <a:pPr algn="ctr">
                        <a:lnSpc>
                          <a:spcPct val="107000"/>
                        </a:lnSpc>
                        <a:spcAft>
                          <a:spcPts val="800"/>
                        </a:spcAft>
                      </a:pPr>
                      <a:r>
                        <a:rPr lang="ru-RU" sz="1200" b="0" dirty="0" smtClean="0">
                          <a:solidFill>
                            <a:schemeClr val="bg1"/>
                          </a:solidFill>
                          <a:effectLst/>
                          <a:latin typeface="Times New Roman" pitchFamily="18" charset="0"/>
                          <a:cs typeface="Times New Roman" pitchFamily="18" charset="0"/>
                        </a:rPr>
                        <a:t>1.4. </a:t>
                      </a:r>
                      <a:r>
                        <a:rPr lang="ru-RU" sz="1200" b="0" dirty="0" err="1" smtClean="0">
                          <a:solidFill>
                            <a:schemeClr val="bg1"/>
                          </a:solidFill>
                          <a:effectLst/>
                          <a:latin typeface="Times New Roman" pitchFamily="18" charset="0"/>
                          <a:cs typeface="Times New Roman" pitchFamily="18" charset="0"/>
                        </a:rPr>
                        <a:t>Модернізація</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системи</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водопостачання</a:t>
                      </a:r>
                      <a:r>
                        <a:rPr lang="ru-RU" sz="1200" b="0" dirty="0" smtClean="0">
                          <a:solidFill>
                            <a:schemeClr val="bg1"/>
                          </a:solidFill>
                          <a:effectLst/>
                          <a:latin typeface="Times New Roman" pitchFamily="18" charset="0"/>
                          <a:cs typeface="Times New Roman" pitchFamily="18" charset="0"/>
                        </a:rPr>
                        <a:t> та </a:t>
                      </a:r>
                      <a:r>
                        <a:rPr lang="ru-RU" sz="1200" b="0" dirty="0" err="1" smtClean="0">
                          <a:solidFill>
                            <a:schemeClr val="bg1"/>
                          </a:solidFill>
                          <a:effectLst/>
                          <a:latin typeface="Times New Roman" pitchFamily="18" charset="0"/>
                          <a:cs typeface="Times New Roman" pitchFamily="18" charset="0"/>
                        </a:rPr>
                        <a:t>водовідведення</a:t>
                      </a:r>
                      <a:endParaRPr lang="en-US" sz="12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1747">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Заходи</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Джерела та фінансування</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767701">
                <a:tc>
                  <a:txBody>
                    <a:bodyPr/>
                    <a:lstStyle/>
                    <a:p>
                      <a:pP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Капітальний ремонт вуличної мережі водопостачання по вул. 1 Травня</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2021-2023</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«Міськводоканал», підрядні організації</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2213</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Покращення водопостачання, зниження втрат води в мережах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685363">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Реконструкція очисних споруд та напірного колектора м. Дунаївці (2-га черга – напірний колектор, піскоуловлювачі, КНС)</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«Міськводоканал», підрядні організації</a:t>
                      </a:r>
                      <a:endParaRPr lang="en-US" sz="1200" b="0" dirty="0">
                        <a:solidFill>
                          <a:schemeClr val="tx1"/>
                        </a:solidFill>
                        <a:effectLst/>
                        <a:latin typeface="Times New Roman" pitchFamily="18" charset="0"/>
                        <a:ea typeface="Calibri"/>
                        <a:cs typeface="Times New Roman" pitchFamily="18" charset="0"/>
                      </a:endParaRPr>
                    </a:p>
                    <a:p>
                      <a:pPr>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9530,1</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Покращення роботи системи водовідведення, екологічного стану</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741082">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Капітальний ремонт КНС 6 та мережі каналізації на території КУ Дунаєвецької багатопрофільної лікарні по вул. Горького 7 м. Дунаївці</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«Міськводоканал», підрядні </a:t>
                      </a:r>
                      <a:r>
                        <a:rPr lang="uk-UA" sz="1200" b="0" dirty="0" smtClean="0">
                          <a:solidFill>
                            <a:schemeClr val="tx1"/>
                          </a:solidFill>
                          <a:effectLst/>
                          <a:latin typeface="Times New Roman" pitchFamily="18" charset="0"/>
                          <a:ea typeface="Times New Roman"/>
                          <a:cs typeface="Times New Roman" pitchFamily="18" charset="0"/>
                        </a:rPr>
                        <a:t>організації</a:t>
                      </a:r>
                      <a:endParaRPr lang="en-US" sz="1200" b="0" dirty="0" smtClean="0">
                        <a:solidFill>
                          <a:schemeClr val="tx1"/>
                        </a:solidFill>
                        <a:effectLst/>
                        <a:latin typeface="Times New Roman" pitchFamily="18" charset="0"/>
                        <a:ea typeface="Times New Roman"/>
                        <a:cs typeface="Times New Roman" pitchFamily="18" charset="0"/>
                      </a:endParaRPr>
                    </a:p>
                    <a:p>
                      <a:pPr>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665</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Покращення роботи системи водовідведення, екологічного стану</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959322">
                <a:tc>
                  <a:txBody>
                    <a:bodyPr/>
                    <a:lstStyle/>
                    <a:p>
                      <a:pP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Капітальний ремонт КНС 1 та каналізаційного колектора по вул. Загородній в м. </a:t>
                      </a:r>
                      <a:r>
                        <a:rPr lang="uk-UA" sz="1200" b="0" dirty="0" err="1">
                          <a:solidFill>
                            <a:schemeClr val="tx1"/>
                          </a:solidFill>
                          <a:effectLst/>
                          <a:latin typeface="Times New Roman" pitchFamily="18" charset="0"/>
                          <a:ea typeface="Times New Roman"/>
                          <a:cs typeface="Times New Roman" pitchFamily="18" charset="0"/>
                        </a:rPr>
                        <a:t>Дунаївці</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2021-2023</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dirty="0">
                          <a:solidFill>
                            <a:schemeClr val="tx1"/>
                          </a:solidFill>
                          <a:effectLst/>
                          <a:latin typeface="Times New Roman" pitchFamily="18" charset="0"/>
                          <a:ea typeface="Times New Roman"/>
                          <a:cs typeface="Times New Roman" pitchFamily="18" charset="0"/>
                        </a:rPr>
                        <a:t>Виконавчий комітет Дунаєвецької міської ради КП «Міськводоканал», підрядні </a:t>
                      </a:r>
                      <a:r>
                        <a:rPr lang="uk-UA" sz="1200" b="0" dirty="0" smtClean="0">
                          <a:solidFill>
                            <a:schemeClr val="tx1"/>
                          </a:solidFill>
                          <a:effectLst/>
                          <a:latin typeface="Times New Roman" pitchFamily="18" charset="0"/>
                          <a:ea typeface="Times New Roman"/>
                          <a:cs typeface="Times New Roman" pitchFamily="18" charset="0"/>
                        </a:rPr>
                        <a:t>організації</a:t>
                      </a: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830</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Покращення роботи системи водовідведення, екологічного стану</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678467">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Підключення абонентів до водопостачання в с.Лисець</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«Міськводоканал»,</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75</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Покращення роботи системи водовідведення, екологічного стану</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678467">
                <a:tc>
                  <a:txBody>
                    <a:bodyPr/>
                    <a:lstStyle/>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Автоматизація роботи каналізаційних насосних станцій</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450</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Зниження енерговитрат, стабілізація роботи каналізаційної системи</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086791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70510832"/>
              </p:ext>
            </p:extLst>
          </p:nvPr>
        </p:nvGraphicFramePr>
        <p:xfrm>
          <a:off x="188485" y="415085"/>
          <a:ext cx="8767030" cy="5224468"/>
        </p:xfrm>
        <a:graphic>
          <a:graphicData uri="http://schemas.openxmlformats.org/drawingml/2006/table">
            <a:tbl>
              <a:tblPr firstRow="1" firstCol="1" lastRow="1" lastCol="1" bandRow="1" bandCol="1">
                <a:tableStyleId>{5C22544A-7EE6-4342-B048-85BDC9FD1C3A}</a:tableStyleId>
              </a:tblPr>
              <a:tblGrid>
                <a:gridCol w="2791910"/>
                <a:gridCol w="1142552"/>
                <a:gridCol w="1650255"/>
                <a:gridCol w="1159874"/>
                <a:gridCol w="2022439"/>
              </a:tblGrid>
              <a:tr h="305874">
                <a:tc gridSpan="5">
                  <a:txBody>
                    <a:bodyPr/>
                    <a:lstStyle/>
                    <a:p>
                      <a:pPr algn="ctr">
                        <a:lnSpc>
                          <a:spcPct val="107000"/>
                        </a:lnSpc>
                        <a:spcAft>
                          <a:spcPts val="800"/>
                        </a:spcAft>
                      </a:pPr>
                      <a:r>
                        <a:rPr lang="ru-RU" sz="1200" b="0" dirty="0" smtClean="0">
                          <a:solidFill>
                            <a:schemeClr val="bg1"/>
                          </a:solidFill>
                          <a:effectLst/>
                          <a:latin typeface="Times New Roman" pitchFamily="18" charset="0"/>
                          <a:cs typeface="Times New Roman" pitchFamily="18" charset="0"/>
                        </a:rPr>
                        <a:t>1.5. </a:t>
                      </a:r>
                      <a:r>
                        <a:rPr lang="ru-RU" sz="1200" b="0" dirty="0" err="1" smtClean="0">
                          <a:solidFill>
                            <a:schemeClr val="bg1"/>
                          </a:solidFill>
                          <a:effectLst/>
                          <a:latin typeface="Times New Roman" pitchFamily="18" charset="0"/>
                          <a:cs typeface="Times New Roman" pitchFamily="18" charset="0"/>
                        </a:rPr>
                        <a:t>Запровадження</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ефективної</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системи</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поводження</a:t>
                      </a:r>
                      <a:r>
                        <a:rPr lang="ru-RU" sz="1200" b="0" dirty="0" smtClean="0">
                          <a:solidFill>
                            <a:schemeClr val="bg1"/>
                          </a:solidFill>
                          <a:effectLst/>
                          <a:latin typeface="Times New Roman" pitchFamily="18" charset="0"/>
                          <a:cs typeface="Times New Roman" pitchFamily="18" charset="0"/>
                        </a:rPr>
                        <a:t> з </a:t>
                      </a:r>
                      <a:r>
                        <a:rPr lang="ru-RU" sz="1200" b="0" dirty="0" err="1" smtClean="0">
                          <a:solidFill>
                            <a:schemeClr val="bg1"/>
                          </a:solidFill>
                          <a:effectLst/>
                          <a:latin typeface="Times New Roman" pitchFamily="18" charset="0"/>
                          <a:cs typeface="Times New Roman" pitchFamily="18" charset="0"/>
                        </a:rPr>
                        <a:t>побутовими</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відходами</a:t>
                      </a:r>
                      <a:endParaRPr lang="en-US" sz="12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1747">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Заходи</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Джерела та фінансування</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767701">
                <a:tc>
                  <a:txBody>
                    <a:bodyPr/>
                    <a:lstStyle/>
                    <a:p>
                      <a:pPr marL="457200">
                        <a:lnSpc>
                          <a:spcPct val="115000"/>
                        </a:lnSpc>
                        <a:spcAft>
                          <a:spcPts val="0"/>
                        </a:spcAft>
                      </a:pPr>
                      <a:r>
                        <a:rPr lang="ru-RU" sz="1200" b="0">
                          <a:solidFill>
                            <a:schemeClr val="tx1"/>
                          </a:solidFill>
                          <a:effectLst/>
                          <a:latin typeface="Times New Roman" pitchFamily="18" charset="0"/>
                          <a:ea typeface="Arial Unicode MS"/>
                          <a:cs typeface="Times New Roman" pitchFamily="18" charset="0"/>
                        </a:rPr>
                        <a:t>Ліквідація несанкціонованих сміттєзвалищ</a:t>
                      </a:r>
                      <a:endParaRPr lang="en-US" sz="1200" b="0">
                        <a:solidFill>
                          <a:schemeClr val="tx1"/>
                        </a:solidFill>
                        <a:effectLst/>
                        <a:latin typeface="Times New Roman" pitchFamily="18" charset="0"/>
                        <a:ea typeface="Calibri"/>
                        <a:cs typeface="Times New Roman" pitchFamily="18" charset="0"/>
                      </a:endParaRPr>
                    </a:p>
                    <a:p>
                      <a:pP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ДМР «Благоустрій Дунаєвеччини» підрядні організації</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a:solidFill>
                            <a:schemeClr val="tx1"/>
                          </a:solidFill>
                          <a:effectLst/>
                          <a:latin typeface="Times New Roman" pitchFamily="18" charset="0"/>
                          <a:ea typeface="Calibri"/>
                          <a:cs typeface="Times New Roman" pitchFamily="18" charset="0"/>
                        </a:rPr>
                        <a:t>Покращення санітарного стану території громади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685363">
                <a:tc>
                  <a:txBody>
                    <a:bodyPr/>
                    <a:lstStyle/>
                    <a:p>
                      <a:pPr>
                        <a:lnSpc>
                          <a:spcPct val="115000"/>
                        </a:lnSpc>
                        <a:spcAft>
                          <a:spcPts val="0"/>
                        </a:spcAft>
                      </a:pPr>
                      <a:r>
                        <a:rPr lang="ru-RU" sz="1200" b="0">
                          <a:solidFill>
                            <a:schemeClr val="tx1"/>
                          </a:solidFill>
                          <a:effectLst/>
                          <a:latin typeface="Times New Roman" pitchFamily="18" charset="0"/>
                          <a:ea typeface="Arial Unicode MS"/>
                          <a:cs typeface="Times New Roman" pitchFamily="18" charset="0"/>
                        </a:rPr>
                        <a:t>Поступове впровадження на території громади системи роздільного збирання сміття</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ДМР «Благоустрій Дунаєвеччини» підрядні організації</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a:solidFill>
                            <a:schemeClr val="tx1"/>
                          </a:solidFill>
                          <a:effectLst/>
                          <a:latin typeface="Times New Roman" pitchFamily="18" charset="0"/>
                          <a:ea typeface="Calibri"/>
                          <a:cs typeface="Times New Roman" pitchFamily="18" charset="0"/>
                        </a:rPr>
                        <a:t>Збільшення частки відсортованого сміття у загальному обсязі твердих побутових відходів</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741082">
                <a:tc>
                  <a:txBody>
                    <a:bodyPr/>
                    <a:lstStyle/>
                    <a:p>
                      <a:pPr>
                        <a:lnSpc>
                          <a:spcPct val="115000"/>
                        </a:lnSpc>
                        <a:spcAft>
                          <a:spcPts val="0"/>
                        </a:spcAft>
                      </a:pPr>
                      <a:r>
                        <a:rPr lang="uk-UA" sz="1200" b="0">
                          <a:solidFill>
                            <a:schemeClr val="tx1"/>
                          </a:solidFill>
                          <a:effectLst/>
                          <a:latin typeface="Times New Roman" pitchFamily="18" charset="0"/>
                          <a:ea typeface="Arial Unicode MS"/>
                          <a:cs typeface="Times New Roman" pitchFamily="18" charset="0"/>
                        </a:rPr>
                        <a:t>У</a:t>
                      </a:r>
                      <a:r>
                        <a:rPr lang="ru-RU" sz="1200" b="0">
                          <a:solidFill>
                            <a:schemeClr val="tx1"/>
                          </a:solidFill>
                          <a:effectLst/>
                          <a:latin typeface="Times New Roman" pitchFamily="18" charset="0"/>
                          <a:ea typeface="Arial Unicode MS"/>
                          <a:cs typeface="Times New Roman" pitchFamily="18" charset="0"/>
                        </a:rPr>
                        <a:t>кладення договорів на вивезення ТПВ</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ДМР «Благоустрій Дунаєвеччини» підрядні організації</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a:solidFill>
                            <a:schemeClr val="tx1"/>
                          </a:solidFill>
                          <a:effectLst/>
                          <a:latin typeface="Times New Roman" pitchFamily="18" charset="0"/>
                          <a:ea typeface="Calibri"/>
                          <a:cs typeface="Times New Roman" pitchFamily="18" charset="0"/>
                        </a:rPr>
                        <a:t>Покращення санітарного стану території громади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959322">
                <a:tc>
                  <a:txBody>
                    <a:bodyPr/>
                    <a:lstStyle/>
                    <a:p>
                      <a:pPr marL="457200">
                        <a:lnSpc>
                          <a:spcPct val="115000"/>
                        </a:lnSpc>
                        <a:spcAft>
                          <a:spcPts val="0"/>
                        </a:spcAft>
                      </a:pPr>
                      <a:r>
                        <a:rPr lang="uk-UA" sz="1200" b="0" dirty="0">
                          <a:solidFill>
                            <a:schemeClr val="tx1"/>
                          </a:solidFill>
                          <a:effectLst/>
                          <a:latin typeface="Times New Roman" pitchFamily="18" charset="0"/>
                          <a:ea typeface="Arial Unicode MS"/>
                          <a:cs typeface="Times New Roman" pitchFamily="18" charset="0"/>
                        </a:rPr>
                        <a:t>Експлуатація існуючої сортувальної лінії</a:t>
                      </a:r>
                      <a:endParaRPr lang="en-US" sz="1200" b="0" dirty="0">
                        <a:solidFill>
                          <a:schemeClr val="tx1"/>
                        </a:solidFill>
                        <a:effectLst/>
                        <a:latin typeface="Times New Roman" pitchFamily="18" charset="0"/>
                        <a:ea typeface="Calibri"/>
                        <a:cs typeface="Times New Roman" pitchFamily="18" charset="0"/>
                      </a:endParaRPr>
                    </a:p>
                    <a:p>
                      <a:pP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ДМР «Благоустрій Дунаєвеччини»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248920">
                        <a:spcAft>
                          <a:spcPts val="0"/>
                        </a:spcAft>
                      </a:pPr>
                      <a:r>
                        <a:rPr lang="uk-UA" sz="1200" b="0" dirty="0">
                          <a:solidFill>
                            <a:schemeClr val="tx1"/>
                          </a:solidFill>
                          <a:effectLst/>
                          <a:latin typeface="Times New Roman" pitchFamily="18" charset="0"/>
                          <a:ea typeface="Calibri"/>
                          <a:cs typeface="Times New Roman" pitchFamily="18" charset="0"/>
                        </a:rPr>
                        <a:t>Покращення санітарного стану території громади, Збільшення частки відсортованого сміття у загальному обсязі твердих побутових відходів</a:t>
                      </a:r>
                      <a:endParaRPr lang="en-US" sz="1200" b="0" dirty="0">
                        <a:solidFill>
                          <a:schemeClr val="tx1"/>
                        </a:solidFill>
                        <a:effectLst/>
                        <a:latin typeface="Times New Roman" pitchFamily="18" charset="0"/>
                        <a:ea typeface="Calibri"/>
                        <a:cs typeface="Times New Roman" pitchFamily="18" charset="0"/>
                      </a:endParaRPr>
                    </a:p>
                    <a:p>
                      <a:pPr marL="248920">
                        <a:spcAft>
                          <a:spcPts val="0"/>
                        </a:spcAft>
                      </a:pPr>
                      <a:r>
                        <a:rPr lang="uk-UA" sz="1200" b="0" dirty="0">
                          <a:solidFill>
                            <a:schemeClr val="tx1"/>
                          </a:solidFill>
                          <a:effectLst/>
                          <a:latin typeface="Times New Roman" pitchFamily="18" charset="0"/>
                          <a:ea typeface="Calibri"/>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828699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05228418"/>
              </p:ext>
            </p:extLst>
          </p:nvPr>
        </p:nvGraphicFramePr>
        <p:xfrm>
          <a:off x="188485" y="135386"/>
          <a:ext cx="8767030" cy="6636971"/>
        </p:xfrm>
        <a:graphic>
          <a:graphicData uri="http://schemas.openxmlformats.org/drawingml/2006/table">
            <a:tbl>
              <a:tblPr firstRow="1" firstCol="1" lastRow="1" lastCol="1" bandRow="1" bandCol="1">
                <a:tableStyleId>{5C22544A-7EE6-4342-B048-85BDC9FD1C3A}</a:tableStyleId>
              </a:tblPr>
              <a:tblGrid>
                <a:gridCol w="2791910"/>
                <a:gridCol w="1142552"/>
                <a:gridCol w="1650255"/>
                <a:gridCol w="1159874"/>
                <a:gridCol w="2022439"/>
              </a:tblGrid>
              <a:tr h="305874">
                <a:tc gridSpan="5">
                  <a:txBody>
                    <a:bodyPr/>
                    <a:lstStyle/>
                    <a:p>
                      <a:pPr algn="ctr">
                        <a:lnSpc>
                          <a:spcPct val="107000"/>
                        </a:lnSpc>
                        <a:spcAft>
                          <a:spcPts val="800"/>
                        </a:spcAft>
                      </a:pPr>
                      <a:r>
                        <a:rPr lang="ru-RU" sz="1200" b="0" dirty="0" smtClean="0">
                          <a:solidFill>
                            <a:schemeClr val="bg1"/>
                          </a:solidFill>
                          <a:effectLst/>
                          <a:latin typeface="Times New Roman" pitchFamily="18" charset="0"/>
                          <a:cs typeface="Times New Roman" pitchFamily="18" charset="0"/>
                        </a:rPr>
                        <a:t>1.6. </a:t>
                      </a:r>
                      <a:r>
                        <a:rPr lang="ru-RU" sz="1200" b="0" dirty="0" err="1" smtClean="0">
                          <a:solidFill>
                            <a:schemeClr val="bg1"/>
                          </a:solidFill>
                          <a:effectLst/>
                          <a:latin typeface="Times New Roman" pitchFamily="18" charset="0"/>
                          <a:cs typeface="Times New Roman" pitchFamily="18" charset="0"/>
                        </a:rPr>
                        <a:t>Організація</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зелених</a:t>
                      </a:r>
                      <a:r>
                        <a:rPr lang="ru-RU" sz="1200" b="0" dirty="0" smtClean="0">
                          <a:solidFill>
                            <a:schemeClr val="bg1"/>
                          </a:solidFill>
                          <a:effectLst/>
                          <a:latin typeface="Times New Roman" pitchFamily="18" charset="0"/>
                          <a:cs typeface="Times New Roman" pitchFamily="18" charset="0"/>
                        </a:rPr>
                        <a:t> зон та зон </a:t>
                      </a:r>
                      <a:r>
                        <a:rPr lang="ru-RU" sz="1200" b="0" dirty="0" err="1" smtClean="0">
                          <a:solidFill>
                            <a:schemeClr val="bg1"/>
                          </a:solidFill>
                          <a:effectLst/>
                          <a:latin typeface="Times New Roman" pitchFamily="18" charset="0"/>
                          <a:cs typeface="Times New Roman" pitchFamily="18" charset="0"/>
                        </a:rPr>
                        <a:t>відпочинку</a:t>
                      </a:r>
                      <a:endParaRPr lang="en-US" sz="12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1747">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Заходи</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Джерела та фінансування</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668217">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Проведення технічної інвентаризації та паспортизації об’єктів благоустрою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ДМР «Благоустрій Дунаєвеччини»</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Створення кадастру зелених та об’єктів благоустрою насаджень міста</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685363">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Поточний та капітальний ремонт дитячих спортивних майданчиків</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КП ДМР «Благоустрій Дунаєвеччини» підрядні організації</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Утримання в належному стані дитячих та спортивних майданчиків</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1068133">
                <a:tc>
                  <a:txBody>
                    <a:bodyPr/>
                    <a:lstStyle/>
                    <a:p>
                      <a:pPr marL="457200">
                        <a:lnSpc>
                          <a:spcPct val="115000"/>
                        </a:lnSpc>
                        <a:spcAft>
                          <a:spcPts val="0"/>
                        </a:spcAft>
                      </a:pPr>
                      <a:r>
                        <a:rPr lang="uk-UA" sz="1200" b="0" dirty="0">
                          <a:solidFill>
                            <a:schemeClr val="tx1"/>
                          </a:solidFill>
                          <a:effectLst/>
                          <a:latin typeface="Times New Roman" pitchFamily="18" charset="0"/>
                          <a:ea typeface="Calibri"/>
                          <a:cs typeface="Times New Roman" pitchFamily="18" charset="0"/>
                        </a:rPr>
                        <a:t>Проведення робіт по вирубці аварійних та сухостійних деревах, а також проведення обрізки та формування крони зелених </a:t>
                      </a:r>
                      <a:r>
                        <a:rPr lang="uk-UA" sz="1200" b="0" dirty="0" smtClean="0">
                          <a:solidFill>
                            <a:schemeClr val="tx1"/>
                          </a:solidFill>
                          <a:effectLst/>
                          <a:latin typeface="Times New Roman" pitchFamily="18" charset="0"/>
                          <a:ea typeface="Calibri"/>
                          <a:cs typeface="Times New Roman" pitchFamily="18" charset="0"/>
                        </a:rPr>
                        <a:t>насаджень</a:t>
                      </a: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2021-2023</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КП ДМР «Благоустрій </a:t>
                      </a:r>
                      <a:r>
                        <a:rPr lang="uk-UA" sz="1200" b="0" dirty="0" err="1">
                          <a:solidFill>
                            <a:schemeClr val="tx1"/>
                          </a:solidFill>
                          <a:effectLst/>
                          <a:latin typeface="Times New Roman" pitchFamily="18" charset="0"/>
                          <a:ea typeface="Times New Roman"/>
                          <a:cs typeface="Times New Roman" pitchFamily="18" charset="0"/>
                        </a:rPr>
                        <a:t>Дунаєвеччини</a:t>
                      </a:r>
                      <a:r>
                        <a:rPr lang="uk-UA" sz="1200" b="0" dirty="0">
                          <a:solidFill>
                            <a:schemeClr val="tx1"/>
                          </a:solidFill>
                          <a:effectLst/>
                          <a:latin typeface="Times New Roman" pitchFamily="18" charset="0"/>
                          <a:ea typeface="Times New Roman"/>
                          <a:cs typeface="Times New Roman" pitchFamily="18" charset="0"/>
                        </a:rPr>
                        <a:t>» підрядні організації</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ru-RU" sz="1200" b="0" dirty="0" err="1">
                          <a:solidFill>
                            <a:schemeClr val="tx1"/>
                          </a:solidFill>
                          <a:effectLst/>
                          <a:latin typeface="Times New Roman" pitchFamily="18" charset="0"/>
                          <a:ea typeface="Times New Roman"/>
                          <a:cs typeface="Times New Roman" pitchFamily="18" charset="0"/>
                        </a:rPr>
                        <a:t>Озеленення</a:t>
                      </a:r>
                      <a:r>
                        <a:rPr lang="ru-RU" sz="1200" b="0" dirty="0">
                          <a:solidFill>
                            <a:schemeClr val="tx1"/>
                          </a:solidFill>
                          <a:effectLst/>
                          <a:latin typeface="Times New Roman" pitchFamily="18" charset="0"/>
                          <a:ea typeface="Times New Roman"/>
                          <a:cs typeface="Times New Roman" pitchFamily="18" charset="0"/>
                        </a:rPr>
                        <a:t> </a:t>
                      </a:r>
                      <a:r>
                        <a:rPr lang="ru-RU" sz="1200" b="0" dirty="0" err="1">
                          <a:solidFill>
                            <a:schemeClr val="tx1"/>
                          </a:solidFill>
                          <a:effectLst/>
                          <a:latin typeface="Times New Roman" pitchFamily="18" charset="0"/>
                          <a:ea typeface="Times New Roman"/>
                          <a:cs typeface="Times New Roman" pitchFamily="18" charset="0"/>
                        </a:rPr>
                        <a:t>населених</a:t>
                      </a:r>
                      <a:r>
                        <a:rPr lang="ru-RU" sz="1200" b="0" dirty="0">
                          <a:solidFill>
                            <a:schemeClr val="tx1"/>
                          </a:solidFill>
                          <a:effectLst/>
                          <a:latin typeface="Times New Roman" pitchFamily="18" charset="0"/>
                          <a:ea typeface="Times New Roman"/>
                          <a:cs typeface="Times New Roman" pitchFamily="18" charset="0"/>
                        </a:rPr>
                        <a:t> </a:t>
                      </a:r>
                      <a:r>
                        <a:rPr lang="ru-RU" sz="1200" b="0" dirty="0" err="1">
                          <a:solidFill>
                            <a:schemeClr val="tx1"/>
                          </a:solidFill>
                          <a:effectLst/>
                          <a:latin typeface="Times New Roman" pitchFamily="18" charset="0"/>
                          <a:ea typeface="Times New Roman"/>
                          <a:cs typeface="Times New Roman" pitchFamily="18" charset="0"/>
                        </a:rPr>
                        <a:t>пунктів</a:t>
                      </a:r>
                      <a:r>
                        <a:rPr lang="ru-RU" sz="1200" b="0" dirty="0">
                          <a:solidFill>
                            <a:schemeClr val="tx1"/>
                          </a:solidFill>
                          <a:effectLst/>
                          <a:latin typeface="Times New Roman" pitchFamily="18" charset="0"/>
                          <a:ea typeface="Times New Roman"/>
                          <a:cs typeface="Times New Roman" pitchFamily="18" charset="0"/>
                        </a:rPr>
                        <a:t> </a:t>
                      </a:r>
                      <a:r>
                        <a:rPr lang="ru-RU" sz="1200" b="0" dirty="0" err="1">
                          <a:solidFill>
                            <a:schemeClr val="tx1"/>
                          </a:solidFill>
                          <a:effectLst/>
                          <a:latin typeface="Times New Roman" pitchFamily="18" charset="0"/>
                          <a:ea typeface="Times New Roman"/>
                          <a:cs typeface="Times New Roman" pitchFamily="18" charset="0"/>
                        </a:rPr>
                        <a:t>громади</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279699">
                <a:tc gridSpan="5">
                  <a:txBody>
                    <a:bodyPr/>
                    <a:lstStyle/>
                    <a:p>
                      <a:pPr algn="ctr">
                        <a:lnSpc>
                          <a:spcPct val="115000"/>
                        </a:lnSpc>
                        <a:spcAft>
                          <a:spcPts val="0"/>
                        </a:spcAft>
                      </a:pPr>
                      <a:r>
                        <a:rPr lang="ru-RU" sz="1200" b="0" dirty="0" smtClean="0">
                          <a:solidFill>
                            <a:schemeClr val="bg1"/>
                          </a:solidFill>
                          <a:effectLst/>
                          <a:latin typeface="Times New Roman" pitchFamily="18" charset="0"/>
                          <a:ea typeface="Calibri"/>
                          <a:cs typeface="Times New Roman" pitchFamily="18" charset="0"/>
                        </a:rPr>
                        <a:t>1.7. </a:t>
                      </a:r>
                      <a:r>
                        <a:rPr lang="ru-RU" sz="1200" b="0" dirty="0" err="1" smtClean="0">
                          <a:solidFill>
                            <a:schemeClr val="bg1"/>
                          </a:solidFill>
                          <a:effectLst/>
                          <a:latin typeface="Times New Roman" pitchFamily="18" charset="0"/>
                          <a:ea typeface="Calibri"/>
                          <a:cs typeface="Times New Roman" pitchFamily="18" charset="0"/>
                        </a:rPr>
                        <a:t>Розвиток</a:t>
                      </a:r>
                      <a:r>
                        <a:rPr lang="ru-RU" sz="1200" b="0" dirty="0" smtClean="0">
                          <a:solidFill>
                            <a:schemeClr val="bg1"/>
                          </a:solidFill>
                          <a:effectLst/>
                          <a:latin typeface="Times New Roman" pitchFamily="18" charset="0"/>
                          <a:ea typeface="Calibri"/>
                          <a:cs typeface="Times New Roman" pitchFamily="18" charset="0"/>
                        </a:rPr>
                        <a:t> </a:t>
                      </a:r>
                      <a:r>
                        <a:rPr lang="ru-RU" sz="1200" b="0" dirty="0" err="1" smtClean="0">
                          <a:solidFill>
                            <a:schemeClr val="bg1"/>
                          </a:solidFill>
                          <a:effectLst/>
                          <a:latin typeface="Times New Roman" pitchFamily="18" charset="0"/>
                          <a:ea typeface="Calibri"/>
                          <a:cs typeface="Times New Roman" pitchFamily="18" charset="0"/>
                        </a:rPr>
                        <a:t>мережі</a:t>
                      </a:r>
                      <a:r>
                        <a:rPr lang="ru-RU" sz="1200" b="0" dirty="0" smtClean="0">
                          <a:solidFill>
                            <a:schemeClr val="bg1"/>
                          </a:solidFill>
                          <a:effectLst/>
                          <a:latin typeface="Times New Roman" pitchFamily="18" charset="0"/>
                          <a:ea typeface="Calibri"/>
                          <a:cs typeface="Times New Roman" pitchFamily="18" charset="0"/>
                        </a:rPr>
                        <a:t> </a:t>
                      </a:r>
                      <a:r>
                        <a:rPr lang="ru-RU" sz="1200" b="0" dirty="0" err="1" smtClean="0">
                          <a:solidFill>
                            <a:schemeClr val="bg1"/>
                          </a:solidFill>
                          <a:effectLst/>
                          <a:latin typeface="Times New Roman" pitchFamily="18" charset="0"/>
                          <a:ea typeface="Calibri"/>
                          <a:cs typeface="Times New Roman" pitchFamily="18" charset="0"/>
                        </a:rPr>
                        <a:t>вуличного</a:t>
                      </a:r>
                      <a:r>
                        <a:rPr lang="ru-RU" sz="1200" b="0" dirty="0" smtClean="0">
                          <a:solidFill>
                            <a:schemeClr val="bg1"/>
                          </a:solidFill>
                          <a:effectLst/>
                          <a:latin typeface="Times New Roman" pitchFamily="18" charset="0"/>
                          <a:ea typeface="Calibri"/>
                          <a:cs typeface="Times New Roman" pitchFamily="18" charset="0"/>
                        </a:rPr>
                        <a:t> </a:t>
                      </a:r>
                      <a:r>
                        <a:rPr lang="ru-RU" sz="1200" b="0" dirty="0" err="1" smtClean="0">
                          <a:solidFill>
                            <a:schemeClr val="bg1"/>
                          </a:solidFill>
                          <a:effectLst/>
                          <a:latin typeface="Times New Roman" pitchFamily="18" charset="0"/>
                          <a:ea typeface="Calibri"/>
                          <a:cs typeface="Times New Roman" pitchFamily="18" charset="0"/>
                        </a:rPr>
                        <a:t>освітлення</a:t>
                      </a:r>
                      <a:r>
                        <a:rPr lang="ru-RU" sz="1200" b="0" dirty="0" smtClean="0">
                          <a:solidFill>
                            <a:schemeClr val="bg1"/>
                          </a:solidFill>
                          <a:effectLst/>
                          <a:latin typeface="Times New Roman" pitchFamily="18" charset="0"/>
                          <a:ea typeface="Calibri"/>
                          <a:cs typeface="Times New Roman" pitchFamily="18" charset="0"/>
                        </a:rPr>
                        <a:t> в </a:t>
                      </a:r>
                      <a:r>
                        <a:rPr lang="ru-RU" sz="1200" b="0" dirty="0" err="1" smtClean="0">
                          <a:solidFill>
                            <a:schemeClr val="bg1"/>
                          </a:solidFill>
                          <a:effectLst/>
                          <a:latin typeface="Times New Roman" pitchFamily="18" charset="0"/>
                          <a:ea typeface="Calibri"/>
                          <a:cs typeface="Times New Roman" pitchFamily="18" charset="0"/>
                        </a:rPr>
                        <a:t>населених</a:t>
                      </a:r>
                      <a:r>
                        <a:rPr lang="ru-RU" sz="1200" b="0" dirty="0" smtClean="0">
                          <a:solidFill>
                            <a:schemeClr val="bg1"/>
                          </a:solidFill>
                          <a:effectLst/>
                          <a:latin typeface="Times New Roman" pitchFamily="18" charset="0"/>
                          <a:ea typeface="Calibri"/>
                          <a:cs typeface="Times New Roman" pitchFamily="18" charset="0"/>
                        </a:rPr>
                        <a:t> пунктах </a:t>
                      </a:r>
                      <a:r>
                        <a:rPr lang="ru-RU" sz="1200" b="0" dirty="0" err="1" smtClean="0">
                          <a:solidFill>
                            <a:schemeClr val="bg1"/>
                          </a:solidFill>
                          <a:effectLst/>
                          <a:latin typeface="Times New Roman" pitchFamily="18" charset="0"/>
                          <a:ea typeface="Calibri"/>
                          <a:cs typeface="Times New Roman" pitchFamily="18" charset="0"/>
                        </a:rPr>
                        <a:t>громади</a:t>
                      </a:r>
                      <a:endParaRPr lang="en-US" sz="1200" b="0" dirty="0">
                        <a:solidFill>
                          <a:schemeClr val="bg1"/>
                        </a:solidFill>
                        <a:effectLst/>
                        <a:latin typeface="Times New Roman" pitchFamily="18" charset="0"/>
                        <a:ea typeface="Calibri"/>
                        <a:cs typeface="Times New Roman" pitchFamily="18" charset="0"/>
                      </a:endParaRPr>
                    </a:p>
                  </a:txBody>
                  <a:tcPr marL="68580" marR="68580" marT="0" marB="0">
                    <a:solidFill>
                      <a:schemeClr val="accent6">
                        <a:lumMod val="50000"/>
                      </a:schemeClr>
                    </a:solidFill>
                  </a:tcPr>
                </a:tc>
                <a:tc hMerge="1">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hMerge="1">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hMerge="1">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hMerge="1">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741082">
                <a:tc>
                  <a:txBody>
                    <a:bodyPr/>
                    <a:lstStyle/>
                    <a:p>
                      <a:pPr algn="ctr">
                        <a:lnSpc>
                          <a:spcPct val="115000"/>
                        </a:lnSpc>
                        <a:spcAft>
                          <a:spcPts val="0"/>
                        </a:spcAft>
                      </a:pPr>
                      <a:r>
                        <a:rPr lang="uk-UA" sz="1200" b="0">
                          <a:solidFill>
                            <a:schemeClr val="tx1"/>
                          </a:solidFill>
                          <a:effectLst/>
                          <a:latin typeface="Times New Roman" pitchFamily="18" charset="0"/>
                          <a:ea typeface="Arial Unicode MS"/>
                          <a:cs typeface="Times New Roman" pitchFamily="18" charset="0"/>
                        </a:rPr>
                        <a:t>Проведення аналізу стану освітлення вулиць в населених пунктах громади</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Охоплення вуличним освітленням  всіх вулиць м. Дунаївці та сіл ОТГ</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741082">
                <a:tc>
                  <a:txBody>
                    <a:bodyPr/>
                    <a:lstStyle/>
                    <a:p>
                      <a:pPr marL="0" indent="0">
                        <a:spcAft>
                          <a:spcPts val="0"/>
                        </a:spcAft>
                      </a:pPr>
                      <a:r>
                        <a:rPr lang="uk-UA" sz="1200" b="0" dirty="0">
                          <a:solidFill>
                            <a:schemeClr val="tx1"/>
                          </a:solidFill>
                          <a:effectLst/>
                          <a:latin typeface="Times New Roman" pitchFamily="18" charset="0"/>
                          <a:ea typeface="Calibri"/>
                          <a:cs typeface="Times New Roman" pitchFamily="18" charset="0"/>
                        </a:rPr>
                        <a:t>Відбір новітніх технологій, які можуть використовуватися для впровадження системи освітлення вулиць населених пунктів громади</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marL="3175">
                        <a:spcAft>
                          <a:spcPts val="0"/>
                        </a:spcAft>
                      </a:pPr>
                      <a:r>
                        <a:rPr lang="uk-UA" sz="1200" b="0">
                          <a:solidFill>
                            <a:schemeClr val="tx1"/>
                          </a:solidFill>
                          <a:effectLst/>
                          <a:latin typeface="Times New Roman" pitchFamily="18" charset="0"/>
                          <a:ea typeface="Calibri"/>
                          <a:cs typeface="Times New Roman" pitchFamily="18" charset="0"/>
                        </a:rPr>
                        <a:t>Зменшення рівня енергоспоживання</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741082">
                <a:tc>
                  <a:txBody>
                    <a:bodyPr/>
                    <a:lstStyle/>
                    <a:p>
                      <a:pPr>
                        <a:spcAft>
                          <a:spcPts val="0"/>
                        </a:spcAft>
                      </a:pPr>
                      <a:r>
                        <a:rPr lang="ru-RU" sz="1200" b="0">
                          <a:solidFill>
                            <a:schemeClr val="tx1"/>
                          </a:solidFill>
                          <a:effectLst/>
                          <a:latin typeface="Times New Roman" pitchFamily="18" charset="0"/>
                          <a:ea typeface="Arial Unicode MS"/>
                          <a:cs typeface="Times New Roman" pitchFamily="18" charset="0"/>
                        </a:rPr>
                        <a:t>Розробка проектно-кошторисної документації для будівництва системи освітлення населених пунктів</a:t>
                      </a:r>
                      <a:endParaRPr lang="en-US" sz="1200" b="0">
                        <a:solidFill>
                          <a:schemeClr val="tx1"/>
                        </a:solidFill>
                        <a:effectLst/>
                        <a:latin typeface="Times New Roman" pitchFamily="18" charset="0"/>
                        <a:ea typeface="Calibri"/>
                        <a:cs typeface="Times New Roman" pitchFamily="18" charset="0"/>
                      </a:endParaRPr>
                    </a:p>
                    <a:p>
                      <a:pPr>
                        <a:spcAft>
                          <a:spcPts val="0"/>
                        </a:spcAft>
                      </a:pPr>
                      <a:r>
                        <a:rPr lang="ru-RU"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2021-2023</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spcAft>
                          <a:spcPts val="0"/>
                        </a:spcAft>
                      </a:pPr>
                      <a:r>
                        <a:rPr lang="uk-UA" sz="1200" b="0">
                          <a:solidFill>
                            <a:schemeClr val="tx1"/>
                          </a:solidFill>
                          <a:effectLst/>
                          <a:latin typeface="Times New Roman" pitchFamily="18" charset="0"/>
                          <a:ea typeface="Times New Roman"/>
                          <a:cs typeface="Times New Roman" pitchFamily="18" charset="0"/>
                        </a:rPr>
                        <a:t>Виконавчий комітет Дунаєвецької міської ради, проектувальники</a:t>
                      </a:r>
                      <a:endParaRPr lang="en-US" sz="12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2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Охоплення вуличним освітленням  всіх вулиць м. </a:t>
                      </a:r>
                      <a:r>
                        <a:rPr lang="uk-UA" sz="1200" b="0" dirty="0" err="1">
                          <a:solidFill>
                            <a:schemeClr val="tx1"/>
                          </a:solidFill>
                          <a:effectLst/>
                          <a:latin typeface="Times New Roman" pitchFamily="18" charset="0"/>
                          <a:ea typeface="Times New Roman"/>
                          <a:cs typeface="Times New Roman" pitchFamily="18" charset="0"/>
                        </a:rPr>
                        <a:t>Дунаївці</a:t>
                      </a:r>
                      <a:r>
                        <a:rPr lang="uk-UA" sz="1200" b="0" dirty="0">
                          <a:solidFill>
                            <a:schemeClr val="tx1"/>
                          </a:solidFill>
                          <a:effectLst/>
                          <a:latin typeface="Times New Roman" pitchFamily="18" charset="0"/>
                          <a:ea typeface="Times New Roman"/>
                          <a:cs typeface="Times New Roman" pitchFamily="18" charset="0"/>
                        </a:rPr>
                        <a:t> та сіл ОТГ</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r h="741082">
                <a:tc>
                  <a:txBody>
                    <a:bodyPr/>
                    <a:lstStyle/>
                    <a:p>
                      <a:pPr>
                        <a:lnSpc>
                          <a:spcPct val="115000"/>
                        </a:lnSpc>
                        <a:spcAft>
                          <a:spcPts val="0"/>
                        </a:spcAft>
                      </a:pPr>
                      <a:r>
                        <a:rPr lang="uk-UA" sz="1000" b="0">
                          <a:solidFill>
                            <a:schemeClr val="tx1"/>
                          </a:solidFill>
                          <a:effectLst/>
                          <a:latin typeface="Times New Roman" pitchFamily="18" charset="0"/>
                          <a:ea typeface="Arial Unicode MS"/>
                          <a:cs typeface="Times New Roman" pitchFamily="18" charset="0"/>
                        </a:rPr>
                        <a:t>Освітлення вулиць та інших громадських місць (скверів, парків, ігрових майданчиків)  населених пунктів Дунаєвецької  ОТГ</a:t>
                      </a:r>
                      <a:endParaRPr lang="en-US" sz="11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000" b="0">
                          <a:solidFill>
                            <a:schemeClr val="tx1"/>
                          </a:solidFill>
                          <a:effectLst/>
                          <a:latin typeface="Times New Roman" pitchFamily="18" charset="0"/>
                          <a:ea typeface="Times New Roman"/>
                          <a:cs typeface="Times New Roman" pitchFamily="18" charset="0"/>
                        </a:rPr>
                        <a:t>2021-2023</a:t>
                      </a:r>
                      <a:endParaRPr lang="en-US" sz="1100" b="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a:solidFill>
                            <a:schemeClr val="tx1"/>
                          </a:solidFill>
                          <a:effectLst/>
                          <a:latin typeface="Times New Roman" pitchFamily="18" charset="0"/>
                          <a:ea typeface="Times New Roman"/>
                          <a:cs typeface="Times New Roman" pitchFamily="18" charset="0"/>
                        </a:rPr>
                        <a:t> </a:t>
                      </a:r>
                      <a:endParaRPr lang="en-US" sz="11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000" b="0">
                          <a:solidFill>
                            <a:schemeClr val="tx1"/>
                          </a:solidFill>
                          <a:effectLst/>
                          <a:latin typeface="Times New Roman" pitchFamily="18" charset="0"/>
                          <a:ea typeface="Times New Roman"/>
                          <a:cs typeface="Times New Roman" pitchFamily="18" charset="0"/>
                        </a:rPr>
                        <a:t>КП ДМР «Благоустрій Дунаєвеччини» підрядні організації</a:t>
                      </a:r>
                      <a:endParaRPr lang="en-US" sz="11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000" b="0">
                          <a:solidFill>
                            <a:schemeClr val="tx1"/>
                          </a:solidFill>
                          <a:effectLst/>
                          <a:latin typeface="Times New Roman" pitchFamily="18" charset="0"/>
                          <a:ea typeface="Times New Roman"/>
                          <a:cs typeface="Times New Roman" pitchFamily="18" charset="0"/>
                        </a:rPr>
                        <a:t> </a:t>
                      </a:r>
                      <a:endParaRPr lang="en-US" sz="1100" b="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000" b="0" dirty="0">
                          <a:solidFill>
                            <a:schemeClr val="tx1"/>
                          </a:solidFill>
                          <a:effectLst/>
                          <a:latin typeface="Times New Roman" pitchFamily="18" charset="0"/>
                          <a:ea typeface="Times New Roman"/>
                          <a:cs typeface="Times New Roman" pitchFamily="18" charset="0"/>
                        </a:rPr>
                        <a:t>Охоплення вуличним освітленням  всіх вулиць м. </a:t>
                      </a:r>
                      <a:r>
                        <a:rPr lang="uk-UA" sz="1000" b="0" dirty="0" err="1">
                          <a:solidFill>
                            <a:schemeClr val="tx1"/>
                          </a:solidFill>
                          <a:effectLst/>
                          <a:latin typeface="Times New Roman" pitchFamily="18" charset="0"/>
                          <a:ea typeface="Times New Roman"/>
                          <a:cs typeface="Times New Roman" pitchFamily="18" charset="0"/>
                        </a:rPr>
                        <a:t>Дунаївці</a:t>
                      </a:r>
                      <a:r>
                        <a:rPr lang="uk-UA" sz="1000" b="0" dirty="0">
                          <a:solidFill>
                            <a:schemeClr val="tx1"/>
                          </a:solidFill>
                          <a:effectLst/>
                          <a:latin typeface="Times New Roman" pitchFamily="18" charset="0"/>
                          <a:ea typeface="Times New Roman"/>
                          <a:cs typeface="Times New Roman" pitchFamily="18" charset="0"/>
                        </a:rPr>
                        <a:t> та сіл ОТГ</a:t>
                      </a:r>
                      <a:endParaRPr lang="en-US" sz="11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550212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864710119"/>
              </p:ext>
            </p:extLst>
          </p:nvPr>
        </p:nvGraphicFramePr>
        <p:xfrm>
          <a:off x="91666" y="1275697"/>
          <a:ext cx="8912485" cy="1585838"/>
        </p:xfrm>
        <a:graphic>
          <a:graphicData uri="http://schemas.openxmlformats.org/drawingml/2006/table">
            <a:tbl>
              <a:tblPr firstRow="1" firstCol="1" lastRow="1" lastCol="1" bandRow="1" bandCol="1">
                <a:tableStyleId>{5C22544A-7EE6-4342-B048-85BDC9FD1C3A}</a:tableStyleId>
              </a:tblPr>
              <a:tblGrid>
                <a:gridCol w="2791910"/>
                <a:gridCol w="1236603"/>
                <a:gridCol w="1635162"/>
                <a:gridCol w="1080916"/>
                <a:gridCol w="2167894"/>
              </a:tblGrid>
              <a:tr h="305874">
                <a:tc gridSpan="5">
                  <a:txBody>
                    <a:bodyPr/>
                    <a:lstStyle/>
                    <a:p>
                      <a:pPr algn="ctr">
                        <a:lnSpc>
                          <a:spcPct val="107000"/>
                        </a:lnSpc>
                        <a:spcAft>
                          <a:spcPts val="800"/>
                        </a:spcAft>
                      </a:pPr>
                      <a:r>
                        <a:rPr lang="ru-RU" sz="1200" b="0" dirty="0" smtClean="0">
                          <a:solidFill>
                            <a:schemeClr val="bg1"/>
                          </a:solidFill>
                          <a:effectLst/>
                          <a:latin typeface="Times New Roman" pitchFamily="18" charset="0"/>
                          <a:cs typeface="Times New Roman" pitchFamily="18" charset="0"/>
                        </a:rPr>
                        <a:t>1.8. </a:t>
                      </a:r>
                      <a:r>
                        <a:rPr lang="ru-RU" sz="1200" b="0" dirty="0" err="1" smtClean="0">
                          <a:solidFill>
                            <a:schemeClr val="bg1"/>
                          </a:solidFill>
                          <a:effectLst/>
                          <a:latin typeface="Times New Roman" pitchFamily="18" charset="0"/>
                          <a:cs typeface="Times New Roman" pitchFamily="18" charset="0"/>
                        </a:rPr>
                        <a:t>Благоустрій</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кладовищ</a:t>
                      </a:r>
                      <a:r>
                        <a:rPr lang="ru-RU" sz="1200" b="0" dirty="0" smtClean="0">
                          <a:solidFill>
                            <a:schemeClr val="bg1"/>
                          </a:solidFill>
                          <a:effectLst/>
                          <a:latin typeface="Times New Roman" pitchFamily="18" charset="0"/>
                          <a:cs typeface="Times New Roman" pitchFamily="18" charset="0"/>
                        </a:rPr>
                        <a:t> на </a:t>
                      </a:r>
                      <a:r>
                        <a:rPr lang="ru-RU" sz="1200" b="0" dirty="0" err="1" smtClean="0">
                          <a:solidFill>
                            <a:schemeClr val="bg1"/>
                          </a:solidFill>
                          <a:effectLst/>
                          <a:latin typeface="Times New Roman" pitchFamily="18" charset="0"/>
                          <a:cs typeface="Times New Roman" pitchFamily="18" charset="0"/>
                        </a:rPr>
                        <a:t>території</a:t>
                      </a:r>
                      <a:r>
                        <a:rPr lang="ru-RU" sz="1200" b="0" dirty="0" smtClean="0">
                          <a:solidFill>
                            <a:schemeClr val="bg1"/>
                          </a:solidFill>
                          <a:effectLst/>
                          <a:latin typeface="Times New Roman" pitchFamily="18" charset="0"/>
                          <a:cs typeface="Times New Roman" pitchFamily="18" charset="0"/>
                        </a:rPr>
                        <a:t> </a:t>
                      </a:r>
                      <a:r>
                        <a:rPr lang="ru-RU" sz="1200" b="0" dirty="0" err="1" smtClean="0">
                          <a:solidFill>
                            <a:schemeClr val="bg1"/>
                          </a:solidFill>
                          <a:effectLst/>
                          <a:latin typeface="Times New Roman" pitchFamily="18" charset="0"/>
                          <a:cs typeface="Times New Roman" pitchFamily="18" charset="0"/>
                        </a:rPr>
                        <a:t>громади</a:t>
                      </a:r>
                      <a:endParaRPr lang="en-US" sz="1200" b="0"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1747">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Заходи</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Термін виконання</a:t>
                      </a:r>
                      <a:endParaRPr lang="en-US" sz="12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Відповідальний виконавець</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Джерела та фінансування</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200" b="0" dirty="0">
                          <a:solidFill>
                            <a:schemeClr val="tx1"/>
                          </a:solidFill>
                          <a:effectLst/>
                          <a:latin typeface="Times New Roman" pitchFamily="18" charset="0"/>
                          <a:cs typeface="Times New Roman" pitchFamily="18" charset="0"/>
                        </a:rPr>
                        <a:t>Очікувані результати виконання заходу</a:t>
                      </a:r>
                      <a:endParaRPr lang="en-US" sz="12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668217">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Послуги по технічному обслуговуванню та утриманню в належному стані кладовищ міської ради</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2021-2023</a:t>
                      </a:r>
                      <a:endParaRPr lang="en-US"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КП ДМР «Благоустрій </a:t>
                      </a:r>
                      <a:r>
                        <a:rPr lang="uk-UA" sz="1200" b="0" dirty="0" err="1">
                          <a:solidFill>
                            <a:schemeClr val="tx1"/>
                          </a:solidFill>
                          <a:effectLst/>
                          <a:latin typeface="Times New Roman" pitchFamily="18" charset="0"/>
                          <a:ea typeface="Times New Roman"/>
                          <a:cs typeface="Times New Roman" pitchFamily="18" charset="0"/>
                        </a:rPr>
                        <a:t>Дунаєвеччини</a:t>
                      </a:r>
                      <a:r>
                        <a:rPr lang="uk-UA" sz="1200" b="0" dirty="0">
                          <a:solidFill>
                            <a:schemeClr val="tx1"/>
                          </a:solidFill>
                          <a:effectLst/>
                          <a:latin typeface="Times New Roman" pitchFamily="18" charset="0"/>
                          <a:ea typeface="Times New Roman"/>
                          <a:cs typeface="Times New Roman" pitchFamily="18" charset="0"/>
                        </a:rPr>
                        <a:t>»</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 </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uk-UA" sz="1200" b="0" dirty="0">
                          <a:solidFill>
                            <a:schemeClr val="tx1"/>
                          </a:solidFill>
                          <a:effectLst/>
                          <a:latin typeface="Times New Roman" pitchFamily="18" charset="0"/>
                          <a:ea typeface="Times New Roman"/>
                          <a:cs typeface="Times New Roman" pitchFamily="18" charset="0"/>
                        </a:rPr>
                        <a:t>Утримання в належному стані місць поховань</a:t>
                      </a:r>
                      <a:endParaRPr lang="en-US"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660739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14300" y="0"/>
            <a:ext cx="9029700"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r>
              <a:rPr lang="uk-UA" b="1" dirty="0" smtClean="0">
                <a:latin typeface="Times New Roman" pitchFamily="18" charset="0"/>
                <a:cs typeface="Times New Roman" pitchFamily="18" charset="0"/>
              </a:rPr>
              <a:t>.</a:t>
            </a:r>
          </a:p>
          <a:p>
            <a:pPr algn="ctr"/>
            <a:r>
              <a:rPr lang="uk-UA" b="1" dirty="0" smtClean="0">
                <a:solidFill>
                  <a:schemeClr val="accent2">
                    <a:lumMod val="75000"/>
                  </a:schemeClr>
                </a:solidFill>
                <a:latin typeface="Times New Roman" pitchFamily="18" charset="0"/>
                <a:cs typeface="Times New Roman" pitchFamily="18" charset="0"/>
              </a:rPr>
              <a:t>УПРАВЛІННЯ ОСВІТИ, МОЛОДІ ТА СПОРТУ</a:t>
            </a:r>
            <a:endParaRPr lang="en-US" b="1" dirty="0">
              <a:solidFill>
                <a:schemeClr val="accent2">
                  <a:lumMod val="75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2759040813"/>
              </p:ext>
            </p:extLst>
          </p:nvPr>
        </p:nvGraphicFramePr>
        <p:xfrm>
          <a:off x="0" y="923330"/>
          <a:ext cx="9144001" cy="5934670"/>
        </p:xfrm>
        <a:graphic>
          <a:graphicData uri="http://schemas.openxmlformats.org/drawingml/2006/table">
            <a:tbl>
              <a:tblPr firstRow="1" firstCol="1" bandRow="1">
                <a:tableStyleId>{5C22544A-7EE6-4342-B048-85BDC9FD1C3A}</a:tableStyleId>
              </a:tblPr>
              <a:tblGrid>
                <a:gridCol w="2277587"/>
                <a:gridCol w="3433207"/>
                <a:gridCol w="3433207"/>
              </a:tblGrid>
              <a:tr h="225135">
                <a:tc>
                  <a:txBody>
                    <a:bodyPr/>
                    <a:lstStyle/>
                    <a:p>
                      <a:pPr algn="ctr">
                        <a:lnSpc>
                          <a:spcPct val="115000"/>
                        </a:lnSpc>
                        <a:spcAft>
                          <a:spcPts val="0"/>
                        </a:spcAft>
                      </a:pPr>
                      <a:r>
                        <a:rPr lang="uk-UA" sz="1200" dirty="0" smtClean="0">
                          <a:solidFill>
                            <a:schemeClr val="tx1"/>
                          </a:solidFill>
                          <a:effectLst/>
                          <a:latin typeface="Times New Roman" pitchFamily="18" charset="0"/>
                          <a:cs typeface="Times New Roman" pitchFamily="18" charset="0"/>
                        </a:rPr>
                        <a:t>Операційні цілі</a:t>
                      </a:r>
                    </a:p>
                  </a:txBody>
                  <a:tcPr marL="38411" marR="38411" marT="0" marB="0" anchor="ct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Завдання</a:t>
                      </a:r>
                      <a:endParaRPr lang="en-US" sz="1200">
                        <a:solidFill>
                          <a:schemeClr val="tx1"/>
                        </a:solidFill>
                        <a:effectLst/>
                        <a:latin typeface="Times New Roman" pitchFamily="18" charset="0"/>
                        <a:ea typeface="Calibri"/>
                        <a:cs typeface="Times New Roman" pitchFamily="18" charset="0"/>
                      </a:endParaRPr>
                    </a:p>
                  </a:txBody>
                  <a:tcPr marL="38411" marR="38411" marT="0" marB="0" anchor="ct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Індикатори</a:t>
                      </a:r>
                      <a:endParaRPr lang="en-US" sz="1200">
                        <a:solidFill>
                          <a:schemeClr val="tx1"/>
                        </a:solidFill>
                        <a:effectLst/>
                        <a:latin typeface="Times New Roman" pitchFamily="18" charset="0"/>
                        <a:ea typeface="Calibri"/>
                        <a:cs typeface="Times New Roman" pitchFamily="18" charset="0"/>
                      </a:endParaRPr>
                    </a:p>
                  </a:txBody>
                  <a:tcPr marL="38411" marR="38411" marT="0" marB="0"/>
                </a:tc>
              </a:tr>
              <a:tr h="252189">
                <a:tc gridSpan="3">
                  <a:txBody>
                    <a:bodyPr/>
                    <a:lstStyle/>
                    <a:p>
                      <a:pPr algn="ctr">
                        <a:lnSpc>
                          <a:spcPct val="115000"/>
                        </a:lnSpc>
                        <a:spcAft>
                          <a:spcPts val="0"/>
                        </a:spcAft>
                      </a:pPr>
                      <a:r>
                        <a:rPr lang="uk-UA" sz="1200" cap="all">
                          <a:solidFill>
                            <a:schemeClr val="tx1"/>
                          </a:solidFill>
                          <a:effectLst/>
                          <a:latin typeface="Times New Roman" pitchFamily="18" charset="0"/>
                          <a:cs typeface="Times New Roman" pitchFamily="18" charset="0"/>
                        </a:rPr>
                        <a:t>Стратегічна ціль 4. ПІДВИЩЕННЯ якОстІ життя та збереження довкілля</a:t>
                      </a:r>
                      <a:endParaRPr lang="en-US" sz="1200">
                        <a:solidFill>
                          <a:schemeClr val="tx1"/>
                        </a:solidFill>
                        <a:effectLst/>
                        <a:latin typeface="Times New Roman" pitchFamily="18" charset="0"/>
                        <a:ea typeface="Calibri"/>
                        <a:cs typeface="Times New Roman" pitchFamily="18" charset="0"/>
                      </a:endParaRPr>
                    </a:p>
                  </a:txBody>
                  <a:tcPr marL="38411" marR="38411" marT="0" marB="0" anchor="ctr"/>
                </a:tc>
                <a:tc hMerge="1">
                  <a:txBody>
                    <a:bodyPr/>
                    <a:lstStyle/>
                    <a:p>
                      <a:endParaRPr lang="ru-RU"/>
                    </a:p>
                  </a:txBody>
                  <a:tcPr/>
                </a:tc>
                <a:tc hMerge="1">
                  <a:txBody>
                    <a:bodyPr/>
                    <a:lstStyle/>
                    <a:p>
                      <a:endParaRPr lang="ru-RU"/>
                    </a:p>
                  </a:txBody>
                  <a:tcPr/>
                </a:tc>
              </a:tr>
              <a:tr h="675405">
                <a:tc rowSpan="5">
                  <a:txBody>
                    <a:bodyPr/>
                    <a:lstStyle/>
                    <a:p>
                      <a:pPr>
                        <a:lnSpc>
                          <a:spcPct val="115000"/>
                        </a:lnSpc>
                        <a:spcAft>
                          <a:spcPts val="0"/>
                        </a:spcAft>
                      </a:pPr>
                      <a:r>
                        <a:rPr lang="uk-UA" sz="1200">
                          <a:solidFill>
                            <a:schemeClr val="tx1"/>
                          </a:solidFill>
                          <a:effectLst/>
                          <a:latin typeface="Times New Roman" pitchFamily="18" charset="0"/>
                          <a:cs typeface="Times New Roman" pitchFamily="18" charset="0"/>
                        </a:rPr>
                        <a:t>4.1. Якісна система надання освітніх послуг</a:t>
                      </a:r>
                      <a:endParaRPr lang="en-US" sz="1200">
                        <a:solidFill>
                          <a:schemeClr val="tx1"/>
                        </a:solidFill>
                        <a:effectLst/>
                        <a:latin typeface="Times New Roman" pitchFamily="18" charset="0"/>
                        <a:ea typeface="Calibri"/>
                        <a:cs typeface="Times New Roman" pitchFamily="18" charset="0"/>
                      </a:endParaRPr>
                    </a:p>
                  </a:txBody>
                  <a:tcPr marL="38411" marR="38411" marT="0" marB="0" anchor="ct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4.1.1. Створення оптимальної мережі закладів загальної середньої освіти та реалізація профільного навчання у старшій школі</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60000"/>
                        <a:lumOff val="40000"/>
                      </a:schemeClr>
                    </a:solidFill>
                  </a:tcPr>
                </a:tc>
                <a:tc>
                  <a:txBody>
                    <a:bodyPr/>
                    <a:lstStyle/>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Кількість створених академічних, профільних ліцеїв (од.)</a:t>
                      </a:r>
                      <a:endParaRPr lang="en-US" sz="1200" dirty="0">
                        <a:solidFill>
                          <a:schemeClr val="tx1"/>
                        </a:solidFill>
                        <a:effectLst/>
                        <a:latin typeface="Times New Roman" pitchFamily="18" charset="0"/>
                        <a:cs typeface="Times New Roman" pitchFamily="18" charset="0"/>
                      </a:endParaRPr>
                    </a:p>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Кількість гімназій (од.)</a:t>
                      </a:r>
                      <a:endParaRPr lang="en-US" sz="1200" dirty="0">
                        <a:solidFill>
                          <a:schemeClr val="tx1"/>
                        </a:solidFill>
                        <a:effectLst/>
                        <a:latin typeface="Times New Roman" pitchFamily="18" charset="0"/>
                        <a:ea typeface="Calibri"/>
                        <a:cs typeface="Times New Roman" pitchFamily="18" charset="0"/>
                      </a:endParaRPr>
                    </a:p>
                  </a:txBody>
                  <a:tcPr marL="38411" marR="38411" marT="0" marB="0">
                    <a:solidFill>
                      <a:schemeClr val="accent1">
                        <a:lumMod val="40000"/>
                        <a:lumOff val="60000"/>
                      </a:schemeClr>
                    </a:solidFill>
                  </a:tcPr>
                </a:tc>
              </a:tr>
              <a:tr h="2251349">
                <a:tc vMerge="1">
                  <a:txBody>
                    <a:bodyPr/>
                    <a:lstStyle/>
                    <a:p>
                      <a:endParaRPr lang="ru-RU"/>
                    </a:p>
                  </a:txBody>
                  <a:tcP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4.1.2. Забезпечення рівного доступу та підвищення якості освітніх послуг </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60000"/>
                        <a:lumOff val="40000"/>
                      </a:schemeClr>
                    </a:solidFill>
                  </a:tcPr>
                </a:tc>
                <a:tc>
                  <a:txBody>
                    <a:bodyPr/>
                    <a:lstStyle/>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Створення сучасного та розвиваючого освітнього середовища (од.)</a:t>
                      </a:r>
                      <a:endParaRPr lang="en-US" sz="1200" dirty="0">
                        <a:solidFill>
                          <a:schemeClr val="tx1"/>
                        </a:solidFill>
                        <a:effectLst/>
                        <a:latin typeface="Times New Roman" pitchFamily="18" charset="0"/>
                        <a:cs typeface="Times New Roman" pitchFamily="18" charset="0"/>
                      </a:endParaRPr>
                    </a:p>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Професійний розвиток педагогічних кадрів (%)</a:t>
                      </a:r>
                      <a:endParaRPr lang="en-US" sz="1200" dirty="0">
                        <a:solidFill>
                          <a:schemeClr val="tx1"/>
                        </a:solidFill>
                        <a:effectLst/>
                        <a:latin typeface="Times New Roman" pitchFamily="18" charset="0"/>
                        <a:cs typeface="Times New Roman" pitchFamily="18" charset="0"/>
                      </a:endParaRPr>
                    </a:p>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Кількість реконструйованих, капітально відремонтованих закладів</a:t>
                      </a:r>
                      <a:r>
                        <a:rPr lang="ru-RU" sz="1200" dirty="0">
                          <a:solidFill>
                            <a:schemeClr val="tx1"/>
                          </a:solidFill>
                          <a:effectLst/>
                          <a:latin typeface="Times New Roman" pitchFamily="18" charset="0"/>
                          <a:cs typeface="Times New Roman" pitchFamily="18" charset="0"/>
                        </a:rPr>
                        <a:t> </a:t>
                      </a:r>
                      <a:r>
                        <a:rPr lang="ru-RU" sz="1200" dirty="0" err="1">
                          <a:solidFill>
                            <a:schemeClr val="tx1"/>
                          </a:solidFill>
                          <a:effectLst/>
                          <a:latin typeface="Times New Roman" pitchFamily="18" charset="0"/>
                          <a:cs typeface="Times New Roman" pitchFamily="18" charset="0"/>
                        </a:rPr>
                        <a:t>дошкільної</a:t>
                      </a:r>
                      <a:r>
                        <a:rPr lang="uk-UA" sz="1200" dirty="0">
                          <a:solidFill>
                            <a:schemeClr val="tx1"/>
                          </a:solidFill>
                          <a:effectLst/>
                          <a:latin typeface="Times New Roman" pitchFamily="18" charset="0"/>
                          <a:cs typeface="Times New Roman" pitchFamily="18" charset="0"/>
                        </a:rPr>
                        <a:t> та загальної середньої освіти (од.)</a:t>
                      </a:r>
                      <a:endParaRPr lang="en-US" sz="1200" dirty="0">
                        <a:solidFill>
                          <a:schemeClr val="tx1"/>
                        </a:solidFill>
                        <a:effectLst/>
                        <a:latin typeface="Times New Roman" pitchFamily="18" charset="0"/>
                        <a:cs typeface="Times New Roman" pitchFamily="18" charset="0"/>
                      </a:endParaRPr>
                    </a:p>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Частка дітей охоплених дошкільною освітою (%)</a:t>
                      </a:r>
                      <a:endParaRPr lang="en-US" sz="1200" dirty="0">
                        <a:solidFill>
                          <a:schemeClr val="tx1"/>
                        </a:solidFill>
                        <a:effectLst/>
                        <a:latin typeface="Times New Roman" pitchFamily="18" charset="0"/>
                        <a:cs typeface="Times New Roman" pitchFamily="18" charset="0"/>
                      </a:endParaRPr>
                    </a:p>
                    <a:p>
                      <a:pPr marL="342900" lvl="0" indent="-342900" algn="just">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Дієва система позашкільної освіти (%)</a:t>
                      </a:r>
                      <a:endParaRPr lang="en-US" sz="1200" dirty="0">
                        <a:solidFill>
                          <a:schemeClr val="tx1"/>
                        </a:solidFill>
                        <a:effectLst/>
                        <a:latin typeface="Times New Roman" pitchFamily="18" charset="0"/>
                        <a:ea typeface="Calibri"/>
                        <a:cs typeface="Times New Roman" pitchFamily="18" charset="0"/>
                      </a:endParaRPr>
                    </a:p>
                  </a:txBody>
                  <a:tcPr marL="38411" marR="38411" marT="0" marB="0">
                    <a:solidFill>
                      <a:schemeClr val="accent1">
                        <a:lumMod val="40000"/>
                        <a:lumOff val="60000"/>
                      </a:schemeClr>
                    </a:solidFill>
                  </a:tcPr>
                </a:tc>
              </a:tr>
              <a:tr h="1575944">
                <a:tc vMerge="1">
                  <a:txBody>
                    <a:bodyPr/>
                    <a:lstStyle/>
                    <a:p>
                      <a:endParaRPr lang="ru-RU"/>
                    </a:p>
                  </a:txBody>
                  <a:tcP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4.1.3. Розвиток інклюзивної освіти</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60000"/>
                        <a:lumOff val="40000"/>
                      </a:schemeClr>
                    </a:solidFill>
                  </a:tcPr>
                </a:tc>
                <a:tc>
                  <a:txBody>
                    <a:bodyPr/>
                    <a:lstStyle/>
                    <a:p>
                      <a:pPr marL="342900" lvl="0" indent="-342900" algn="just">
                        <a:lnSpc>
                          <a:spcPct val="115000"/>
                        </a:lnSpc>
                        <a:spcAft>
                          <a:spcPts val="0"/>
                        </a:spcAft>
                        <a:buFont typeface="Wingdings"/>
                        <a:buChar char=""/>
                        <a:tabLst>
                          <a:tab pos="172085" algn="l"/>
                        </a:tabLst>
                      </a:pPr>
                      <a:r>
                        <a:rPr lang="uk-UA" sz="1200" dirty="0">
                          <a:solidFill>
                            <a:schemeClr val="tx1"/>
                          </a:solidFill>
                          <a:effectLst/>
                          <a:latin typeface="Times New Roman" pitchFamily="18" charset="0"/>
                          <a:cs typeface="Times New Roman" pitchFamily="18" charset="0"/>
                        </a:rPr>
                        <a:t>Частка закладів дошкільної та загальної середньої освіти, в яких створено </a:t>
                      </a:r>
                      <a:r>
                        <a:rPr lang="uk-UA" sz="1200" dirty="0" err="1">
                          <a:solidFill>
                            <a:schemeClr val="tx1"/>
                          </a:solidFill>
                          <a:effectLst/>
                          <a:latin typeface="Times New Roman" pitchFamily="18" charset="0"/>
                          <a:cs typeface="Times New Roman" pitchFamily="18" charset="0"/>
                        </a:rPr>
                        <a:t>безбар’єрний</a:t>
                      </a:r>
                      <a:r>
                        <a:rPr lang="uk-UA" sz="1200" dirty="0">
                          <a:solidFill>
                            <a:schemeClr val="tx1"/>
                          </a:solidFill>
                          <a:effectLst/>
                          <a:latin typeface="Times New Roman" pitchFamily="18" charset="0"/>
                          <a:cs typeface="Times New Roman" pitchFamily="18" charset="0"/>
                        </a:rPr>
                        <a:t> доступ та умови для інклюзивного навчання (%)</a:t>
                      </a:r>
                      <a:endParaRPr lang="en-US" sz="1200" dirty="0">
                        <a:solidFill>
                          <a:schemeClr val="tx1"/>
                        </a:solidFill>
                        <a:effectLst/>
                        <a:latin typeface="Times New Roman" pitchFamily="18" charset="0"/>
                        <a:cs typeface="Times New Roman" pitchFamily="18" charset="0"/>
                      </a:endParaRPr>
                    </a:p>
                    <a:p>
                      <a:pPr marL="342900" lvl="0" indent="-342900" algn="just">
                        <a:lnSpc>
                          <a:spcPct val="115000"/>
                        </a:lnSpc>
                        <a:spcAft>
                          <a:spcPts val="0"/>
                        </a:spcAft>
                        <a:buFont typeface="Wingdings"/>
                        <a:buChar char=""/>
                        <a:tabLst>
                          <a:tab pos="172085" algn="l"/>
                          <a:tab pos="201295" algn="l"/>
                          <a:tab pos="630555" algn="l"/>
                        </a:tabLst>
                      </a:pPr>
                      <a:r>
                        <a:rPr lang="uk-UA" sz="1200" dirty="0">
                          <a:solidFill>
                            <a:schemeClr val="tx1"/>
                          </a:solidFill>
                          <a:effectLst/>
                          <a:latin typeface="Times New Roman" pitchFamily="18" charset="0"/>
                          <a:cs typeface="Times New Roman" pitchFamily="18" charset="0"/>
                        </a:rPr>
                        <a:t>Кількість дітей з особливими потребами, охоплених інклюзивним навчанням (% до загальної кількості дітей)</a:t>
                      </a:r>
                      <a:endParaRPr lang="en-US" sz="1200" dirty="0">
                        <a:solidFill>
                          <a:schemeClr val="tx1"/>
                        </a:solidFill>
                        <a:effectLst/>
                        <a:latin typeface="Times New Roman" pitchFamily="18" charset="0"/>
                        <a:ea typeface="Calibri"/>
                        <a:cs typeface="Times New Roman" pitchFamily="18" charset="0"/>
                      </a:endParaRPr>
                    </a:p>
                  </a:txBody>
                  <a:tcPr marL="38411" marR="38411" marT="0" marB="0">
                    <a:solidFill>
                      <a:schemeClr val="accent1">
                        <a:lumMod val="40000"/>
                        <a:lumOff val="60000"/>
                      </a:schemeClr>
                    </a:solidFill>
                  </a:tcPr>
                </a:tc>
              </a:tr>
              <a:tr h="504378">
                <a:tc vMerge="1">
                  <a:txBody>
                    <a:bodyPr/>
                    <a:lstStyle/>
                    <a:p>
                      <a:endParaRPr lang="ru-RU"/>
                    </a:p>
                  </a:txBody>
                  <a:tcP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4.1.4. Залучення грантових коштів на розвиток освітньої галузі</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60000"/>
                        <a:lumOff val="40000"/>
                      </a:schemeClr>
                    </a:solidFill>
                  </a:tcPr>
                </a:tc>
                <a:tc>
                  <a:txBody>
                    <a:bodyPr/>
                    <a:lstStyle/>
                    <a:p>
                      <a:pPr marL="342900" lvl="0" indent="-342900" algn="l">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Кількість поданих </a:t>
                      </a:r>
                      <a:r>
                        <a:rPr lang="uk-UA" sz="1200" dirty="0" err="1">
                          <a:solidFill>
                            <a:schemeClr val="tx1"/>
                          </a:solidFill>
                          <a:effectLst/>
                          <a:latin typeface="Times New Roman" pitchFamily="18" charset="0"/>
                          <a:cs typeface="Times New Roman" pitchFamily="18" charset="0"/>
                        </a:rPr>
                        <a:t>проєктів</a:t>
                      </a:r>
                      <a:r>
                        <a:rPr lang="uk-UA" sz="1200" dirty="0">
                          <a:solidFill>
                            <a:schemeClr val="tx1"/>
                          </a:solidFill>
                          <a:effectLst/>
                          <a:latin typeface="Times New Roman" pitchFamily="18" charset="0"/>
                          <a:cs typeface="Times New Roman" pitchFamily="18" charset="0"/>
                        </a:rPr>
                        <a:t> (од.)</a:t>
                      </a:r>
                      <a:endParaRPr lang="en-US" sz="1200" dirty="0">
                        <a:solidFill>
                          <a:schemeClr val="tx1"/>
                        </a:solidFill>
                        <a:effectLst/>
                        <a:latin typeface="Times New Roman" pitchFamily="18" charset="0"/>
                        <a:cs typeface="Times New Roman" pitchFamily="18" charset="0"/>
                      </a:endParaRPr>
                    </a:p>
                    <a:p>
                      <a:pPr marL="342900" lvl="0" indent="-342900" algn="l">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Кількість </a:t>
                      </a:r>
                      <a:r>
                        <a:rPr lang="uk-UA" sz="1200" dirty="0" err="1">
                          <a:solidFill>
                            <a:schemeClr val="tx1"/>
                          </a:solidFill>
                          <a:effectLst/>
                          <a:latin typeface="Times New Roman" pitchFamily="18" charset="0"/>
                          <a:cs typeface="Times New Roman" pitchFamily="18" charset="0"/>
                        </a:rPr>
                        <a:t>проєктів</a:t>
                      </a:r>
                      <a:r>
                        <a:rPr lang="uk-UA" sz="1200" dirty="0">
                          <a:solidFill>
                            <a:schemeClr val="tx1"/>
                          </a:solidFill>
                          <a:effectLst/>
                          <a:latin typeface="Times New Roman" pitchFamily="18" charset="0"/>
                          <a:cs typeface="Times New Roman" pitchFamily="18" charset="0"/>
                        </a:rPr>
                        <a:t>, що реалізовані (од.)</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40000"/>
                        <a:lumOff val="60000"/>
                      </a:schemeClr>
                    </a:solidFill>
                  </a:tcPr>
                </a:tc>
              </a:tr>
              <a:tr h="450270">
                <a:tc vMerge="1">
                  <a:txBody>
                    <a:bodyPr/>
                    <a:lstStyle/>
                    <a:p>
                      <a:endParaRPr lang="ru-RU"/>
                    </a:p>
                  </a:txBody>
                  <a:tcP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4.1.5. Розвиток фізичної культури та спорту</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60000"/>
                        <a:lumOff val="40000"/>
                      </a:schemeClr>
                    </a:solidFill>
                  </a:tcPr>
                </a:tc>
                <a:tc>
                  <a:txBody>
                    <a:bodyPr/>
                    <a:lstStyle/>
                    <a:p>
                      <a:pPr marL="342900" lvl="0" indent="-342900" algn="l">
                        <a:lnSpc>
                          <a:spcPct val="115000"/>
                        </a:lnSpc>
                        <a:spcAft>
                          <a:spcPts val="0"/>
                        </a:spcAft>
                        <a:buFont typeface="Wingdings"/>
                        <a:buChar char=""/>
                        <a:tabLst>
                          <a:tab pos="201295" algn="l"/>
                          <a:tab pos="630555" algn="l"/>
                        </a:tabLst>
                      </a:pPr>
                      <a:r>
                        <a:rPr lang="uk-UA" sz="1200" dirty="0">
                          <a:solidFill>
                            <a:schemeClr val="tx1"/>
                          </a:solidFill>
                          <a:effectLst/>
                          <a:latin typeface="Times New Roman" pitchFamily="18" charset="0"/>
                          <a:cs typeface="Times New Roman" pitchFamily="18" charset="0"/>
                        </a:rPr>
                        <a:t>Залучення молоді до спортивно-масових заходів (од.)</a:t>
                      </a:r>
                      <a:endParaRPr lang="en-US" sz="1200" dirty="0">
                        <a:solidFill>
                          <a:schemeClr val="tx1"/>
                        </a:solidFill>
                        <a:effectLst/>
                        <a:latin typeface="Times New Roman" pitchFamily="18" charset="0"/>
                        <a:ea typeface="Calibri"/>
                        <a:cs typeface="Times New Roman" pitchFamily="18" charset="0"/>
                      </a:endParaRPr>
                    </a:p>
                  </a:txBody>
                  <a:tcPr marL="38411" marR="38411"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115732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3366339513"/>
              </p:ext>
            </p:extLst>
          </p:nvPr>
        </p:nvGraphicFramePr>
        <p:xfrm>
          <a:off x="0" y="-1"/>
          <a:ext cx="9144000"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141127">
                  <a:extLst>
                    <a:ext uri="{9D8B030D-6E8A-4147-A177-3AD203B41FA5}">
                      <a16:colId xmlns:a16="http://schemas.microsoft.com/office/drawing/2014/main" xmlns="" val="20001"/>
                    </a:ext>
                  </a:extLst>
                </a:gridCol>
                <a:gridCol w="965222">
                  <a:extLst>
                    <a:ext uri="{9D8B030D-6E8A-4147-A177-3AD203B41FA5}">
                      <a16:colId xmlns:a16="http://schemas.microsoft.com/office/drawing/2014/main" xmlns="" val="20002"/>
                    </a:ext>
                  </a:extLst>
                </a:gridCol>
                <a:gridCol w="1335597">
                  <a:extLst>
                    <a:ext uri="{9D8B030D-6E8A-4147-A177-3AD203B41FA5}">
                      <a16:colId xmlns:a16="http://schemas.microsoft.com/office/drawing/2014/main" xmlns="" val="20003"/>
                    </a:ext>
                  </a:extLst>
                </a:gridCol>
                <a:gridCol w="1324372">
                  <a:extLst>
                    <a:ext uri="{9D8B030D-6E8A-4147-A177-3AD203B41FA5}">
                      <a16:colId xmlns:a16="http://schemas.microsoft.com/office/drawing/2014/main" xmlns="" val="20004"/>
                    </a:ext>
                  </a:extLst>
                </a:gridCol>
                <a:gridCol w="3000710">
                  <a:extLst>
                    <a:ext uri="{9D8B030D-6E8A-4147-A177-3AD203B41FA5}">
                      <a16:colId xmlns:a16="http://schemas.microsoft.com/office/drawing/2014/main" xmlns="" val="20005"/>
                    </a:ext>
                  </a:extLst>
                </a:gridCol>
              </a:tblGrid>
              <a:tr h="638699">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4.1.1. </a:t>
                      </a:r>
                      <a:r>
                        <a:rPr lang="ru-RU" sz="1400" b="1" dirty="0" smtClean="0">
                          <a:solidFill>
                            <a:schemeClr val="bg1"/>
                          </a:solidFill>
                          <a:effectLst/>
                          <a:latin typeface="Times New Roman" pitchFamily="18" charset="0"/>
                          <a:cs typeface="Times New Roman" pitchFamily="18" charset="0"/>
                        </a:rPr>
                        <a:t>Створення </a:t>
                      </a:r>
                      <a:r>
                        <a:rPr lang="ru-RU" sz="1400" b="1" dirty="0" err="1" smtClean="0">
                          <a:solidFill>
                            <a:schemeClr val="bg1"/>
                          </a:solidFill>
                          <a:effectLst/>
                          <a:latin typeface="Times New Roman" pitchFamily="18" charset="0"/>
                          <a:cs typeface="Times New Roman" pitchFamily="18" charset="0"/>
                        </a:rPr>
                        <a:t>оптимальної</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мережі</a:t>
                      </a:r>
                      <a:r>
                        <a:rPr lang="ru-RU" sz="1400" b="1" dirty="0" smtClean="0">
                          <a:solidFill>
                            <a:schemeClr val="bg1"/>
                          </a:solidFill>
                          <a:effectLst/>
                          <a:latin typeface="Times New Roman" pitchFamily="18" charset="0"/>
                          <a:cs typeface="Times New Roman" pitchFamily="18" charset="0"/>
                        </a:rPr>
                        <a:t> закладів </a:t>
                      </a:r>
                      <a:r>
                        <a:rPr lang="ru-RU" sz="1400" b="1" dirty="0" err="1" smtClean="0">
                          <a:solidFill>
                            <a:schemeClr val="bg1"/>
                          </a:solidFill>
                          <a:effectLst/>
                          <a:latin typeface="Times New Roman" pitchFamily="18" charset="0"/>
                          <a:cs typeface="Times New Roman" pitchFamily="18" charset="0"/>
                        </a:rPr>
                        <a:t>загальної</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середньої</a:t>
                      </a:r>
                      <a:r>
                        <a:rPr lang="ru-RU" sz="1400" b="1" dirty="0" smtClean="0">
                          <a:solidFill>
                            <a:schemeClr val="bg1"/>
                          </a:solidFill>
                          <a:effectLst/>
                          <a:latin typeface="Times New Roman" pitchFamily="18" charset="0"/>
                          <a:cs typeface="Times New Roman" pitchFamily="18" charset="0"/>
                        </a:rPr>
                        <a:t> освіти та </a:t>
                      </a:r>
                      <a:r>
                        <a:rPr lang="ru-RU" sz="1400" b="1" dirty="0" err="1" smtClean="0">
                          <a:solidFill>
                            <a:schemeClr val="bg1"/>
                          </a:solidFill>
                          <a:effectLst/>
                          <a:latin typeface="Times New Roman" pitchFamily="18" charset="0"/>
                          <a:cs typeface="Times New Roman" pitchFamily="18" charset="0"/>
                        </a:rPr>
                        <a:t>реалізація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профільного</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навчання</a:t>
                      </a:r>
                      <a:r>
                        <a:rPr lang="ru-RU" sz="1400" b="1" dirty="0" smtClean="0">
                          <a:solidFill>
                            <a:schemeClr val="bg1"/>
                          </a:solidFill>
                          <a:effectLst/>
                          <a:latin typeface="Times New Roman" pitchFamily="18" charset="0"/>
                          <a:cs typeface="Times New Roman" pitchFamily="18" charset="0"/>
                        </a:rPr>
                        <a:t> у </a:t>
                      </a:r>
                      <a:r>
                        <a:rPr lang="ru-RU" sz="1400" b="1" dirty="0" err="1" smtClean="0">
                          <a:solidFill>
                            <a:schemeClr val="bg1"/>
                          </a:solidFill>
                          <a:effectLst/>
                          <a:latin typeface="Times New Roman" pitchFamily="18" charset="0"/>
                          <a:cs typeface="Times New Roman" pitchFamily="18" charset="0"/>
                        </a:rPr>
                        <a:t>старшій</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школі</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639409">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1720378">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академічних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профільних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ліцеїв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академічних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профільних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ліцеїв</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базі</a:t>
                      </a:r>
                      <a:r>
                        <a:rPr lang="ru-RU" sz="1400" b="0" dirty="0" smtClean="0">
                          <a:solidFill>
                            <a:schemeClr val="tx1"/>
                          </a:solidFill>
                          <a:effectLst/>
                          <a:latin typeface="Times New Roman" pitchFamily="18" charset="0"/>
                          <a:cs typeface="Times New Roman" pitchFamily="18" charset="0"/>
                        </a:rPr>
                        <a:t> Дунаєвецького НВК «ЗОШ І-ІІІ </a:t>
                      </a:r>
                      <a:r>
                        <a:rPr lang="ru-RU" sz="1400" b="0" dirty="0" err="1" smtClean="0">
                          <a:solidFill>
                            <a:schemeClr val="tx1"/>
                          </a:solidFill>
                          <a:effectLst/>
                          <a:latin typeface="Times New Roman" pitchFamily="18" charset="0"/>
                          <a:cs typeface="Times New Roman" pitchFamily="18" charset="0"/>
                        </a:rPr>
                        <a:t>ступенів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гімназія</a:t>
                      </a:r>
                      <a:r>
                        <a:rPr lang="ru-RU" sz="1400" b="0" dirty="0" smtClean="0">
                          <a:solidFill>
                            <a:schemeClr val="tx1"/>
                          </a:solidFill>
                          <a:effectLst/>
                          <a:latin typeface="Times New Roman" pitchFamily="18" charset="0"/>
                          <a:cs typeface="Times New Roman" pitchFamily="18" charset="0"/>
                        </a:rPr>
                        <a:t>», Дунаєвецької ЗОШ І-ІІІ </a:t>
                      </a:r>
                      <a:r>
                        <a:rPr lang="ru-RU" sz="1400" b="0" dirty="0" err="1" smtClean="0">
                          <a:solidFill>
                            <a:schemeClr val="tx1"/>
                          </a:solidFill>
                          <a:effectLst/>
                          <a:latin typeface="Times New Roman" pitchFamily="18" charset="0"/>
                          <a:cs typeface="Times New Roman" pitchFamily="18" charset="0"/>
                        </a:rPr>
                        <a:t>ступенів</a:t>
                      </a:r>
                      <a:r>
                        <a:rPr lang="ru-RU" sz="1400" b="0" dirty="0" smtClean="0">
                          <a:solidFill>
                            <a:schemeClr val="tx1"/>
                          </a:solidFill>
                          <a:effectLst/>
                          <a:latin typeface="Times New Roman" pitchFamily="18" charset="0"/>
                          <a:cs typeface="Times New Roman" pitchFamily="18" charset="0"/>
                        </a:rPr>
                        <a:t> №3</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1301876">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Реорганізація закладів освіти у </a:t>
                      </a:r>
                      <a:r>
                        <a:rPr lang="ru-RU" sz="1400" b="0" dirty="0" err="1" smtClean="0">
                          <a:solidFill>
                            <a:schemeClr val="tx1"/>
                          </a:solidFill>
                          <a:effectLst/>
                          <a:latin typeface="Times New Roman" pitchFamily="18" charset="0"/>
                          <a:cs typeface="Times New Roman" pitchFamily="18" charset="0"/>
                        </a:rPr>
                        <a:t>гімназії</a:t>
                      </a:r>
                      <a:r>
                        <a:rPr lang="ru-RU" sz="1400" b="0" dirty="0" smtClean="0">
                          <a:solidFill>
                            <a:schemeClr val="tx1"/>
                          </a:solidFill>
                          <a:effectLst/>
                          <a:latin typeface="Times New Roman" pitchFamily="18" charset="0"/>
                          <a:cs typeface="Times New Roman" pitchFamily="18" charset="0"/>
                        </a:rPr>
                        <a:t> </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Реорганізація Мушкутинецької ЗОШ І-ІІІ ст., Нестеровецької ЗОШ І-ІІІ ст., Чаньківської ЗОШ І-ІІІ ст.</a:t>
                      </a:r>
                      <a:r>
                        <a:rPr lang="ru-RU" sz="1400" b="0" baseline="0" dirty="0" smtClean="0">
                          <a:solidFill>
                            <a:schemeClr val="tx1"/>
                          </a:solidFill>
                          <a:effectLst/>
                          <a:latin typeface="Times New Roman" pitchFamily="18" charset="0"/>
                          <a:cs typeface="Times New Roman" pitchFamily="18" charset="0"/>
                        </a:rPr>
                        <a:t> у </a:t>
                      </a:r>
                      <a:r>
                        <a:rPr lang="ru-RU" sz="1400" b="0" baseline="0" dirty="0" err="1" smtClean="0">
                          <a:solidFill>
                            <a:schemeClr val="tx1"/>
                          </a:solidFill>
                          <a:effectLst/>
                          <a:latin typeface="Times New Roman" pitchFamily="18" charset="0"/>
                          <a:cs typeface="Times New Roman" pitchFamily="18" charset="0"/>
                        </a:rPr>
                        <a:t>гімназії</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r h="2557638">
                <a:tc>
                  <a:txBody>
                    <a:bodyPr/>
                    <a:lstStyle/>
                    <a:p>
                      <a:pPr algn="ctr">
                        <a:lnSpc>
                          <a:spcPct val="107000"/>
                        </a:lnSpc>
                        <a:spcAft>
                          <a:spcPts val="800"/>
                        </a:spcAft>
                      </a:pPr>
                      <a:r>
                        <a:rPr lang="uk-UA" sz="1400" b="0" dirty="0" smtClean="0">
                          <a:solidFill>
                            <a:schemeClr val="bg1"/>
                          </a:solidFill>
                          <a:effectLst/>
                          <a:latin typeface="Times New Roman" pitchFamily="18" charset="0"/>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Продовження</a:t>
                      </a:r>
                      <a:r>
                        <a:rPr lang="ru-RU" sz="1400" b="0" dirty="0" smtClean="0">
                          <a:solidFill>
                            <a:schemeClr val="tx1"/>
                          </a:solidFill>
                          <a:effectLst/>
                          <a:latin typeface="Times New Roman" pitchFamily="18" charset="0"/>
                          <a:cs typeface="Times New Roman" pitchFamily="18" charset="0"/>
                        </a:rPr>
                        <a:t> роботи над </a:t>
                      </a:r>
                      <a:r>
                        <a:rPr lang="ru-RU" sz="1400" b="0" dirty="0" err="1" smtClean="0">
                          <a:solidFill>
                            <a:schemeClr val="tx1"/>
                          </a:solidFill>
                          <a:effectLst/>
                          <a:latin typeface="Times New Roman" pitchFamily="18" charset="0"/>
                          <a:cs typeface="Times New Roman" pitchFamily="18" charset="0"/>
                        </a:rPr>
                        <a:t>формуванням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ефективної</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комфортної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системи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довозу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всіх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учасників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освітнього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процесу</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Придбання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додаткових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автобусів</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розвантаження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існуючих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маршрутів</a:t>
                      </a:r>
                      <a:r>
                        <a:rPr lang="ru-RU" sz="1400" b="0" dirty="0" smtClean="0">
                          <a:solidFill>
                            <a:schemeClr val="tx1"/>
                          </a:solidFill>
                          <a:effectLst/>
                          <a:latin typeface="Times New Roman" pitchFamily="18" charset="0"/>
                          <a:cs typeface="Times New Roman" pitchFamily="18" charset="0"/>
                        </a:rPr>
                        <a:t> Дунаєвецької ЗОШ І-ІІІ ст. №3 та Вихрівської </a:t>
                      </a:r>
                      <a:r>
                        <a:rPr lang="ru-RU" sz="1400" b="0" dirty="0" err="1" smtClean="0">
                          <a:solidFill>
                            <a:schemeClr val="tx1"/>
                          </a:solidFill>
                          <a:effectLst/>
                          <a:latin typeface="Times New Roman" pitchFamily="18" charset="0"/>
                          <a:cs typeface="Times New Roman" pitchFamily="18" charset="0"/>
                        </a:rPr>
                        <a:t>гімназії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оновлення</a:t>
                      </a:r>
                      <a:r>
                        <a:rPr lang="ru-RU" sz="1400" b="0" dirty="0" smtClean="0">
                          <a:solidFill>
                            <a:schemeClr val="tx1"/>
                          </a:solidFill>
                          <a:effectLst/>
                          <a:latin typeface="Times New Roman" pitchFamily="18" charset="0"/>
                          <a:cs typeface="Times New Roman" pitchFamily="18" charset="0"/>
                        </a:rPr>
                        <a:t> 5 </a:t>
                      </a:r>
                      <a:r>
                        <a:rPr lang="ru-RU" sz="1400" b="0" dirty="0" err="1" smtClean="0">
                          <a:solidFill>
                            <a:schemeClr val="tx1"/>
                          </a:solidFill>
                          <a:effectLst/>
                          <a:latin typeface="Times New Roman" pitchFamily="18" charset="0"/>
                          <a:cs typeface="Times New Roman" pitchFamily="18" charset="0"/>
                        </a:rPr>
                        <a:t>одиниць</a:t>
                      </a:r>
                      <a:r>
                        <a:rPr lang="ru-RU" sz="1400" b="0" dirty="0" smtClean="0">
                          <a:solidFill>
                            <a:schemeClr val="tx1"/>
                          </a:solidFill>
                          <a:effectLst/>
                          <a:latin typeface="Times New Roman" pitchFamily="18" charset="0"/>
                          <a:cs typeface="Times New Roman" pitchFamily="18" charset="0"/>
                        </a:rPr>
                        <a:t> транспорту, що </a:t>
                      </a:r>
                      <a:r>
                        <a:rPr lang="ru-RU" sz="1400" b="0" dirty="0" err="1" smtClean="0">
                          <a:solidFill>
                            <a:schemeClr val="tx1"/>
                          </a:solidFill>
                          <a:effectLst/>
                          <a:latin typeface="Times New Roman" pitchFamily="18" charset="0"/>
                          <a:cs typeface="Times New Roman" pitchFamily="18" charset="0"/>
                        </a:rPr>
                        <a:t>мають</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термін</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експлуатації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понад</a:t>
                      </a:r>
                      <a:r>
                        <a:rPr lang="ru-RU" sz="1400" b="0" dirty="0" smtClean="0">
                          <a:solidFill>
                            <a:schemeClr val="tx1"/>
                          </a:solidFill>
                          <a:effectLst/>
                          <a:latin typeface="Times New Roman" pitchFamily="18" charset="0"/>
                          <a:cs typeface="Times New Roman" pitchFamily="18" charset="0"/>
                        </a:rPr>
                        <a:t> 10 </a:t>
                      </a:r>
                      <a:r>
                        <a:rPr lang="ru-RU" sz="1400" b="0" dirty="0" err="1" smtClean="0">
                          <a:solidFill>
                            <a:schemeClr val="tx1"/>
                          </a:solidFill>
                          <a:effectLst/>
                          <a:latin typeface="Times New Roman" pitchFamily="18" charset="0"/>
                          <a:cs typeface="Times New Roman" pitchFamily="18" charset="0"/>
                        </a:rPr>
                        <a:t>років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604226181"/>
                  </a:ext>
                </a:extLst>
              </a:tr>
            </a:tbl>
          </a:graphicData>
        </a:graphic>
      </p:graphicFrame>
    </p:spTree>
    <p:extLst>
      <p:ext uri="{BB962C8B-B14F-4D97-AF65-F5344CB8AC3E}">
        <p14:creationId xmlns:p14="http://schemas.microsoft.com/office/powerpoint/2010/main" val="81814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1159"/>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93"/>
          <p:cNvGrpSpPr>
            <a:grpSpLocks/>
          </p:cNvGrpSpPr>
          <p:nvPr/>
        </p:nvGrpSpPr>
        <p:grpSpPr bwMode="auto">
          <a:xfrm>
            <a:off x="270458" y="327994"/>
            <a:ext cx="8595360" cy="549275"/>
            <a:chOff x="1268" y="1776"/>
            <a:chExt cx="3194" cy="346"/>
          </a:xfrm>
        </p:grpSpPr>
        <p:sp>
          <p:nvSpPr>
            <p:cNvPr id="5"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21"/>
            <p:cNvSpPr txBox="1">
              <a:spLocks noChangeArrowheads="1"/>
            </p:cNvSpPr>
            <p:nvPr/>
          </p:nvSpPr>
          <p:spPr bwMode="gray">
            <a:xfrm>
              <a:off x="1525" y="1824"/>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endParaRPr lang="en-US" sz="2000" dirty="0">
                <a:solidFill>
                  <a:srgbClr val="000000"/>
                </a:solidFill>
              </a:endParaRPr>
            </a:p>
          </p:txBody>
        </p:sp>
        <p:grpSp>
          <p:nvGrpSpPr>
            <p:cNvPr id="7" name="Group 62"/>
            <p:cNvGrpSpPr>
              <a:grpSpLocks/>
            </p:cNvGrpSpPr>
            <p:nvPr/>
          </p:nvGrpSpPr>
          <p:grpSpPr bwMode="auto">
            <a:xfrm>
              <a:off x="1268" y="1824"/>
              <a:ext cx="266" cy="298"/>
              <a:chOff x="1414" y="1776"/>
              <a:chExt cx="266" cy="298"/>
            </a:xfrm>
          </p:grpSpPr>
          <p:grpSp>
            <p:nvGrpSpPr>
              <p:cNvPr id="8" name="Group 63"/>
              <p:cNvGrpSpPr>
                <a:grpSpLocks/>
              </p:cNvGrpSpPr>
              <p:nvPr/>
            </p:nvGrpSpPr>
            <p:grpSpPr bwMode="auto">
              <a:xfrm>
                <a:off x="1414" y="1776"/>
                <a:ext cx="266" cy="298"/>
                <a:chOff x="1415" y="1276"/>
                <a:chExt cx="266" cy="298"/>
              </a:xfrm>
            </p:grpSpPr>
            <p:pic>
              <p:nvPicPr>
                <p:cNvPr id="10" name="Picture 6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2</a:t>
                </a:r>
              </a:p>
            </p:txBody>
          </p:sp>
        </p:grpSp>
      </p:grpSp>
      <p:sp>
        <p:nvSpPr>
          <p:cNvPr id="14" name="Прямоугольник 13"/>
          <p:cNvSpPr/>
          <p:nvPr/>
        </p:nvSpPr>
        <p:spPr>
          <a:xfrm>
            <a:off x="972834" y="376204"/>
            <a:ext cx="7892984" cy="338554"/>
          </a:xfrm>
          <a:prstGeom prst="rect">
            <a:avLst/>
          </a:prstGeom>
        </p:spPr>
        <p:txBody>
          <a:bodyPr wrap="square">
            <a:spAutoFit/>
          </a:bodyPr>
          <a:lstStyle/>
          <a:p>
            <a:r>
              <a:rPr lang="uk-UA" sz="1600" b="1" dirty="0">
                <a:latin typeface="Times New Roman" pitchFamily="18" charset="0"/>
                <a:cs typeface="Times New Roman" pitchFamily="18" charset="0"/>
              </a:rPr>
              <a:t>Операційна ціль 1.2: Покращення та розвиток культурно-освітнього середовища</a:t>
            </a:r>
            <a:endParaRPr lang="uk-UA" sz="1600" dirty="0">
              <a:latin typeface="Times New Roman" pitchFamily="18" charset="0"/>
              <a:cs typeface="Times New Roman" pitchFamily="18" charset="0"/>
            </a:endParaRPr>
          </a:p>
        </p:txBody>
      </p:sp>
      <p:pic>
        <p:nvPicPr>
          <p:cNvPr id="2052" name="Picture 4" descr="F:\Дунаївці\ОСВІТА\Класи фото\0-02-05-aeff712c65d08917e3de51e9e9c3eb45366ca4dcdea39e9c62b9b6754a91b170_c4165eb8.jpg"/>
          <p:cNvPicPr>
            <a:picLocks noChangeAspect="1" noChangeArrowheads="1"/>
          </p:cNvPicPr>
          <p:nvPr/>
        </p:nvPicPr>
        <p:blipFill>
          <a:blip r:embed="rId5" cstate="print"/>
          <a:srcRect/>
          <a:stretch>
            <a:fillRect/>
          </a:stretch>
        </p:blipFill>
        <p:spPr bwMode="auto">
          <a:xfrm>
            <a:off x="3055173" y="1079120"/>
            <a:ext cx="3012787" cy="1852550"/>
          </a:xfrm>
          <a:prstGeom prst="rect">
            <a:avLst/>
          </a:prstGeom>
          <a:ln>
            <a:noFill/>
          </a:ln>
          <a:effectLst>
            <a:softEdge rad="112500"/>
          </a:effectLst>
        </p:spPr>
      </p:pic>
      <p:pic>
        <p:nvPicPr>
          <p:cNvPr id="2053" name="Picture 5" descr="C:\Users\Sasha\Downloads\unnamed (1).jpg"/>
          <p:cNvPicPr>
            <a:picLocks noChangeAspect="1" noChangeArrowheads="1"/>
          </p:cNvPicPr>
          <p:nvPr/>
        </p:nvPicPr>
        <p:blipFill>
          <a:blip r:embed="rId6" cstate="print"/>
          <a:srcRect/>
          <a:stretch>
            <a:fillRect/>
          </a:stretch>
        </p:blipFill>
        <p:spPr bwMode="auto">
          <a:xfrm>
            <a:off x="230168" y="3050721"/>
            <a:ext cx="2667411" cy="1864426"/>
          </a:xfrm>
          <a:prstGeom prst="rect">
            <a:avLst/>
          </a:prstGeom>
          <a:ln>
            <a:noFill/>
          </a:ln>
          <a:effectLst>
            <a:softEdge rad="112500"/>
          </a:effectLst>
        </p:spPr>
      </p:pic>
      <p:pic>
        <p:nvPicPr>
          <p:cNvPr id="2054" name="Picture 6" descr="C:\Users\Sasha\Downloads\unnamed (2).jpg"/>
          <p:cNvPicPr>
            <a:picLocks noChangeAspect="1" noChangeArrowheads="1"/>
          </p:cNvPicPr>
          <p:nvPr/>
        </p:nvPicPr>
        <p:blipFill>
          <a:blip r:embed="rId7" cstate="print"/>
          <a:srcRect/>
          <a:stretch>
            <a:fillRect/>
          </a:stretch>
        </p:blipFill>
        <p:spPr bwMode="auto">
          <a:xfrm>
            <a:off x="3055173" y="3050721"/>
            <a:ext cx="3012788" cy="1864426"/>
          </a:xfrm>
          <a:prstGeom prst="rect">
            <a:avLst/>
          </a:prstGeom>
          <a:ln>
            <a:noFill/>
          </a:ln>
          <a:effectLst>
            <a:softEdge rad="112500"/>
          </a:effectLst>
        </p:spPr>
      </p:pic>
      <p:pic>
        <p:nvPicPr>
          <p:cNvPr id="2055" name="Picture 7" descr="C:\Users\Sasha\Downloads\images-34415.jpg"/>
          <p:cNvPicPr>
            <a:picLocks noChangeAspect="1" noChangeArrowheads="1"/>
          </p:cNvPicPr>
          <p:nvPr/>
        </p:nvPicPr>
        <p:blipFill>
          <a:blip r:embed="rId8" cstate="print"/>
          <a:srcRect/>
          <a:stretch>
            <a:fillRect/>
          </a:stretch>
        </p:blipFill>
        <p:spPr bwMode="auto">
          <a:xfrm>
            <a:off x="6236918" y="3050721"/>
            <a:ext cx="2628900" cy="1864426"/>
          </a:xfrm>
          <a:prstGeom prst="rect">
            <a:avLst/>
          </a:prstGeom>
          <a:ln>
            <a:noFill/>
          </a:ln>
          <a:effectLst>
            <a:softEdge rad="112500"/>
          </a:effectLst>
        </p:spPr>
      </p:pic>
      <p:pic>
        <p:nvPicPr>
          <p:cNvPr id="2057" name="Picture 9" descr="F:\Дунаївці\ОСВІТА\2021\Новий автобус\IMG_8094.JPG"/>
          <p:cNvPicPr>
            <a:picLocks noChangeAspect="1" noChangeArrowheads="1"/>
          </p:cNvPicPr>
          <p:nvPr/>
        </p:nvPicPr>
        <p:blipFill>
          <a:blip r:embed="rId9" cstate="print"/>
          <a:srcRect/>
          <a:stretch>
            <a:fillRect/>
          </a:stretch>
        </p:blipFill>
        <p:spPr bwMode="auto">
          <a:xfrm>
            <a:off x="6236918" y="1079120"/>
            <a:ext cx="2628900" cy="1840674"/>
          </a:xfrm>
          <a:prstGeom prst="rect">
            <a:avLst/>
          </a:prstGeom>
          <a:ln>
            <a:noFill/>
          </a:ln>
          <a:effectLst>
            <a:softEdge rad="112500"/>
          </a:effectLst>
        </p:spPr>
      </p:pic>
      <p:pic>
        <p:nvPicPr>
          <p:cNvPr id="2058" name="Picture 10" descr="C:\Users\Sasha\Downloads\images-48906.jpg"/>
          <p:cNvPicPr>
            <a:picLocks noChangeAspect="1" noChangeArrowheads="1"/>
          </p:cNvPicPr>
          <p:nvPr/>
        </p:nvPicPr>
        <p:blipFill>
          <a:blip r:embed="rId10" cstate="print"/>
          <a:srcRect/>
          <a:stretch>
            <a:fillRect/>
          </a:stretch>
        </p:blipFill>
        <p:spPr bwMode="auto">
          <a:xfrm>
            <a:off x="3055174" y="4943674"/>
            <a:ext cx="3012786" cy="1761926"/>
          </a:xfrm>
          <a:prstGeom prst="rect">
            <a:avLst/>
          </a:prstGeom>
          <a:ln>
            <a:noFill/>
          </a:ln>
          <a:effectLst>
            <a:softEdge rad="112500"/>
          </a:effectLst>
        </p:spPr>
      </p:pic>
      <p:pic>
        <p:nvPicPr>
          <p:cNvPr id="22" name="Picture 2" descr="C:\Users\Nataha\Downloads\106912671_2324980351143407_2604275056011691737_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168" y="4943674"/>
            <a:ext cx="2667411" cy="1761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Nataha\Documents\ViberDownloads\0-02-05-7f253c6d4705963ca92aeb8619ceee598f6ed118efe8a2dfaf686a420a58aa60_e28a5a4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36918" y="4943674"/>
            <a:ext cx="2628900" cy="1761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0312" y="1164850"/>
            <a:ext cx="2627121" cy="1766820"/>
          </a:xfrm>
          <a:prstGeom prst="rect">
            <a:avLst/>
          </a:prstGeom>
          <a:ln>
            <a:noFill/>
          </a:ln>
          <a:effectLst>
            <a:softEdge rad="112500"/>
          </a:effectLst>
        </p:spPr>
      </p:pic>
    </p:spTree>
    <p:extLst>
      <p:ext uri="{BB962C8B-B14F-4D97-AF65-F5344CB8AC3E}">
        <p14:creationId xmlns:p14="http://schemas.microsoft.com/office/powerpoint/2010/main" val="2491460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657972063"/>
              </p:ext>
            </p:extLst>
          </p:nvPr>
        </p:nvGraphicFramePr>
        <p:xfrm>
          <a:off x="-1" y="0"/>
          <a:ext cx="9144002"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208469">
                  <a:extLst>
                    <a:ext uri="{9D8B030D-6E8A-4147-A177-3AD203B41FA5}">
                      <a16:colId xmlns:a16="http://schemas.microsoft.com/office/drawing/2014/main" xmlns="" val="20001"/>
                    </a:ext>
                  </a:extLst>
                </a:gridCol>
                <a:gridCol w="965222">
                  <a:extLst>
                    <a:ext uri="{9D8B030D-6E8A-4147-A177-3AD203B41FA5}">
                      <a16:colId xmlns:a16="http://schemas.microsoft.com/office/drawing/2014/main" xmlns="" val="20002"/>
                    </a:ext>
                  </a:extLst>
                </a:gridCol>
                <a:gridCol w="1436608">
                  <a:extLst>
                    <a:ext uri="{9D8B030D-6E8A-4147-A177-3AD203B41FA5}">
                      <a16:colId xmlns:a16="http://schemas.microsoft.com/office/drawing/2014/main" xmlns="" val="20003"/>
                    </a:ext>
                  </a:extLst>
                </a:gridCol>
                <a:gridCol w="1313150">
                  <a:extLst>
                    <a:ext uri="{9D8B030D-6E8A-4147-A177-3AD203B41FA5}">
                      <a16:colId xmlns:a16="http://schemas.microsoft.com/office/drawing/2014/main" xmlns="" val="20004"/>
                    </a:ext>
                  </a:extLst>
                </a:gridCol>
                <a:gridCol w="2843581">
                  <a:extLst>
                    <a:ext uri="{9D8B030D-6E8A-4147-A177-3AD203B41FA5}">
                      <a16:colId xmlns:a16="http://schemas.microsoft.com/office/drawing/2014/main" xmlns="" val="20005"/>
                    </a:ext>
                  </a:extLst>
                </a:gridCol>
              </a:tblGrid>
              <a:tr h="245346">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4.1.2. Забезпечення </a:t>
                      </a:r>
                      <a:r>
                        <a:rPr lang="ru-RU" sz="1400" b="1" dirty="0" err="1" smtClean="0">
                          <a:solidFill>
                            <a:schemeClr val="bg1"/>
                          </a:solidFill>
                          <a:effectLst/>
                          <a:latin typeface="Times New Roman" pitchFamily="18" charset="0"/>
                          <a:cs typeface="Times New Roman" pitchFamily="18" charset="0"/>
                        </a:rPr>
                        <a:t>рівного</a:t>
                      </a:r>
                      <a:r>
                        <a:rPr lang="ru-RU" sz="1400" b="1" dirty="0" smtClean="0">
                          <a:solidFill>
                            <a:schemeClr val="bg1"/>
                          </a:solidFill>
                          <a:effectLst/>
                          <a:latin typeface="Times New Roman" pitchFamily="18" charset="0"/>
                          <a:cs typeface="Times New Roman" pitchFamily="18" charset="0"/>
                        </a:rPr>
                        <a:t> доступу та </a:t>
                      </a:r>
                      <a:r>
                        <a:rPr lang="ru-RU" sz="1400" b="1" dirty="0" err="1" smtClean="0">
                          <a:solidFill>
                            <a:schemeClr val="bg1"/>
                          </a:solidFill>
                          <a:effectLst/>
                          <a:latin typeface="Times New Roman" pitchFamily="18" charset="0"/>
                          <a:cs typeface="Times New Roman" pitchFamily="18" charset="0"/>
                        </a:rPr>
                        <a:t>підвищення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якості</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освітніх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послуг</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70527">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2852633">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nSpc>
                          <a:spcPct val="107000"/>
                        </a:lnSpc>
                        <a:spcAft>
                          <a:spcPts val="800"/>
                        </a:spcAft>
                      </a:pPr>
                      <a:r>
                        <a:rPr lang="ru-RU" sz="1400" b="0" dirty="0" smtClean="0">
                          <a:solidFill>
                            <a:schemeClr val="tx1"/>
                          </a:solidFill>
                          <a:effectLst/>
                          <a:latin typeface="Times New Roman" pitchFamily="18" charset="0"/>
                          <a:cs typeface="Times New Roman" pitchFamily="18" charset="0"/>
                        </a:rPr>
                        <a:t>Забезпечення закладів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освіти </a:t>
                      </a:r>
                      <a:r>
                        <a:rPr lang="ru-RU" sz="1400" b="0" dirty="0" err="1" smtClean="0">
                          <a:solidFill>
                            <a:schemeClr val="tx1"/>
                          </a:solidFill>
                          <a:effectLst/>
                          <a:latin typeface="Times New Roman" pitchFamily="18" charset="0"/>
                          <a:cs typeface="Times New Roman" pitchFamily="18" charset="0"/>
                        </a:rPr>
                        <a:t>меблями</a:t>
                      </a:r>
                      <a:r>
                        <a:rPr lang="ru-RU" sz="1400" b="0" dirty="0" smtClean="0">
                          <a:solidFill>
                            <a:schemeClr val="tx1"/>
                          </a:solidFill>
                          <a:effectLst/>
                          <a:latin typeface="Times New Roman" pitchFamily="18" charset="0"/>
                          <a:cs typeface="Times New Roman" pitchFamily="18" charset="0"/>
                        </a:rPr>
                        <a:t>, засобами </a:t>
                      </a:r>
                      <a:r>
                        <a:rPr lang="ru-RU" sz="1400" b="0" dirty="0" err="1" smtClean="0">
                          <a:solidFill>
                            <a:schemeClr val="tx1"/>
                          </a:solidFill>
                          <a:effectLst/>
                          <a:latin typeface="Times New Roman" pitchFamily="18" charset="0"/>
                          <a:cs typeface="Times New Roman" pitchFamily="18" charset="0"/>
                        </a:rPr>
                        <a:t>навчання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сучасним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обладнанням</a:t>
                      </a:r>
                      <a:r>
                        <a:rPr lang="ru-RU" sz="1400" b="0" dirty="0" smtClean="0">
                          <a:solidFill>
                            <a:schemeClr val="tx1"/>
                          </a:solidFill>
                          <a:effectLst/>
                          <a:latin typeface="Times New Roman" pitchFamily="18" charset="0"/>
                          <a:cs typeface="Times New Roman" pitchFamily="18" charset="0"/>
                        </a:rPr>
                        <a:t>, у тому </a:t>
                      </a:r>
                      <a:r>
                        <a:rPr lang="ru-RU" sz="1400" b="0" dirty="0" err="1" smtClean="0">
                          <a:solidFill>
                            <a:schemeClr val="tx1"/>
                          </a:solidFill>
                          <a:effectLst/>
                          <a:latin typeface="Times New Roman" pitchFamily="18" charset="0"/>
                          <a:cs typeface="Times New Roman" pitchFamily="18" charset="0"/>
                        </a:rPr>
                        <a:t>числі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природничо-математичними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кабінетами</a:t>
                      </a:r>
                      <a:r>
                        <a:rPr lang="ru-RU" sz="1400" b="0" dirty="0" smtClean="0">
                          <a:solidFill>
                            <a:schemeClr val="tx1"/>
                          </a:solidFill>
                          <a:effectLst/>
                          <a:latin typeface="Times New Roman" pitchFamily="18" charset="0"/>
                          <a:cs typeface="Times New Roman" pitchFamily="18" charset="0"/>
                        </a:rPr>
                        <a:t>, </a:t>
                      </a:r>
                      <a:r>
                        <a:rPr lang="en-US" sz="1400" b="0" dirty="0" smtClean="0">
                          <a:solidFill>
                            <a:schemeClr val="tx1"/>
                          </a:solidFill>
                          <a:effectLst/>
                          <a:latin typeface="Times New Roman" pitchFamily="18" charset="0"/>
                          <a:cs typeface="Times New Roman" pitchFamily="18" charset="0"/>
                        </a:rPr>
                        <a:t>STEM-</a:t>
                      </a:r>
                      <a:r>
                        <a:rPr lang="ru-RU" sz="1400" b="0" dirty="0" err="1" smtClean="0">
                          <a:solidFill>
                            <a:schemeClr val="tx1"/>
                          </a:solidFill>
                          <a:effectLst/>
                          <a:latin typeface="Times New Roman" pitchFamily="18" charset="0"/>
                          <a:cs typeface="Times New Roman" pitchFamily="18" charset="0"/>
                        </a:rPr>
                        <a:t>лабораторіями</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Придбання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меблів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комп’ютерного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мультимедійного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обладнання</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класів</a:t>
                      </a:r>
                      <a:r>
                        <a:rPr lang="ru-RU" sz="1400" b="0" dirty="0" smtClean="0">
                          <a:solidFill>
                            <a:schemeClr val="tx1"/>
                          </a:solidFill>
                          <a:effectLst/>
                          <a:latin typeface="Times New Roman" pitchFamily="18" charset="0"/>
                          <a:cs typeface="Times New Roman" pitchFamily="18" charset="0"/>
                        </a:rPr>
                        <a:t> НУШ </a:t>
                      </a:r>
                      <a:r>
                        <a:rPr lang="ru-RU" sz="1400" b="0" dirty="0" err="1" smtClean="0">
                          <a:solidFill>
                            <a:schemeClr val="tx1"/>
                          </a:solidFill>
                          <a:effectLst/>
                          <a:latin typeface="Times New Roman" pitchFamily="18" charset="0"/>
                          <a:cs typeface="Times New Roman" pitchFamily="18" charset="0"/>
                        </a:rPr>
                        <a:t>усіх</a:t>
                      </a:r>
                      <a:r>
                        <a:rPr lang="ru-RU" sz="1400" b="0" dirty="0" smtClean="0">
                          <a:solidFill>
                            <a:schemeClr val="tx1"/>
                          </a:solidFill>
                          <a:effectLst/>
                          <a:latin typeface="Times New Roman" pitchFamily="18" charset="0"/>
                          <a:cs typeface="Times New Roman" pitchFamily="18" charset="0"/>
                        </a:rPr>
                        <a:t> закладів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освіти, </a:t>
                      </a:r>
                      <a:r>
                        <a:rPr lang="ru-RU" sz="1400" b="0" dirty="0" err="1" smtClean="0">
                          <a:solidFill>
                            <a:schemeClr val="tx1"/>
                          </a:solidFill>
                          <a:effectLst/>
                          <a:latin typeface="Times New Roman" pitchFamily="18" charset="0"/>
                          <a:cs typeface="Times New Roman" pitchFamily="18" charset="0"/>
                        </a:rPr>
                        <a:t>кабінетів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природничо-математичного</a:t>
                      </a:r>
                      <a:r>
                        <a:rPr lang="ru-RU" sz="1400" b="0" dirty="0" smtClean="0">
                          <a:solidFill>
                            <a:schemeClr val="tx1"/>
                          </a:solidFill>
                          <a:effectLst/>
                          <a:latin typeface="Times New Roman" pitchFamily="18" charset="0"/>
                          <a:cs typeface="Times New Roman" pitchFamily="18" charset="0"/>
                        </a:rPr>
                        <a:t> циклу та </a:t>
                      </a:r>
                      <a:r>
                        <a:rPr lang="en-US" sz="1400" b="0" dirty="0" smtClean="0">
                          <a:solidFill>
                            <a:schemeClr val="tx1"/>
                          </a:solidFill>
                          <a:effectLst/>
                          <a:latin typeface="Times New Roman" pitchFamily="18" charset="0"/>
                          <a:cs typeface="Times New Roman" pitchFamily="18" charset="0"/>
                        </a:rPr>
                        <a:t>STEM-</a:t>
                      </a:r>
                      <a:r>
                        <a:rPr lang="ru-RU" sz="1400" b="0" dirty="0" err="1" smtClean="0">
                          <a:solidFill>
                            <a:schemeClr val="tx1"/>
                          </a:solidFill>
                          <a:effectLst/>
                          <a:latin typeface="Times New Roman" pitchFamily="18" charset="0"/>
                          <a:cs typeface="Times New Roman" pitchFamily="18" charset="0"/>
                        </a:rPr>
                        <a:t>лабораторій</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опорних</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базових</a:t>
                      </a:r>
                      <a:r>
                        <a:rPr lang="ru-RU" sz="1400" b="0" dirty="0" smtClean="0">
                          <a:solidFill>
                            <a:schemeClr val="tx1"/>
                          </a:solidFill>
                          <a:effectLst/>
                          <a:latin typeface="Times New Roman" pitchFamily="18" charset="0"/>
                          <a:cs typeface="Times New Roman" pitchFamily="18" charset="0"/>
                        </a:rPr>
                        <a:t> закладів освіти</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3189494">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nSpc>
                          <a:spcPct val="107000"/>
                        </a:lnSpc>
                        <a:spcAft>
                          <a:spcPts val="800"/>
                        </a:spcAft>
                      </a:pPr>
                      <a:r>
                        <a:rPr lang="ru-RU" sz="1400" b="0" dirty="0" smtClean="0">
                          <a:solidFill>
                            <a:schemeClr val="tx1"/>
                          </a:solidFill>
                          <a:effectLst/>
                          <a:latin typeface="Times New Roman" pitchFamily="18" charset="0"/>
                          <a:cs typeface="Times New Roman" pitchFamily="18" charset="0"/>
                        </a:rPr>
                        <a:t>Створення нового </a:t>
                      </a:r>
                      <a:r>
                        <a:rPr lang="ru-RU" sz="1400" b="0" dirty="0" err="1" smtClean="0">
                          <a:solidFill>
                            <a:schemeClr val="tx1"/>
                          </a:solidFill>
                          <a:effectLst/>
                          <a:latin typeface="Times New Roman" pitchFamily="18" charset="0"/>
                          <a:cs typeface="Times New Roman" pitchFamily="18" charset="0"/>
                        </a:rPr>
                        <a:t>освітнього</a:t>
                      </a:r>
                      <a:r>
                        <a:rPr lang="ru-RU" sz="1400" b="0" dirty="0" smtClean="0">
                          <a:solidFill>
                            <a:schemeClr val="tx1"/>
                          </a:solidFill>
                          <a:effectLst/>
                          <a:latin typeface="Times New Roman" pitchFamily="18" charset="0"/>
                          <a:cs typeface="Times New Roman" pitchFamily="18" charset="0"/>
                        </a:rPr>
                        <a:t> простору в закладах дошкільної та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освіти </a:t>
                      </a:r>
                      <a:r>
                        <a:rPr lang="ru-RU" sz="1400" b="0" dirty="0" err="1" smtClean="0">
                          <a:solidFill>
                            <a:schemeClr val="tx1"/>
                          </a:solidFill>
                          <a:effectLst/>
                          <a:latin typeface="Times New Roman" pitchFamily="18" charset="0"/>
                          <a:cs typeface="Times New Roman" pitchFamily="18" charset="0"/>
                        </a:rPr>
                        <a:t>відповідно</a:t>
                      </a:r>
                      <a:r>
                        <a:rPr lang="ru-RU" sz="1400" b="0" dirty="0" smtClean="0">
                          <a:solidFill>
                            <a:schemeClr val="tx1"/>
                          </a:solidFill>
                          <a:effectLst/>
                          <a:latin typeface="Times New Roman" pitchFamily="18" charset="0"/>
                          <a:cs typeface="Times New Roman" pitchFamily="18" charset="0"/>
                        </a:rPr>
                        <a:t> до </a:t>
                      </a:r>
                      <a:r>
                        <a:rPr lang="ru-RU" sz="1400" b="0" dirty="0" err="1" smtClean="0">
                          <a:solidFill>
                            <a:schemeClr val="tx1"/>
                          </a:solidFill>
                          <a:effectLst/>
                          <a:latin typeface="Times New Roman" pitchFamily="18" charset="0"/>
                          <a:cs typeface="Times New Roman" pitchFamily="18" charset="0"/>
                        </a:rPr>
                        <a:t>принципів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мотивувального</a:t>
                      </a:r>
                      <a:r>
                        <a:rPr lang="ru-RU" sz="1400" b="0" dirty="0" smtClean="0">
                          <a:solidFill>
                            <a:schemeClr val="tx1"/>
                          </a:solidFill>
                          <a:effectLst/>
                          <a:latin typeface="Times New Roman" pitchFamily="18" charset="0"/>
                          <a:cs typeface="Times New Roman" pitchFamily="18" charset="0"/>
                        </a:rPr>
                        <a:t> та креативного дизайну, </a:t>
                      </a:r>
                      <a:r>
                        <a:rPr lang="ru-RU" sz="1400" b="0" dirty="0" err="1" smtClean="0">
                          <a:solidFill>
                            <a:schemeClr val="tx1"/>
                          </a:solidFill>
                          <a:effectLst/>
                          <a:latin typeface="Times New Roman" pitchFamily="18" charset="0"/>
                          <a:cs typeface="Times New Roman" pitchFamily="18" charset="0"/>
                        </a:rPr>
                        <a:t>технологічності</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інклюзивності</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Обладнання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офтальмологічного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кабінету</a:t>
                      </a:r>
                      <a:r>
                        <a:rPr lang="ru-RU" sz="1400" b="0" dirty="0" smtClean="0">
                          <a:solidFill>
                            <a:schemeClr val="tx1"/>
                          </a:solidFill>
                          <a:effectLst/>
                          <a:latin typeface="Times New Roman" pitchFamily="18" charset="0"/>
                          <a:cs typeface="Times New Roman" pitchFamily="18" charset="0"/>
                        </a:rPr>
                        <a:t> у ЦРД «</a:t>
                      </a:r>
                      <a:r>
                        <a:rPr lang="ru-RU" sz="1400" b="0" dirty="0" err="1" smtClean="0">
                          <a:solidFill>
                            <a:schemeClr val="tx1"/>
                          </a:solidFill>
                          <a:effectLst/>
                          <a:latin typeface="Times New Roman" pitchFamily="18" charset="0"/>
                          <a:cs typeface="Times New Roman" pitchFamily="18" charset="0"/>
                        </a:rPr>
                        <a:t>Пролісок</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апаратами</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корекції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вад</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зору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створення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ресурсної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кімнати</a:t>
                      </a:r>
                      <a:r>
                        <a:rPr lang="ru-RU" sz="1400" b="0" dirty="0" smtClean="0">
                          <a:solidFill>
                            <a:schemeClr val="tx1"/>
                          </a:solidFill>
                          <a:effectLst/>
                          <a:latin typeface="Times New Roman" pitchFamily="18" charset="0"/>
                          <a:cs typeface="Times New Roman" pitchFamily="18" charset="0"/>
                        </a:rPr>
                        <a:t> у ЗДО №1 «Ромашка» та </a:t>
                      </a:r>
                      <a:r>
                        <a:rPr lang="ru-RU" sz="1400" b="0" dirty="0" err="1" smtClean="0">
                          <a:solidFill>
                            <a:schemeClr val="tx1"/>
                          </a:solidFill>
                          <a:effectLst/>
                          <a:latin typeface="Times New Roman" pitchFamily="18" charset="0"/>
                          <a:cs typeface="Times New Roman" pitchFamily="18" charset="0"/>
                        </a:rPr>
                        <a:t>логопедичного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кабінету</a:t>
                      </a:r>
                      <a:r>
                        <a:rPr lang="ru-RU" sz="1400" b="0" dirty="0" smtClean="0">
                          <a:solidFill>
                            <a:schemeClr val="tx1"/>
                          </a:solidFill>
                          <a:effectLst/>
                          <a:latin typeface="Times New Roman" pitchFamily="18" charset="0"/>
                          <a:cs typeface="Times New Roman" pitchFamily="18" charset="0"/>
                        </a:rPr>
                        <a:t> у ЗДО №5 «</a:t>
                      </a:r>
                      <a:r>
                        <a:rPr lang="ru-RU" sz="1400" b="0" dirty="0" err="1" smtClean="0">
                          <a:solidFill>
                            <a:schemeClr val="tx1"/>
                          </a:solidFill>
                          <a:effectLst/>
                          <a:latin typeface="Times New Roman" pitchFamily="18" charset="0"/>
                          <a:cs typeface="Times New Roman" pitchFamily="18" charset="0"/>
                        </a:rPr>
                        <a:t>Усмішка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облаштування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тематичних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осередків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відпочинку</a:t>
                      </a:r>
                      <a:r>
                        <a:rPr lang="ru-RU" sz="1400" b="0" dirty="0" smtClean="0">
                          <a:solidFill>
                            <a:schemeClr val="tx1"/>
                          </a:solidFill>
                          <a:effectLst/>
                          <a:latin typeface="Times New Roman" pitchFamily="18" charset="0"/>
                          <a:cs typeface="Times New Roman" pitchFamily="18" charset="0"/>
                        </a:rPr>
                        <a:t> у </a:t>
                      </a:r>
                      <a:r>
                        <a:rPr lang="ru-RU" sz="1400" b="0" dirty="0" err="1" smtClean="0">
                          <a:solidFill>
                            <a:schemeClr val="tx1"/>
                          </a:solidFill>
                          <a:effectLst/>
                          <a:latin typeface="Times New Roman" pitchFamily="18" charset="0"/>
                          <a:cs typeface="Times New Roman" pitchFamily="18" charset="0"/>
                        </a:rPr>
                        <a:t>міських</a:t>
                      </a:r>
                      <a:r>
                        <a:rPr lang="ru-RU" sz="1400" b="0" dirty="0" smtClean="0">
                          <a:solidFill>
                            <a:schemeClr val="tx1"/>
                          </a:solidFill>
                          <a:effectLst/>
                          <a:latin typeface="Times New Roman" pitchFamily="18" charset="0"/>
                          <a:cs typeface="Times New Roman" pitchFamily="18" charset="0"/>
                        </a:rPr>
                        <a:t> закладах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освіти, </a:t>
                      </a:r>
                      <a:r>
                        <a:rPr lang="ru-RU" sz="1400" b="0" dirty="0" err="1" smtClean="0">
                          <a:solidFill>
                            <a:schemeClr val="tx1"/>
                          </a:solidFill>
                          <a:effectLst/>
                          <a:latin typeface="Times New Roman" pitchFamily="18" charset="0"/>
                          <a:cs typeface="Times New Roman" pitchFamily="18" charset="0"/>
                        </a:rPr>
                        <a:t>оновлення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ігрових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майданчиків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сучасним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ігровим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обладнанням</a:t>
                      </a:r>
                      <a:r>
                        <a:rPr lang="ru-RU" sz="1400" b="0" dirty="0" smtClean="0">
                          <a:solidFill>
                            <a:schemeClr val="tx1"/>
                          </a:solidFill>
                          <a:effectLst/>
                          <a:latin typeface="Times New Roman" pitchFamily="18" charset="0"/>
                          <a:cs typeface="Times New Roman" pitchFamily="18" charset="0"/>
                        </a:rPr>
                        <a:t> у ЗДО № 3 «</a:t>
                      </a:r>
                      <a:r>
                        <a:rPr lang="ru-RU" sz="1400" b="0" dirty="0" err="1" smtClean="0">
                          <a:solidFill>
                            <a:schemeClr val="tx1"/>
                          </a:solidFill>
                          <a:effectLst/>
                          <a:latin typeface="Times New Roman" pitchFamily="18" charset="0"/>
                          <a:cs typeface="Times New Roman" pitchFamily="18" charset="0"/>
                        </a:rPr>
                        <a:t>Берізка</a:t>
                      </a:r>
                      <a:r>
                        <a:rPr lang="ru-RU" sz="1400" b="0" dirty="0" smtClean="0">
                          <a:solidFill>
                            <a:schemeClr val="tx1"/>
                          </a:solidFill>
                          <a:effectLst/>
                          <a:latin typeface="Times New Roman" pitchFamily="18" charset="0"/>
                          <a:cs typeface="Times New Roman" pitchFamily="18" charset="0"/>
                        </a:rPr>
                        <a:t>» та ЗДО №4 «Теремок».</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6046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1079614769"/>
              </p:ext>
            </p:extLst>
          </p:nvPr>
        </p:nvGraphicFramePr>
        <p:xfrm>
          <a:off x="0" y="0"/>
          <a:ext cx="9144000"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299104">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4.1.2. Забезпечення </a:t>
                      </a:r>
                      <a:r>
                        <a:rPr lang="ru-RU" sz="1400" b="1" dirty="0" err="1" smtClean="0">
                          <a:solidFill>
                            <a:schemeClr val="bg1"/>
                          </a:solidFill>
                          <a:effectLst/>
                          <a:latin typeface="Times New Roman" pitchFamily="18" charset="0"/>
                          <a:cs typeface="Times New Roman" pitchFamily="18" charset="0"/>
                        </a:rPr>
                        <a:t>рівного</a:t>
                      </a:r>
                      <a:r>
                        <a:rPr lang="ru-RU" sz="1400" b="1" dirty="0" smtClean="0">
                          <a:solidFill>
                            <a:schemeClr val="bg1"/>
                          </a:solidFill>
                          <a:effectLst/>
                          <a:latin typeface="Times New Roman" pitchFamily="18" charset="0"/>
                          <a:cs typeface="Times New Roman" pitchFamily="18" charset="0"/>
                        </a:rPr>
                        <a:t> доступу та </a:t>
                      </a:r>
                      <a:r>
                        <a:rPr lang="ru-RU" sz="1400" b="1" dirty="0" err="1" smtClean="0">
                          <a:solidFill>
                            <a:schemeClr val="bg1"/>
                          </a:solidFill>
                          <a:effectLst/>
                          <a:latin typeface="Times New Roman" pitchFamily="18" charset="0"/>
                          <a:cs typeface="Times New Roman" pitchFamily="18" charset="0"/>
                        </a:rPr>
                        <a:t>підвищення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якості</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освітніх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послуг</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666718">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1196414">
                <a:tc>
                  <a:txBody>
                    <a:bodyPr/>
                    <a:lstStyle/>
                    <a:p>
                      <a:pPr algn="ctr">
                        <a:lnSpc>
                          <a:spcPct val="107000"/>
                        </a:lnSpc>
                        <a:spcAft>
                          <a:spcPts val="800"/>
                        </a:spcAft>
                      </a:pPr>
                      <a:r>
                        <a:rPr lang="uk-UA" sz="1400" b="0" dirty="0" smtClean="0">
                          <a:solidFill>
                            <a:schemeClr val="bg1"/>
                          </a:solidFill>
                          <a:effectLst/>
                          <a:latin typeface="Times New Roman" pitchFamily="18" charset="0"/>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Організація </a:t>
                      </a:r>
                      <a:r>
                        <a:rPr lang="ru-RU" sz="1400" b="0" dirty="0" err="1" smtClean="0">
                          <a:solidFill>
                            <a:schemeClr val="tx1"/>
                          </a:solidFill>
                          <a:effectLst/>
                          <a:latin typeface="Times New Roman" pitchFamily="18" charset="0"/>
                          <a:cs typeface="Times New Roman" pitchFamily="18" charset="0"/>
                        </a:rPr>
                        <a:t>позаурочної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діяльності</a:t>
                      </a:r>
                      <a:r>
                        <a:rPr lang="ru-RU" sz="1400" b="0" dirty="0" smtClean="0">
                          <a:solidFill>
                            <a:schemeClr val="tx1"/>
                          </a:solidFill>
                          <a:effectLst/>
                          <a:latin typeface="Times New Roman" pitchFamily="18" charset="0"/>
                          <a:cs typeface="Times New Roman" pitchFamily="18" charset="0"/>
                        </a:rPr>
                        <a:t> учнів </a:t>
                      </a:r>
                      <a:r>
                        <a:rPr lang="ru-RU" sz="1400" b="0" dirty="0" err="1" smtClean="0">
                          <a:solidFill>
                            <a:schemeClr val="tx1"/>
                          </a:solidFill>
                          <a:effectLst/>
                          <a:latin typeface="Times New Roman" pitchFamily="18" charset="0"/>
                          <a:cs typeface="Times New Roman" pitchFamily="18" charset="0"/>
                        </a:rPr>
                        <a:t>відповідно</a:t>
                      </a:r>
                      <a:r>
                        <a:rPr lang="ru-RU" sz="1400" b="0" dirty="0" smtClean="0">
                          <a:solidFill>
                            <a:schemeClr val="tx1"/>
                          </a:solidFill>
                          <a:effectLst/>
                          <a:latin typeface="Times New Roman" pitchFamily="18" charset="0"/>
                          <a:cs typeface="Times New Roman" pitchFamily="18" charset="0"/>
                        </a:rPr>
                        <a:t> до </a:t>
                      </a:r>
                      <a:r>
                        <a:rPr lang="ru-RU" sz="1400" b="0" dirty="0" err="1" smtClean="0">
                          <a:solidFill>
                            <a:schemeClr val="tx1"/>
                          </a:solidFill>
                          <a:effectLst/>
                          <a:latin typeface="Times New Roman" pitchFamily="18" charset="0"/>
                          <a:cs typeface="Times New Roman" pitchFamily="18" charset="0"/>
                        </a:rPr>
                        <a:t>їхніх</a:t>
                      </a:r>
                      <a:r>
                        <a:rPr lang="ru-RU" sz="1400" b="0" dirty="0" smtClean="0">
                          <a:solidFill>
                            <a:schemeClr val="tx1"/>
                          </a:solidFill>
                          <a:effectLst/>
                          <a:latin typeface="Times New Roman" pitchFamily="18" charset="0"/>
                          <a:cs typeface="Times New Roman" pitchFamily="18" charset="0"/>
                        </a:rPr>
                        <a:t> потреб та </a:t>
                      </a:r>
                      <a:r>
                        <a:rPr lang="ru-RU" sz="1400" b="0" dirty="0" err="1" smtClean="0">
                          <a:solidFill>
                            <a:schemeClr val="tx1"/>
                          </a:solidFill>
                          <a:effectLst/>
                          <a:latin typeface="Times New Roman" pitchFamily="18" charset="0"/>
                          <a:cs typeface="Times New Roman" pitchFamily="18" charset="0"/>
                        </a:rPr>
                        <a:t>інтересів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Функціонування</a:t>
                      </a:r>
                      <a:r>
                        <a:rPr lang="ru-RU" sz="1400" b="0" dirty="0" smtClean="0">
                          <a:solidFill>
                            <a:schemeClr val="tx1"/>
                          </a:solidFill>
                          <a:effectLst/>
                          <a:latin typeface="Times New Roman" pitchFamily="18" charset="0"/>
                          <a:cs typeface="Times New Roman" pitchFamily="18" charset="0"/>
                        </a:rPr>
                        <a:t> проекту «Позашкілля для </a:t>
                      </a:r>
                      <a:r>
                        <a:rPr lang="ru-RU" sz="1400" b="0" dirty="0" err="1" smtClean="0">
                          <a:solidFill>
                            <a:schemeClr val="tx1"/>
                          </a:solidFill>
                          <a:effectLst/>
                          <a:latin typeface="Times New Roman" pitchFamily="18" charset="0"/>
                          <a:cs typeface="Times New Roman" pitchFamily="18" charset="0"/>
                        </a:rPr>
                        <a:t>всіх</a:t>
                      </a:r>
                      <a:r>
                        <a:rPr lang="ru-RU" sz="1400" b="0" dirty="0" smtClean="0">
                          <a:solidFill>
                            <a:schemeClr val="tx1"/>
                          </a:solidFill>
                          <a:effectLst/>
                          <a:latin typeface="Times New Roman" pitchFamily="18" charset="0"/>
                          <a:cs typeface="Times New Roman" pitchFamily="18" charset="0"/>
                        </a:rPr>
                        <a:t>»</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4695764">
                <a:tc>
                  <a:txBody>
                    <a:bodyPr/>
                    <a:lstStyle/>
                    <a:p>
                      <a:pPr algn="ctr">
                        <a:lnSpc>
                          <a:spcPct val="107000"/>
                        </a:lnSpc>
                        <a:spcAft>
                          <a:spcPts val="800"/>
                        </a:spcAft>
                      </a:pPr>
                      <a:r>
                        <a:rPr lang="uk-UA" sz="1400" b="0" dirty="0" smtClean="0">
                          <a:solidFill>
                            <a:schemeClr val="bg1"/>
                          </a:solidFill>
                          <a:effectLst/>
                          <a:latin typeface="Times New Roman" pitchFamily="18" charset="0"/>
                          <a:ea typeface="+mn-ea"/>
                          <a:cs typeface="Times New Roman" pitchFamily="18" charset="0"/>
                        </a:rPr>
                        <a:t>4</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Урізноманітнення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асортименту</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оновлення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рецептури</a:t>
                      </a:r>
                      <a:r>
                        <a:rPr lang="ru-RU" sz="1400" b="0" dirty="0" smtClean="0">
                          <a:solidFill>
                            <a:schemeClr val="tx1"/>
                          </a:solidFill>
                          <a:effectLst/>
                          <a:latin typeface="Times New Roman" pitchFamily="18" charset="0"/>
                          <a:cs typeface="Times New Roman" pitchFamily="18" charset="0"/>
                        </a:rPr>
                        <a:t> харчування у закладах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лінії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роздачі</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їдальні</a:t>
                      </a:r>
                      <a:r>
                        <a:rPr lang="ru-RU" sz="1400" b="0" dirty="0" smtClean="0">
                          <a:solidFill>
                            <a:schemeClr val="tx1"/>
                          </a:solidFill>
                          <a:effectLst/>
                          <a:latin typeface="Times New Roman" pitchFamily="18" charset="0"/>
                          <a:cs typeface="Times New Roman" pitchFamily="18" charset="0"/>
                        </a:rPr>
                        <a:t> Дунаєвецької ЗОШ І-ІІІ ст. №3 та Дунаєвецького НВК «ЗОШ І-ІІІ ст., </a:t>
                      </a:r>
                      <a:r>
                        <a:rPr lang="ru-RU" sz="1400" b="0" dirty="0" err="1" smtClean="0">
                          <a:solidFill>
                            <a:schemeClr val="tx1"/>
                          </a:solidFill>
                          <a:effectLst/>
                          <a:latin typeface="Times New Roman" pitchFamily="18" charset="0"/>
                          <a:cs typeface="Times New Roman" pitchFamily="18" charset="0"/>
                        </a:rPr>
                        <a:t>гімназія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оновлення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кухонних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приладів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промислові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електроплити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духові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шафи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електросковорідки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скиборізки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посудомийні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машини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холодильне</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обладнання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електром’ясорубки</a:t>
                      </a:r>
                      <a:r>
                        <a:rPr lang="ru-RU" sz="1400" b="0" dirty="0" smtClean="0">
                          <a:solidFill>
                            <a:schemeClr val="tx1"/>
                          </a:solidFill>
                          <a:effectLst/>
                          <a:latin typeface="Times New Roman" pitchFamily="18" charset="0"/>
                          <a:cs typeface="Times New Roman" pitchFamily="18" charset="0"/>
                        </a:rPr>
                        <a:t>) та кухонного </a:t>
                      </a:r>
                      <a:r>
                        <a:rPr lang="ru-RU" sz="1400" b="0" dirty="0" err="1" smtClean="0">
                          <a:solidFill>
                            <a:schemeClr val="tx1"/>
                          </a:solidFill>
                          <a:effectLst/>
                          <a:latin typeface="Times New Roman" pitchFamily="18" charset="0"/>
                          <a:cs typeface="Times New Roman" pitchFamily="18" charset="0"/>
                        </a:rPr>
                        <a:t>інвентаря</a:t>
                      </a:r>
                      <a:r>
                        <a:rPr lang="ru-RU" sz="1400" b="0" dirty="0" smtClean="0">
                          <a:solidFill>
                            <a:schemeClr val="tx1"/>
                          </a:solidFill>
                          <a:effectLst/>
                          <a:latin typeface="Times New Roman" pitchFamily="18" charset="0"/>
                          <a:cs typeface="Times New Roman" pitchFamily="18" charset="0"/>
                        </a:rPr>
                        <a:t> (за потребою), </a:t>
                      </a:r>
                      <a:r>
                        <a:rPr lang="ru-RU" sz="1400" b="0" dirty="0" err="1" smtClean="0">
                          <a:solidFill>
                            <a:schemeClr val="tx1"/>
                          </a:solidFill>
                          <a:effectLst/>
                          <a:latin typeface="Times New Roman" pitchFamily="18" charset="0"/>
                          <a:cs typeface="Times New Roman" pitchFamily="18" charset="0"/>
                        </a:rPr>
                        <a:t>збільшення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асортименту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готових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страв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продовження</a:t>
                      </a:r>
                      <a:r>
                        <a:rPr lang="ru-RU" sz="1400" b="0" dirty="0" smtClean="0">
                          <a:solidFill>
                            <a:schemeClr val="tx1"/>
                          </a:solidFill>
                          <a:effectLst/>
                          <a:latin typeface="Times New Roman" pitchFamily="18" charset="0"/>
                          <a:cs typeface="Times New Roman" pitchFamily="18" charset="0"/>
                        </a:rPr>
                        <a:t> роботи із </a:t>
                      </a:r>
                      <a:r>
                        <a:rPr lang="ru-RU" sz="1400" b="0" dirty="0" err="1" smtClean="0">
                          <a:solidFill>
                            <a:schemeClr val="tx1"/>
                          </a:solidFill>
                          <a:effectLst/>
                          <a:latin typeface="Times New Roman" pitchFamily="18" charset="0"/>
                          <a:cs typeface="Times New Roman" pitchFamily="18" charset="0"/>
                        </a:rPr>
                        <a:t>впровадження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системи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управління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безпечністю</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харчових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продуктів</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основі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концепції</a:t>
                      </a:r>
                      <a:r>
                        <a:rPr lang="ru-RU" sz="1400" b="0" dirty="0" smtClean="0">
                          <a:solidFill>
                            <a:schemeClr val="tx1"/>
                          </a:solidFill>
                          <a:effectLst/>
                          <a:latin typeface="Times New Roman" pitchFamily="18" charset="0"/>
                          <a:cs typeface="Times New Roman" pitchFamily="18" charset="0"/>
                        </a:rPr>
                        <a:t> ХАССП</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85612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634641057"/>
              </p:ext>
            </p:extLst>
          </p:nvPr>
        </p:nvGraphicFramePr>
        <p:xfrm>
          <a:off x="0" y="-2"/>
          <a:ext cx="9144000" cy="6858001"/>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260821">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4.1.2. Забезпечення </a:t>
                      </a:r>
                      <a:r>
                        <a:rPr lang="ru-RU" sz="1400" b="1" dirty="0" err="1" smtClean="0">
                          <a:solidFill>
                            <a:schemeClr val="bg1"/>
                          </a:solidFill>
                          <a:effectLst/>
                          <a:latin typeface="Times New Roman" pitchFamily="18" charset="0"/>
                          <a:cs typeface="Times New Roman" pitchFamily="18" charset="0"/>
                        </a:rPr>
                        <a:t>рівного</a:t>
                      </a:r>
                      <a:r>
                        <a:rPr lang="ru-RU" sz="1400" b="1" dirty="0" smtClean="0">
                          <a:solidFill>
                            <a:schemeClr val="bg1"/>
                          </a:solidFill>
                          <a:effectLst/>
                          <a:latin typeface="Times New Roman" pitchFamily="18" charset="0"/>
                          <a:cs typeface="Times New Roman" pitchFamily="18" charset="0"/>
                        </a:rPr>
                        <a:t> доступу та </a:t>
                      </a:r>
                      <a:r>
                        <a:rPr lang="ru-RU" sz="1400" b="1" dirty="0" err="1" smtClean="0">
                          <a:solidFill>
                            <a:schemeClr val="bg1"/>
                          </a:solidFill>
                          <a:effectLst/>
                          <a:latin typeface="Times New Roman" pitchFamily="18" charset="0"/>
                          <a:cs typeface="Times New Roman" pitchFamily="18" charset="0"/>
                        </a:rPr>
                        <a:t>підвищення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якості</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освітніх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послуг</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21640">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1825742">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5</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Розробити</a:t>
                      </a:r>
                      <a:r>
                        <a:rPr lang="ru-RU" sz="1400" b="0" dirty="0" smtClean="0">
                          <a:solidFill>
                            <a:schemeClr val="tx1"/>
                          </a:solidFill>
                          <a:effectLst/>
                          <a:latin typeface="Times New Roman" pitchFamily="18" charset="0"/>
                          <a:cs typeface="Times New Roman" pitchFamily="18" charset="0"/>
                        </a:rPr>
                        <a:t> систему </a:t>
                      </a:r>
                      <a:r>
                        <a:rPr lang="ru-RU" sz="1400" b="0" dirty="0" err="1" smtClean="0">
                          <a:solidFill>
                            <a:schemeClr val="tx1"/>
                          </a:solidFill>
                          <a:effectLst/>
                          <a:latin typeface="Times New Roman" pitchFamily="18" charset="0"/>
                          <a:cs typeface="Times New Roman" pitchFamily="18" charset="0"/>
                        </a:rPr>
                        <a:t>стимулювання</a:t>
                      </a:r>
                      <a:r>
                        <a:rPr lang="ru-RU" sz="1400" b="0" dirty="0" smtClean="0">
                          <a:solidFill>
                            <a:schemeClr val="tx1"/>
                          </a:solidFill>
                          <a:effectLst/>
                          <a:latin typeface="Times New Roman" pitchFamily="18" charset="0"/>
                          <a:cs typeface="Times New Roman" pitchFamily="18" charset="0"/>
                        </a:rPr>
                        <a:t> педагогічних працівників у </a:t>
                      </a:r>
                      <a:r>
                        <a:rPr lang="ru-RU" sz="1400" b="0" dirty="0" err="1" smtClean="0">
                          <a:solidFill>
                            <a:schemeClr val="tx1"/>
                          </a:solidFill>
                          <a:effectLst/>
                          <a:latin typeface="Times New Roman" pitchFamily="18" charset="0"/>
                          <a:cs typeface="Times New Roman" pitchFamily="18" charset="0"/>
                        </a:rPr>
                        <a:t>відповідності</a:t>
                      </a:r>
                      <a:r>
                        <a:rPr lang="ru-RU" sz="1400" b="0" dirty="0" smtClean="0">
                          <a:solidFill>
                            <a:schemeClr val="tx1"/>
                          </a:solidFill>
                          <a:effectLst/>
                          <a:latin typeface="Times New Roman" pitchFamily="18" charset="0"/>
                          <a:cs typeface="Times New Roman" pitchFamily="18" charset="0"/>
                        </a:rPr>
                        <a:t> до </a:t>
                      </a:r>
                      <a:r>
                        <a:rPr lang="ru-RU" sz="1400" b="0" dirty="0" err="1" smtClean="0">
                          <a:solidFill>
                            <a:schemeClr val="tx1"/>
                          </a:solidFill>
                          <a:effectLst/>
                          <a:latin typeface="Times New Roman" pitchFamily="18" charset="0"/>
                          <a:cs typeface="Times New Roman" pitchFamily="18" charset="0"/>
                        </a:rPr>
                        <a:t>досягнутих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успіхів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результатів</a:t>
                      </a:r>
                      <a:r>
                        <a:rPr lang="ru-RU" sz="1400" b="0" dirty="0" smtClean="0">
                          <a:solidFill>
                            <a:schemeClr val="tx1"/>
                          </a:solidFill>
                          <a:effectLst/>
                          <a:latin typeface="Times New Roman" pitchFamily="18" charset="0"/>
                          <a:cs typeface="Times New Roman" pitchFamily="18" charset="0"/>
                        </a:rPr>
                        <a:t> роботи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Здійснювати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матеріальне</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заохочення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стимулювання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творчо-працюючих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педагогів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1825742">
                <a:tc>
                  <a:txBody>
                    <a:bodyPr/>
                    <a:lstStyle/>
                    <a:p>
                      <a:pPr algn="ctr">
                        <a:lnSpc>
                          <a:spcPct val="107000"/>
                        </a:lnSpc>
                        <a:spcAft>
                          <a:spcPts val="800"/>
                        </a:spcAft>
                      </a:pPr>
                      <a:r>
                        <a:rPr lang="uk-UA" sz="1400" b="0" dirty="0" smtClean="0">
                          <a:solidFill>
                            <a:schemeClr val="bg1"/>
                          </a:solidFill>
                          <a:effectLst/>
                          <a:latin typeface="Times New Roman" pitchFamily="18" charset="0"/>
                          <a:ea typeface="+mn-ea"/>
                          <a:cs typeface="Times New Roman" pitchFamily="18" charset="0"/>
                        </a:rPr>
                        <a:t>6</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Робота центру </a:t>
                      </a:r>
                      <a:r>
                        <a:rPr lang="ru-RU" sz="1400" b="0" dirty="0" err="1" smtClean="0">
                          <a:solidFill>
                            <a:schemeClr val="tx1"/>
                          </a:solidFill>
                          <a:effectLst/>
                          <a:latin typeface="Times New Roman" pitchFamily="18" charset="0"/>
                          <a:cs typeface="Times New Roman" pitchFamily="18" charset="0"/>
                        </a:rPr>
                        <a:t>професійного</a:t>
                      </a:r>
                      <a:r>
                        <a:rPr lang="ru-RU" sz="1400" b="0" dirty="0" smtClean="0">
                          <a:solidFill>
                            <a:schemeClr val="tx1"/>
                          </a:solidFill>
                          <a:effectLst/>
                          <a:latin typeface="Times New Roman" pitchFamily="18" charset="0"/>
                          <a:cs typeface="Times New Roman" pitchFamily="18" charset="0"/>
                        </a:rPr>
                        <a:t> розвитку педагогічних працівників як </a:t>
                      </a:r>
                      <a:r>
                        <a:rPr lang="ru-RU" sz="1400" b="0" dirty="0" err="1" smtClean="0">
                          <a:solidFill>
                            <a:schemeClr val="tx1"/>
                          </a:solidFill>
                          <a:effectLst/>
                          <a:latin typeface="Times New Roman" pitchFamily="18" charset="0"/>
                          <a:cs typeface="Times New Roman" pitchFamily="18" charset="0"/>
                        </a:rPr>
                        <a:t>осередку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консультаційних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послуг</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Впровадження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нових</a:t>
                      </a:r>
                      <a:r>
                        <a:rPr lang="ru-RU" sz="1400" b="0" dirty="0" smtClean="0">
                          <a:solidFill>
                            <a:schemeClr val="tx1"/>
                          </a:solidFill>
                          <a:effectLst/>
                          <a:latin typeface="Times New Roman" pitchFamily="18" charset="0"/>
                          <a:cs typeface="Times New Roman" pitchFamily="18" charset="0"/>
                        </a:rPr>
                        <a:t> підходів та </a:t>
                      </a:r>
                      <a:r>
                        <a:rPr lang="ru-RU" sz="1400" b="0" dirty="0" err="1" smtClean="0">
                          <a:solidFill>
                            <a:schemeClr val="tx1"/>
                          </a:solidFill>
                          <a:effectLst/>
                          <a:latin typeface="Times New Roman" pitchFamily="18" charset="0"/>
                          <a:cs typeface="Times New Roman" pitchFamily="18" charset="0"/>
                        </a:rPr>
                        <a:t>методів</a:t>
                      </a:r>
                      <a:r>
                        <a:rPr lang="ru-RU" sz="1400" b="0" dirty="0" smtClean="0">
                          <a:solidFill>
                            <a:schemeClr val="tx1"/>
                          </a:solidFill>
                          <a:effectLst/>
                          <a:latin typeface="Times New Roman" pitchFamily="18" charset="0"/>
                          <a:cs typeface="Times New Roman" pitchFamily="18" charset="0"/>
                        </a:rPr>
                        <a:t> у </a:t>
                      </a:r>
                      <a:r>
                        <a:rPr lang="ru-RU" sz="1400" b="0" dirty="0" err="1" smtClean="0">
                          <a:solidFill>
                            <a:schemeClr val="tx1"/>
                          </a:solidFill>
                          <a:effectLst/>
                          <a:latin typeface="Times New Roman" pitchFamily="18" charset="0"/>
                          <a:cs typeface="Times New Roman" pitchFamily="18" charset="0"/>
                        </a:rPr>
                        <a:t>роботі</a:t>
                      </a:r>
                      <a:r>
                        <a:rPr lang="ru-RU" sz="1400" b="0" dirty="0" smtClean="0">
                          <a:solidFill>
                            <a:schemeClr val="tx1"/>
                          </a:solidFill>
                          <a:effectLst/>
                          <a:latin typeface="Times New Roman" pitchFamily="18" charset="0"/>
                          <a:cs typeface="Times New Roman" pitchFamily="18" charset="0"/>
                        </a:rPr>
                        <a:t> з </a:t>
                      </a:r>
                      <a:r>
                        <a:rPr lang="ru-RU" sz="1400" b="0" dirty="0" err="1" smtClean="0">
                          <a:solidFill>
                            <a:schemeClr val="tx1"/>
                          </a:solidFill>
                          <a:effectLst/>
                          <a:latin typeface="Times New Roman" pitchFamily="18" charset="0"/>
                          <a:cs typeface="Times New Roman" pitchFamily="18" charset="0"/>
                        </a:rPr>
                        <a:t>педагогічними</a:t>
                      </a:r>
                      <a:r>
                        <a:rPr lang="ru-RU" sz="1400" b="0" dirty="0" smtClean="0">
                          <a:solidFill>
                            <a:schemeClr val="tx1"/>
                          </a:solidFill>
                          <a:effectLst/>
                          <a:latin typeface="Times New Roman" pitchFamily="18" charset="0"/>
                          <a:cs typeface="Times New Roman" pitchFamily="18" charset="0"/>
                        </a:rPr>
                        <a:t> працівниками закладів освіти, проведення </a:t>
                      </a:r>
                      <a:r>
                        <a:rPr lang="ru-RU" sz="1400" b="0" dirty="0" err="1" smtClean="0">
                          <a:solidFill>
                            <a:schemeClr val="tx1"/>
                          </a:solidFill>
                          <a:effectLst/>
                          <a:latin typeface="Times New Roman" pitchFamily="18" charset="0"/>
                          <a:cs typeface="Times New Roman" pitchFamily="18" charset="0"/>
                        </a:rPr>
                        <a:t>тренінгів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майстер-класів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заключення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угод</a:t>
                      </a:r>
                      <a:r>
                        <a:rPr lang="ru-RU" sz="1400" b="0" dirty="0" smtClean="0">
                          <a:solidFill>
                            <a:schemeClr val="tx1"/>
                          </a:solidFill>
                          <a:effectLst/>
                          <a:latin typeface="Times New Roman" pitchFamily="18" charset="0"/>
                          <a:cs typeface="Times New Roman" pitchFamily="18" charset="0"/>
                        </a:rPr>
                        <a:t> про </a:t>
                      </a:r>
                      <a:r>
                        <a:rPr lang="ru-RU" sz="1400" b="0" dirty="0" err="1" smtClean="0">
                          <a:solidFill>
                            <a:schemeClr val="tx1"/>
                          </a:solidFill>
                          <a:effectLst/>
                          <a:latin typeface="Times New Roman" pitchFamily="18" charset="0"/>
                          <a:cs typeface="Times New Roman" pitchFamily="18" charset="0"/>
                        </a:rPr>
                        <a:t>співпрацю</a:t>
                      </a:r>
                      <a:r>
                        <a:rPr lang="ru-RU" sz="1400" b="0" dirty="0" smtClean="0">
                          <a:solidFill>
                            <a:schemeClr val="tx1"/>
                          </a:solidFill>
                          <a:effectLst/>
                          <a:latin typeface="Times New Roman" pitchFamily="18" charset="0"/>
                          <a:cs typeface="Times New Roman" pitchFamily="18" charset="0"/>
                        </a:rPr>
                        <a:t> з </a:t>
                      </a:r>
                      <a:r>
                        <a:rPr lang="ru-RU" sz="1400" b="0" dirty="0" err="1" smtClean="0">
                          <a:solidFill>
                            <a:schemeClr val="tx1"/>
                          </a:solidFill>
                          <a:effectLst/>
                          <a:latin typeface="Times New Roman" pitchFamily="18" charset="0"/>
                          <a:cs typeface="Times New Roman" pitchFamily="18" charset="0"/>
                        </a:rPr>
                        <a:t>науковими</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методичними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установами</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r h="1212028">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7</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Проведення </a:t>
                      </a:r>
                      <a:r>
                        <a:rPr lang="ru-RU" sz="1400" b="0" dirty="0" err="1" smtClean="0">
                          <a:solidFill>
                            <a:schemeClr val="tx1"/>
                          </a:solidFill>
                          <a:effectLst/>
                          <a:latin typeface="Times New Roman" pitchFamily="18" charset="0"/>
                          <a:cs typeface="Times New Roman" pitchFamily="18" charset="0"/>
                        </a:rPr>
                        <a:t>робіт</a:t>
                      </a:r>
                      <a:r>
                        <a:rPr lang="ru-RU" sz="1400" b="0" dirty="0" smtClean="0">
                          <a:solidFill>
                            <a:schemeClr val="tx1"/>
                          </a:solidFill>
                          <a:effectLst/>
                          <a:latin typeface="Times New Roman" pitchFamily="18" charset="0"/>
                          <a:cs typeface="Times New Roman" pitchFamily="18" charset="0"/>
                        </a:rPr>
                        <a:t> по </a:t>
                      </a:r>
                      <a:r>
                        <a:rPr lang="ru-RU" sz="1400" b="0" dirty="0" err="1" smtClean="0">
                          <a:solidFill>
                            <a:schemeClr val="tx1"/>
                          </a:solidFill>
                          <a:effectLst/>
                          <a:latin typeface="Times New Roman" pitchFamily="18" charset="0"/>
                          <a:cs typeface="Times New Roman" pitchFamily="18" charset="0"/>
                        </a:rPr>
                        <a:t>заміні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віконних</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дверних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блоків</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енергозберігаючі</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Заміна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віконних</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дверних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блоків</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енергозберігаючі</a:t>
                      </a:r>
                      <a:r>
                        <a:rPr lang="ru-RU" sz="1400" b="0" dirty="0" smtClean="0">
                          <a:solidFill>
                            <a:schemeClr val="tx1"/>
                          </a:solidFill>
                          <a:effectLst/>
                          <a:latin typeface="Times New Roman" pitchFamily="18" charset="0"/>
                          <a:cs typeface="Times New Roman" pitchFamily="18" charset="0"/>
                        </a:rPr>
                        <a:t> у </a:t>
                      </a:r>
                      <a:r>
                        <a:rPr lang="ru-RU" sz="1400" b="0" dirty="0" err="1" smtClean="0">
                          <a:solidFill>
                            <a:schemeClr val="tx1"/>
                          </a:solidFill>
                          <a:effectLst/>
                          <a:latin typeface="Times New Roman" pitchFamily="18" charset="0"/>
                          <a:cs typeface="Times New Roman" pitchFamily="18" charset="0"/>
                        </a:rPr>
                        <a:t>Нестеровецькій</a:t>
                      </a:r>
                      <a:r>
                        <a:rPr lang="ru-RU" sz="1400" b="0" dirty="0" smtClean="0">
                          <a:solidFill>
                            <a:schemeClr val="tx1"/>
                          </a:solidFill>
                          <a:effectLst/>
                          <a:latin typeface="Times New Roman" pitchFamily="18" charset="0"/>
                          <a:cs typeface="Times New Roman" pitchFamily="18" charset="0"/>
                        </a:rPr>
                        <a:t> ЗОШ І-ІІІ ст., </a:t>
                      </a:r>
                      <a:r>
                        <a:rPr lang="ru-RU" sz="1400" b="0" dirty="0" err="1" smtClean="0">
                          <a:solidFill>
                            <a:schemeClr val="tx1"/>
                          </a:solidFill>
                          <a:effectLst/>
                          <a:latin typeface="Times New Roman" pitchFamily="18" charset="0"/>
                          <a:cs typeface="Times New Roman" pitchFamily="18" charset="0"/>
                        </a:rPr>
                        <a:t>Чаньківській</a:t>
                      </a:r>
                      <a:r>
                        <a:rPr lang="ru-RU" sz="1400" b="0" dirty="0" smtClean="0">
                          <a:solidFill>
                            <a:schemeClr val="tx1"/>
                          </a:solidFill>
                          <a:effectLst/>
                          <a:latin typeface="Times New Roman" pitchFamily="18" charset="0"/>
                          <a:cs typeface="Times New Roman" pitchFamily="18" charset="0"/>
                        </a:rPr>
                        <a:t> ЗОШ І-ІІІ ст., </a:t>
                      </a:r>
                      <a:r>
                        <a:rPr lang="ru-RU" sz="1400" b="0" dirty="0" err="1" smtClean="0">
                          <a:solidFill>
                            <a:schemeClr val="tx1"/>
                          </a:solidFill>
                          <a:effectLst/>
                          <a:latin typeface="Times New Roman" pitchFamily="18" charset="0"/>
                          <a:cs typeface="Times New Roman" pitchFamily="18" charset="0"/>
                        </a:rPr>
                        <a:t>Зеленченській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гімназії</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2526294497"/>
                  </a:ext>
                </a:extLst>
              </a:tr>
              <a:tr h="1212028">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8</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Капітальний</a:t>
                      </a:r>
                      <a:r>
                        <a:rPr lang="ru-RU" sz="1400" b="0" dirty="0" smtClean="0">
                          <a:solidFill>
                            <a:schemeClr val="tx1"/>
                          </a:solidFill>
                          <a:effectLst/>
                          <a:latin typeface="Times New Roman" pitchFamily="18" charset="0"/>
                          <a:cs typeface="Times New Roman" pitchFamily="18" charset="0"/>
                        </a:rPr>
                        <a:t> ремонт </a:t>
                      </a:r>
                      <a:r>
                        <a:rPr lang="ru-RU" sz="1400" b="0" dirty="0" err="1" smtClean="0">
                          <a:solidFill>
                            <a:schemeClr val="tx1"/>
                          </a:solidFill>
                          <a:effectLst/>
                          <a:latin typeface="Times New Roman" pitchFamily="18" charset="0"/>
                          <a:cs typeface="Times New Roman" pitchFamily="18" charset="0"/>
                        </a:rPr>
                        <a:t>дахів</a:t>
                      </a:r>
                      <a:r>
                        <a:rPr lang="ru-RU" sz="1400" b="0" dirty="0" smtClean="0">
                          <a:solidFill>
                            <a:schemeClr val="tx1"/>
                          </a:solidFill>
                          <a:effectLst/>
                          <a:latin typeface="Times New Roman" pitchFamily="18" charset="0"/>
                          <a:cs typeface="Times New Roman" pitchFamily="18" charset="0"/>
                        </a:rPr>
                        <a:t> закладів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Проведення </a:t>
                      </a:r>
                      <a:r>
                        <a:rPr lang="ru-RU" sz="1400" b="0" dirty="0" err="1" smtClean="0">
                          <a:solidFill>
                            <a:schemeClr val="tx1"/>
                          </a:solidFill>
                          <a:effectLst/>
                          <a:latin typeface="Times New Roman" pitchFamily="18" charset="0"/>
                          <a:cs typeface="Times New Roman" pitchFamily="18" charset="0"/>
                        </a:rPr>
                        <a:t>капітального</a:t>
                      </a:r>
                      <a:r>
                        <a:rPr lang="ru-RU" sz="1400" b="0" dirty="0" smtClean="0">
                          <a:solidFill>
                            <a:schemeClr val="tx1"/>
                          </a:solidFill>
                          <a:effectLst/>
                          <a:latin typeface="Times New Roman" pitchFamily="18" charset="0"/>
                          <a:cs typeface="Times New Roman" pitchFamily="18" charset="0"/>
                        </a:rPr>
                        <a:t> ремонту </a:t>
                      </a:r>
                      <a:r>
                        <a:rPr lang="ru-RU" sz="1400" b="0" dirty="0" err="1" smtClean="0">
                          <a:solidFill>
                            <a:schemeClr val="tx1"/>
                          </a:solidFill>
                          <a:effectLst/>
                          <a:latin typeface="Times New Roman" pitchFamily="18" charset="0"/>
                          <a:cs typeface="Times New Roman" pitchFamily="18" charset="0"/>
                        </a:rPr>
                        <a:t>покрівлі</a:t>
                      </a:r>
                      <a:r>
                        <a:rPr lang="ru-RU" sz="1400" b="0" dirty="0" smtClean="0">
                          <a:solidFill>
                            <a:schemeClr val="tx1"/>
                          </a:solidFill>
                          <a:effectLst/>
                          <a:latin typeface="Times New Roman" pitchFamily="18" charset="0"/>
                          <a:cs typeface="Times New Roman" pitchFamily="18" charset="0"/>
                        </a:rPr>
                        <a:t> Дунаєвецької ЗОШ І-ІІІ ст. №3</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416933490"/>
                  </a:ext>
                </a:extLst>
              </a:tr>
            </a:tbl>
          </a:graphicData>
        </a:graphic>
      </p:graphicFrame>
    </p:spTree>
    <p:extLst>
      <p:ext uri="{BB962C8B-B14F-4D97-AF65-F5344CB8AC3E}">
        <p14:creationId xmlns:p14="http://schemas.microsoft.com/office/powerpoint/2010/main" val="2304216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1359824235"/>
              </p:ext>
            </p:extLst>
          </p:nvPr>
        </p:nvGraphicFramePr>
        <p:xfrm>
          <a:off x="0" y="0"/>
          <a:ext cx="9144000"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249546">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4.1.2. Забезпечення </a:t>
                      </a:r>
                      <a:r>
                        <a:rPr lang="ru-RU" sz="1400" b="1" dirty="0" err="1" smtClean="0">
                          <a:solidFill>
                            <a:schemeClr val="bg1"/>
                          </a:solidFill>
                          <a:effectLst/>
                          <a:latin typeface="Times New Roman" pitchFamily="18" charset="0"/>
                          <a:cs typeface="Times New Roman" pitchFamily="18" charset="0"/>
                        </a:rPr>
                        <a:t>рівного</a:t>
                      </a:r>
                      <a:r>
                        <a:rPr lang="ru-RU" sz="1400" b="1" dirty="0" smtClean="0">
                          <a:solidFill>
                            <a:schemeClr val="bg1"/>
                          </a:solidFill>
                          <a:effectLst/>
                          <a:latin typeface="Times New Roman" pitchFamily="18" charset="0"/>
                          <a:cs typeface="Times New Roman" pitchFamily="18" charset="0"/>
                        </a:rPr>
                        <a:t> доступу та </a:t>
                      </a:r>
                      <a:r>
                        <a:rPr lang="ru-RU" sz="1400" b="1" dirty="0" err="1" smtClean="0">
                          <a:solidFill>
                            <a:schemeClr val="bg1"/>
                          </a:solidFill>
                          <a:effectLst/>
                          <a:latin typeface="Times New Roman" pitchFamily="18" charset="0"/>
                          <a:cs typeface="Times New Roman" pitchFamily="18" charset="0"/>
                        </a:rPr>
                        <a:t>підвищення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якості</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освітніх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послуг</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99090">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1480543">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9</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Здійснення </a:t>
                      </a:r>
                      <a:r>
                        <a:rPr lang="ru-RU" sz="1400" b="0" dirty="0" err="1" smtClean="0">
                          <a:solidFill>
                            <a:schemeClr val="tx1"/>
                          </a:solidFill>
                          <a:effectLst/>
                          <a:latin typeface="Times New Roman" pitchFamily="18" charset="0"/>
                          <a:cs typeface="Times New Roman" pitchFamily="18" charset="0"/>
                        </a:rPr>
                        <a:t>реконструкції</a:t>
                      </a:r>
                      <a:r>
                        <a:rPr lang="ru-RU" sz="1400" b="0" dirty="0" smtClean="0">
                          <a:solidFill>
                            <a:schemeClr val="tx1"/>
                          </a:solidFill>
                          <a:effectLst/>
                          <a:latin typeface="Times New Roman" pitchFamily="18" charset="0"/>
                          <a:cs typeface="Times New Roman" pitchFamily="18" charset="0"/>
                        </a:rPr>
                        <a:t> котелень та систем </a:t>
                      </a:r>
                      <a:r>
                        <a:rPr lang="ru-RU" sz="1400" b="0" dirty="0" err="1" smtClean="0">
                          <a:solidFill>
                            <a:schemeClr val="tx1"/>
                          </a:solidFill>
                          <a:effectLst/>
                          <a:latin typeface="Times New Roman" pitchFamily="18" charset="0"/>
                          <a:cs typeface="Times New Roman" pitchFamily="18" charset="0"/>
                        </a:rPr>
                        <a:t>опалення</a:t>
                      </a:r>
                      <a:r>
                        <a:rPr lang="ru-RU" sz="1400" b="0" dirty="0" smtClean="0">
                          <a:solidFill>
                            <a:schemeClr val="tx1"/>
                          </a:solidFill>
                          <a:effectLst/>
                          <a:latin typeface="Times New Roman" pitchFamily="18" charset="0"/>
                          <a:cs typeface="Times New Roman" pitchFamily="18" charset="0"/>
                        </a:rPr>
                        <a:t> у закладах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Реконструкція </a:t>
                      </a:r>
                      <a:r>
                        <a:rPr lang="ru-RU" sz="1400" b="0" dirty="0" err="1" smtClean="0">
                          <a:solidFill>
                            <a:schemeClr val="tx1"/>
                          </a:solidFill>
                          <a:effectLst/>
                          <a:latin typeface="Times New Roman" pitchFamily="18" charset="0"/>
                          <a:cs typeface="Times New Roman" pitchFamily="18" charset="0"/>
                        </a:rPr>
                        <a:t>системи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опалення</a:t>
                      </a:r>
                      <a:r>
                        <a:rPr lang="ru-RU" sz="1400" b="0" dirty="0" smtClean="0">
                          <a:solidFill>
                            <a:schemeClr val="tx1"/>
                          </a:solidFill>
                          <a:effectLst/>
                          <a:latin typeface="Times New Roman" pitchFamily="18" charset="0"/>
                          <a:cs typeface="Times New Roman" pitchFamily="18" charset="0"/>
                        </a:rPr>
                        <a:t> у </a:t>
                      </a:r>
                      <a:r>
                        <a:rPr lang="ru-RU" sz="1400" b="0" dirty="0" err="1" smtClean="0">
                          <a:solidFill>
                            <a:schemeClr val="tx1"/>
                          </a:solidFill>
                          <a:effectLst/>
                          <a:latin typeface="Times New Roman" pitchFamily="18" charset="0"/>
                          <a:cs typeface="Times New Roman" pitchFamily="18" charset="0"/>
                        </a:rPr>
                        <a:t>Дунаєвецькій</a:t>
                      </a:r>
                      <a:r>
                        <a:rPr lang="ru-RU" sz="1400" b="0" dirty="0" smtClean="0">
                          <a:solidFill>
                            <a:schemeClr val="tx1"/>
                          </a:solidFill>
                          <a:effectLst/>
                          <a:latin typeface="Times New Roman" pitchFamily="18" charset="0"/>
                          <a:cs typeface="Times New Roman" pitchFamily="18" charset="0"/>
                        </a:rPr>
                        <a:t> ЗОШ І-ІІІ ст. №4, </a:t>
                      </a:r>
                      <a:r>
                        <a:rPr lang="ru-RU" sz="1400" b="0" dirty="0" err="1" smtClean="0">
                          <a:solidFill>
                            <a:schemeClr val="tx1"/>
                          </a:solidFill>
                          <a:effectLst/>
                          <a:latin typeface="Times New Roman" pitchFamily="18" charset="0"/>
                          <a:cs typeface="Times New Roman" pitchFamily="18" charset="0"/>
                        </a:rPr>
                        <a:t>будівництво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блочно-модульної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теплогенераторної</a:t>
                      </a:r>
                      <a:r>
                        <a:rPr lang="ru-RU" sz="1400" b="0" dirty="0" smtClean="0">
                          <a:solidFill>
                            <a:schemeClr val="tx1"/>
                          </a:solidFill>
                          <a:effectLst/>
                          <a:latin typeface="Times New Roman" pitchFamily="18" charset="0"/>
                          <a:cs typeface="Times New Roman" pitchFamily="18" charset="0"/>
                        </a:rPr>
                        <a:t> на твердому </a:t>
                      </a:r>
                      <a:r>
                        <a:rPr lang="ru-RU" sz="1400" b="0" dirty="0" err="1" smtClean="0">
                          <a:solidFill>
                            <a:schemeClr val="tx1"/>
                          </a:solidFill>
                          <a:effectLst/>
                          <a:latin typeface="Times New Roman" pitchFamily="18" charset="0"/>
                          <a:cs typeface="Times New Roman" pitchFamily="18" charset="0"/>
                        </a:rPr>
                        <a:t>паливі</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опалення</a:t>
                      </a:r>
                      <a:r>
                        <a:rPr lang="ru-RU" sz="1400" b="0" dirty="0" smtClean="0">
                          <a:solidFill>
                            <a:schemeClr val="tx1"/>
                          </a:solidFill>
                          <a:effectLst/>
                          <a:latin typeface="Times New Roman" pitchFamily="18" charset="0"/>
                          <a:cs typeface="Times New Roman" pitchFamily="18" charset="0"/>
                        </a:rPr>
                        <a:t> ЗДО №1 «Ромашка»</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1556673">
                <a:tc>
                  <a:txBody>
                    <a:bodyPr/>
                    <a:lstStyle/>
                    <a:p>
                      <a:pPr algn="ctr">
                        <a:lnSpc>
                          <a:spcPct val="107000"/>
                        </a:lnSpc>
                        <a:spcAft>
                          <a:spcPts val="800"/>
                        </a:spcAft>
                      </a:pPr>
                      <a:r>
                        <a:rPr lang="uk-UA" sz="1400" b="0" dirty="0" smtClean="0">
                          <a:solidFill>
                            <a:schemeClr val="bg1"/>
                          </a:solidFill>
                          <a:effectLst/>
                          <a:latin typeface="Times New Roman" pitchFamily="18" charset="0"/>
                          <a:ea typeface="+mn-ea"/>
                          <a:cs typeface="Times New Roman" pitchFamily="18" charset="0"/>
                        </a:rPr>
                        <a:t>10</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Проведення </a:t>
                      </a:r>
                      <a:r>
                        <a:rPr lang="ru-RU" sz="1400" b="0" dirty="0" err="1" smtClean="0">
                          <a:solidFill>
                            <a:schemeClr val="tx1"/>
                          </a:solidFill>
                          <a:effectLst/>
                          <a:latin typeface="Times New Roman" pitchFamily="18" charset="0"/>
                          <a:cs typeface="Times New Roman" pitchFamily="18" charset="0"/>
                        </a:rPr>
                        <a:t>капітальних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ремонтів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будівель</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Утеплення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фасадів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горищного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перекриття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утеплення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фасадів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горищного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перекриття</a:t>
                      </a:r>
                      <a:r>
                        <a:rPr lang="ru-RU" sz="1400" b="0" dirty="0" smtClean="0">
                          <a:solidFill>
                            <a:schemeClr val="tx1"/>
                          </a:solidFill>
                          <a:effectLst/>
                          <a:latin typeface="Times New Roman" pitchFamily="18" charset="0"/>
                          <a:cs typeface="Times New Roman" pitchFamily="18" charset="0"/>
                        </a:rPr>
                        <a:t> Дунаєвецької ЗОШ І-ІІІ ст. №2, Дунаєвецької ЗОШ І-ІІІ ст. №4</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r h="123099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Капітальний</a:t>
                      </a:r>
                      <a:r>
                        <a:rPr lang="ru-RU" sz="1400" b="0" dirty="0" smtClean="0">
                          <a:solidFill>
                            <a:schemeClr val="tx1"/>
                          </a:solidFill>
                          <a:effectLst/>
                          <a:latin typeface="Times New Roman" pitchFamily="18" charset="0"/>
                          <a:cs typeface="Times New Roman" pitchFamily="18" charset="0"/>
                        </a:rPr>
                        <a:t> ремонт </a:t>
                      </a:r>
                      <a:r>
                        <a:rPr lang="ru-RU" sz="1400" b="0" dirty="0" err="1" smtClean="0">
                          <a:solidFill>
                            <a:schemeClr val="tx1"/>
                          </a:solidFill>
                          <a:effectLst/>
                          <a:latin typeface="Times New Roman" pitchFamily="18" charset="0"/>
                          <a:cs typeface="Times New Roman" pitchFamily="18" charset="0"/>
                        </a:rPr>
                        <a:t>харчоблоків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Капітальний</a:t>
                      </a:r>
                      <a:r>
                        <a:rPr lang="ru-RU" sz="1400" b="0" dirty="0" smtClean="0">
                          <a:solidFill>
                            <a:schemeClr val="tx1"/>
                          </a:solidFill>
                          <a:effectLst/>
                          <a:latin typeface="Times New Roman" pitchFamily="18" charset="0"/>
                          <a:cs typeface="Times New Roman" pitchFamily="18" charset="0"/>
                        </a:rPr>
                        <a:t> ремонт </a:t>
                      </a:r>
                      <a:r>
                        <a:rPr lang="ru-RU" sz="1400" b="0" dirty="0" err="1" smtClean="0">
                          <a:solidFill>
                            <a:schemeClr val="tx1"/>
                          </a:solidFill>
                          <a:effectLst/>
                          <a:latin typeface="Times New Roman" pitchFamily="18" charset="0"/>
                          <a:cs typeface="Times New Roman" pitchFamily="18" charset="0"/>
                        </a:rPr>
                        <a:t>харчоблоку</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їдальні</a:t>
                      </a:r>
                      <a:r>
                        <a:rPr lang="ru-RU" sz="1400" b="0" dirty="0" smtClean="0">
                          <a:solidFill>
                            <a:schemeClr val="tx1"/>
                          </a:solidFill>
                          <a:effectLst/>
                          <a:latin typeface="Times New Roman" pitchFamily="18" charset="0"/>
                          <a:cs typeface="Times New Roman" pitchFamily="18" charset="0"/>
                        </a:rPr>
                        <a:t> Дунаєвецького НВК «ЗОШ І-ІІІ ст., </a:t>
                      </a:r>
                      <a:r>
                        <a:rPr lang="ru-RU" sz="1400" b="0" dirty="0" err="1" smtClean="0">
                          <a:solidFill>
                            <a:schemeClr val="tx1"/>
                          </a:solidFill>
                          <a:effectLst/>
                          <a:latin typeface="Times New Roman" pitchFamily="18" charset="0"/>
                          <a:cs typeface="Times New Roman" pitchFamily="18" charset="0"/>
                        </a:rPr>
                        <a:t>гімназія</a:t>
                      </a:r>
                      <a:r>
                        <a:rPr lang="ru-RU" sz="1400" b="0" dirty="0" smtClean="0">
                          <a:solidFill>
                            <a:schemeClr val="tx1"/>
                          </a:solidFill>
                          <a:effectLst/>
                          <a:latin typeface="Times New Roman" pitchFamily="18" charset="0"/>
                          <a:cs typeface="Times New Roman" pitchFamily="18" charset="0"/>
                        </a:rPr>
                        <a:t>», Дунаєвецької ЗОШ І-ІІІ ст. №3, Миньковецької ЗОШ І-ІІІ ст.</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2526294497"/>
                  </a:ext>
                </a:extLst>
              </a:tr>
              <a:tr h="1841151">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Розширення</a:t>
                      </a:r>
                      <a:r>
                        <a:rPr lang="ru-RU" sz="1400" b="0" dirty="0" smtClean="0">
                          <a:solidFill>
                            <a:schemeClr val="tx1"/>
                          </a:solidFill>
                          <a:effectLst/>
                          <a:latin typeface="Times New Roman" pitchFamily="18" charset="0"/>
                          <a:cs typeface="Times New Roman" pitchFamily="18" charset="0"/>
                        </a:rPr>
                        <a:t> форм </a:t>
                      </a:r>
                      <a:r>
                        <a:rPr lang="ru-RU" sz="1400" b="0" dirty="0" err="1" smtClean="0">
                          <a:solidFill>
                            <a:schemeClr val="tx1"/>
                          </a:solidFill>
                          <a:effectLst/>
                          <a:latin typeface="Times New Roman" pitchFamily="18" charset="0"/>
                          <a:cs typeface="Times New Roman" pitchFamily="18" charset="0"/>
                        </a:rPr>
                        <a:t>здобуття</a:t>
                      </a:r>
                      <a:r>
                        <a:rPr lang="ru-RU" sz="1400" b="0" dirty="0" smtClean="0">
                          <a:solidFill>
                            <a:schemeClr val="tx1"/>
                          </a:solidFill>
                          <a:effectLst/>
                          <a:latin typeface="Times New Roman" pitchFamily="18" charset="0"/>
                          <a:cs typeface="Times New Roman" pitchFamily="18" charset="0"/>
                        </a:rPr>
                        <a:t> дошкільної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короткотермінового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перебування</a:t>
                      </a:r>
                      <a:r>
                        <a:rPr lang="ru-RU" sz="1400" b="0" dirty="0" smtClean="0">
                          <a:solidFill>
                            <a:schemeClr val="tx1"/>
                          </a:solidFill>
                          <a:effectLst/>
                          <a:latin typeface="Times New Roman" pitchFamily="18" charset="0"/>
                          <a:cs typeface="Times New Roman" pitchFamily="18" charset="0"/>
                        </a:rPr>
                        <a:t> дітей </a:t>
                      </a:r>
                      <a:r>
                        <a:rPr lang="ru-RU" sz="1400" b="0" dirty="0" err="1" smtClean="0">
                          <a:solidFill>
                            <a:schemeClr val="tx1"/>
                          </a:solidFill>
                          <a:effectLst/>
                          <a:latin typeface="Times New Roman" pitchFamily="18" charset="0"/>
                          <a:cs typeface="Times New Roman" pitchFamily="18" charset="0"/>
                        </a:rPr>
                        <a:t>дошкільного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віку</a:t>
                      </a:r>
                      <a:r>
                        <a:rPr lang="ru-RU" sz="1400" b="0" dirty="0" smtClean="0">
                          <a:solidFill>
                            <a:schemeClr val="tx1"/>
                          </a:solidFill>
                          <a:effectLst/>
                          <a:latin typeface="Times New Roman" pitchFamily="18" charset="0"/>
                          <a:cs typeface="Times New Roman" pitchFamily="18" charset="0"/>
                        </a:rPr>
                        <a:t> у </a:t>
                      </a:r>
                      <a:r>
                        <a:rPr lang="ru-RU" sz="1400" b="0" dirty="0" err="1" smtClean="0">
                          <a:solidFill>
                            <a:schemeClr val="tx1"/>
                          </a:solidFill>
                          <a:effectLst/>
                          <a:latin typeface="Times New Roman" pitchFamily="18" charset="0"/>
                          <a:cs typeface="Times New Roman" pitchFamily="18" charset="0"/>
                        </a:rPr>
                        <a:t>Центрі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позашкільної</a:t>
                      </a:r>
                      <a:r>
                        <a:rPr lang="ru-RU" sz="1400" b="0" dirty="0" smtClean="0">
                          <a:solidFill>
                            <a:schemeClr val="tx1"/>
                          </a:solidFill>
                          <a:effectLst/>
                          <a:latin typeface="Times New Roman" pitchFamily="18" charset="0"/>
                          <a:cs typeface="Times New Roman" pitchFamily="18" charset="0"/>
                        </a:rPr>
                        <a:t> освіти,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вихідного</a:t>
                      </a:r>
                      <a:r>
                        <a:rPr lang="ru-RU" sz="1400" b="0" dirty="0" smtClean="0">
                          <a:solidFill>
                            <a:schemeClr val="tx1"/>
                          </a:solidFill>
                          <a:effectLst/>
                          <a:latin typeface="Times New Roman" pitchFamily="18" charset="0"/>
                          <a:cs typeface="Times New Roman" pitchFamily="18" charset="0"/>
                        </a:rPr>
                        <a:t> дня у ЗДО №4 «Теремок», </a:t>
                      </a:r>
                      <a:r>
                        <a:rPr lang="ru-RU" sz="1400" b="0" dirty="0" err="1" smtClean="0">
                          <a:solidFill>
                            <a:schemeClr val="tx1"/>
                          </a:solidFill>
                          <a:effectLst/>
                          <a:latin typeface="Times New Roman" pitchFamily="18" charset="0"/>
                          <a:cs typeface="Times New Roman" pitchFamily="18" charset="0"/>
                        </a:rPr>
                        <a:t>адаптаційної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у ЗДО №3 «</a:t>
                      </a:r>
                      <a:r>
                        <a:rPr lang="ru-RU" sz="1400" b="0" dirty="0" err="1" smtClean="0">
                          <a:solidFill>
                            <a:schemeClr val="tx1"/>
                          </a:solidFill>
                          <a:effectLst/>
                          <a:latin typeface="Times New Roman" pitchFamily="18" charset="0"/>
                          <a:cs typeface="Times New Roman" pitchFamily="18" charset="0"/>
                        </a:rPr>
                        <a:t>Берізка</a:t>
                      </a:r>
                      <a:r>
                        <a:rPr lang="ru-RU" sz="1400" b="0" dirty="0" smtClean="0">
                          <a:solidFill>
                            <a:schemeClr val="tx1"/>
                          </a:solidFill>
                          <a:effectLst/>
                          <a:latin typeface="Times New Roman" pitchFamily="18" charset="0"/>
                          <a:cs typeface="Times New Roman" pitchFamily="18" charset="0"/>
                        </a:rPr>
                        <a:t>»</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416933490"/>
                  </a:ext>
                </a:extLst>
              </a:tr>
            </a:tbl>
          </a:graphicData>
        </a:graphic>
      </p:graphicFrame>
    </p:spTree>
    <p:extLst>
      <p:ext uri="{BB962C8B-B14F-4D97-AF65-F5344CB8AC3E}">
        <p14:creationId xmlns:p14="http://schemas.microsoft.com/office/powerpoint/2010/main" val="2402845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651275052"/>
              </p:ext>
            </p:extLst>
          </p:nvPr>
        </p:nvGraphicFramePr>
        <p:xfrm>
          <a:off x="0" y="0"/>
          <a:ext cx="9144000" cy="6857999"/>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284775">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4.1.2. Забезпечення </a:t>
                      </a:r>
                      <a:r>
                        <a:rPr lang="ru-RU" sz="1400" b="1" dirty="0" err="1" smtClean="0">
                          <a:solidFill>
                            <a:schemeClr val="bg1"/>
                          </a:solidFill>
                          <a:effectLst/>
                          <a:latin typeface="Times New Roman" pitchFamily="18" charset="0"/>
                          <a:cs typeface="Times New Roman" pitchFamily="18" charset="0"/>
                        </a:rPr>
                        <a:t>рівного</a:t>
                      </a:r>
                      <a:r>
                        <a:rPr lang="ru-RU" sz="1400" b="1" dirty="0" smtClean="0">
                          <a:solidFill>
                            <a:schemeClr val="bg1"/>
                          </a:solidFill>
                          <a:effectLst/>
                          <a:latin typeface="Times New Roman" pitchFamily="18" charset="0"/>
                          <a:cs typeface="Times New Roman" pitchFamily="18" charset="0"/>
                        </a:rPr>
                        <a:t> доступу та </a:t>
                      </a:r>
                      <a:r>
                        <a:rPr lang="ru-RU" sz="1400" b="1" dirty="0" err="1" smtClean="0">
                          <a:solidFill>
                            <a:schemeClr val="bg1"/>
                          </a:solidFill>
                          <a:effectLst/>
                          <a:latin typeface="Times New Roman" pitchFamily="18" charset="0"/>
                          <a:cs typeface="Times New Roman" pitchFamily="18" charset="0"/>
                        </a:rPr>
                        <a:t>підвищення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якості</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освітніх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послуг</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69550">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1399736">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13</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Інформаційна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кампанія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щодо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важливості</a:t>
                      </a:r>
                      <a:r>
                        <a:rPr lang="ru-RU" sz="1400" b="0" dirty="0" smtClean="0">
                          <a:solidFill>
                            <a:schemeClr val="tx1"/>
                          </a:solidFill>
                          <a:effectLst/>
                          <a:latin typeface="Times New Roman" pitchFamily="18" charset="0"/>
                          <a:cs typeface="Times New Roman" pitchFamily="18" charset="0"/>
                        </a:rPr>
                        <a:t> дошкільної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Проведення «Дня </a:t>
                      </a:r>
                      <a:r>
                        <a:rPr lang="ru-RU" sz="1400" b="0" dirty="0" err="1" smtClean="0">
                          <a:solidFill>
                            <a:schemeClr val="tx1"/>
                          </a:solidFill>
                          <a:effectLst/>
                          <a:latin typeface="Times New Roman" pitchFamily="18" charset="0"/>
                          <a:cs typeface="Times New Roman" pitchFamily="18" charset="0"/>
                        </a:rPr>
                        <a:t>дитячого</a:t>
                      </a:r>
                      <a:r>
                        <a:rPr lang="ru-RU" sz="1400" b="0" dirty="0" smtClean="0">
                          <a:solidFill>
                            <a:schemeClr val="tx1"/>
                          </a:solidFill>
                          <a:effectLst/>
                          <a:latin typeface="Times New Roman" pitchFamily="18" charset="0"/>
                          <a:cs typeface="Times New Roman" pitchFamily="18" charset="0"/>
                        </a:rPr>
                        <a:t> садка», </a:t>
                      </a:r>
                      <a:r>
                        <a:rPr lang="ru-RU" sz="1400" b="0" dirty="0" err="1" smtClean="0">
                          <a:solidFill>
                            <a:schemeClr val="tx1"/>
                          </a:solidFill>
                          <a:effectLst/>
                          <a:latin typeface="Times New Roman" pitchFamily="18" charset="0"/>
                          <a:cs typeface="Times New Roman" pitchFamily="18" charset="0"/>
                        </a:rPr>
                        <a:t>функціонування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Консультативних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пунктів</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батьків</a:t>
                      </a:r>
                      <a:r>
                        <a:rPr lang="ru-RU" sz="1400" b="0" dirty="0" smtClean="0">
                          <a:solidFill>
                            <a:schemeClr val="tx1"/>
                          </a:solidFill>
                          <a:effectLst/>
                          <a:latin typeface="Times New Roman" pitchFamily="18" charset="0"/>
                          <a:cs typeface="Times New Roman" pitchFamily="18" charset="0"/>
                        </a:rPr>
                        <a:t> у </a:t>
                      </a:r>
                      <a:r>
                        <a:rPr lang="ru-RU" sz="1400" b="0" dirty="0" err="1" smtClean="0">
                          <a:solidFill>
                            <a:schemeClr val="tx1"/>
                          </a:solidFill>
                          <a:effectLst/>
                          <a:latin typeface="Times New Roman" pitchFamily="18" charset="0"/>
                          <a:cs typeface="Times New Roman" pitchFamily="18" charset="0"/>
                        </a:rPr>
                        <a:t>міських</a:t>
                      </a:r>
                      <a:r>
                        <a:rPr lang="ru-RU" sz="1400" b="0" dirty="0" smtClean="0">
                          <a:solidFill>
                            <a:schemeClr val="tx1"/>
                          </a:solidFill>
                          <a:effectLst/>
                          <a:latin typeface="Times New Roman" pitchFamily="18" charset="0"/>
                          <a:cs typeface="Times New Roman" pitchFamily="18" charset="0"/>
                        </a:rPr>
                        <a:t> ЗДО</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1062015">
                <a:tc>
                  <a:txBody>
                    <a:bodyPr/>
                    <a:lstStyle/>
                    <a:p>
                      <a:pPr algn="ctr">
                        <a:lnSpc>
                          <a:spcPct val="107000"/>
                        </a:lnSpc>
                        <a:spcAft>
                          <a:spcPts val="800"/>
                        </a:spcAft>
                      </a:pPr>
                      <a:r>
                        <a:rPr lang="uk-UA" sz="1400" b="0" dirty="0" smtClean="0">
                          <a:solidFill>
                            <a:schemeClr val="bg1"/>
                          </a:solidFill>
                          <a:effectLst/>
                          <a:latin typeface="Times New Roman" pitchFamily="18" charset="0"/>
                          <a:ea typeface="+mn-ea"/>
                          <a:cs typeface="Times New Roman" pitchFamily="18" charset="0"/>
                        </a:rPr>
                        <a:t>14</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єдиного</a:t>
                      </a:r>
                      <a:r>
                        <a:rPr lang="ru-RU" sz="1400" b="0" dirty="0" smtClean="0">
                          <a:solidFill>
                            <a:schemeClr val="tx1"/>
                          </a:solidFill>
                          <a:effectLst/>
                          <a:latin typeface="Times New Roman" pitchFamily="18" charset="0"/>
                          <a:cs typeface="Times New Roman" pitchFamily="18" charset="0"/>
                        </a:rPr>
                        <a:t> центру </a:t>
                      </a:r>
                      <a:r>
                        <a:rPr lang="ru-RU" sz="1400" b="0" dirty="0" err="1" smtClean="0">
                          <a:solidFill>
                            <a:schemeClr val="tx1"/>
                          </a:solidFill>
                          <a:effectLst/>
                          <a:latin typeface="Times New Roman" pitchFamily="18" charset="0"/>
                          <a:cs typeface="Times New Roman" pitchFamily="18" charset="0"/>
                        </a:rPr>
                        <a:t>позашкільної</a:t>
                      </a:r>
                      <a:r>
                        <a:rPr lang="ru-RU" sz="1400" b="0" dirty="0" smtClean="0">
                          <a:solidFill>
                            <a:schemeClr val="tx1"/>
                          </a:solidFill>
                          <a:effectLst/>
                          <a:latin typeface="Times New Roman" pitchFamily="18" charset="0"/>
                          <a:cs typeface="Times New Roman" pitchFamily="18" charset="0"/>
                        </a:rPr>
                        <a:t>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Створення центру </a:t>
                      </a:r>
                      <a:r>
                        <a:rPr lang="ru-RU" sz="1400" b="0" dirty="0" err="1" smtClean="0">
                          <a:solidFill>
                            <a:schemeClr val="tx1"/>
                          </a:solidFill>
                          <a:effectLst/>
                          <a:latin typeface="Times New Roman" pitchFamily="18" charset="0"/>
                          <a:cs typeface="Times New Roman" pitchFamily="18" charset="0"/>
                        </a:rPr>
                        <a:t>позашкільної</a:t>
                      </a:r>
                      <a:r>
                        <a:rPr lang="ru-RU" sz="1400" b="0" dirty="0" smtClean="0">
                          <a:solidFill>
                            <a:schemeClr val="tx1"/>
                          </a:solidFill>
                          <a:effectLst/>
                          <a:latin typeface="Times New Roman" pitchFamily="18" charset="0"/>
                          <a:cs typeface="Times New Roman" pitchFamily="18" charset="0"/>
                        </a:rPr>
                        <a:t> освіти на </a:t>
                      </a:r>
                      <a:r>
                        <a:rPr lang="ru-RU" sz="1400" b="0" dirty="0" err="1" smtClean="0">
                          <a:solidFill>
                            <a:schemeClr val="tx1"/>
                          </a:solidFill>
                          <a:effectLst/>
                          <a:latin typeface="Times New Roman" pitchFamily="18" charset="0"/>
                          <a:cs typeface="Times New Roman" pitchFamily="18" charset="0"/>
                        </a:rPr>
                        <a:t>базі</a:t>
                      </a:r>
                      <a:r>
                        <a:rPr lang="ru-RU" sz="1400" b="0" dirty="0" smtClean="0">
                          <a:solidFill>
                            <a:schemeClr val="tx1"/>
                          </a:solidFill>
                          <a:effectLst/>
                          <a:latin typeface="Times New Roman" pitchFamily="18" charset="0"/>
                          <a:cs typeface="Times New Roman" pitchFamily="18" charset="0"/>
                        </a:rPr>
                        <a:t> СЮН та шляхом </a:t>
                      </a:r>
                      <a:r>
                        <a:rPr lang="ru-RU" sz="1400" b="0" dirty="0" err="1" smtClean="0">
                          <a:solidFill>
                            <a:schemeClr val="tx1"/>
                          </a:solidFill>
                          <a:effectLst/>
                          <a:latin typeface="Times New Roman" pitchFamily="18" charset="0"/>
                          <a:cs typeface="Times New Roman" pitchFamily="18" charset="0"/>
                        </a:rPr>
                        <a:t>приєднання</a:t>
                      </a:r>
                      <a:r>
                        <a:rPr lang="ru-RU" sz="1400" b="0" dirty="0" smtClean="0">
                          <a:solidFill>
                            <a:schemeClr val="tx1"/>
                          </a:solidFill>
                          <a:effectLst/>
                          <a:latin typeface="Times New Roman" pitchFamily="18" charset="0"/>
                          <a:cs typeface="Times New Roman" pitchFamily="18" charset="0"/>
                        </a:rPr>
                        <a:t> БТШ до СЮН</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r h="2137141">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15</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Формування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мережі</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напрямку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гуртків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позашкільної</a:t>
                      </a:r>
                      <a:r>
                        <a:rPr lang="ru-RU" sz="1400" b="0" dirty="0" smtClean="0">
                          <a:solidFill>
                            <a:schemeClr val="tx1"/>
                          </a:solidFill>
                          <a:effectLst/>
                          <a:latin typeface="Times New Roman" pitchFamily="18" charset="0"/>
                          <a:cs typeface="Times New Roman" pitchFamily="18" charset="0"/>
                        </a:rPr>
                        <a:t> освіти </a:t>
                      </a:r>
                      <a:r>
                        <a:rPr lang="ru-RU" sz="1400" b="0" dirty="0" err="1" smtClean="0">
                          <a:solidFill>
                            <a:schemeClr val="tx1"/>
                          </a:solidFill>
                          <a:effectLst/>
                          <a:latin typeface="Times New Roman" pitchFamily="18" charset="0"/>
                          <a:cs typeface="Times New Roman" pitchFamily="18" charset="0"/>
                        </a:rPr>
                        <a:t>відповідно</a:t>
                      </a:r>
                      <a:r>
                        <a:rPr lang="ru-RU" sz="1400" b="0" dirty="0" smtClean="0">
                          <a:solidFill>
                            <a:schemeClr val="tx1"/>
                          </a:solidFill>
                          <a:effectLst/>
                          <a:latin typeface="Times New Roman" pitchFamily="18" charset="0"/>
                          <a:cs typeface="Times New Roman" pitchFamily="18" charset="0"/>
                        </a:rPr>
                        <a:t> до </a:t>
                      </a:r>
                      <a:r>
                        <a:rPr lang="ru-RU" sz="1400" b="0" dirty="0" err="1" smtClean="0">
                          <a:solidFill>
                            <a:schemeClr val="tx1"/>
                          </a:solidFill>
                          <a:effectLst/>
                          <a:latin typeface="Times New Roman" pitchFamily="18" charset="0"/>
                          <a:cs typeface="Times New Roman" pitchFamily="18" charset="0"/>
                        </a:rPr>
                        <a:t>інтересів</a:t>
                      </a:r>
                      <a:r>
                        <a:rPr lang="ru-RU" sz="1400" b="0" dirty="0" smtClean="0">
                          <a:solidFill>
                            <a:schemeClr val="tx1"/>
                          </a:solidFill>
                          <a:effectLst/>
                          <a:latin typeface="Times New Roman" pitchFamily="18" charset="0"/>
                          <a:cs typeface="Times New Roman" pitchFamily="18" charset="0"/>
                        </a:rPr>
                        <a:t> дітей, </a:t>
                      </a:r>
                      <a:r>
                        <a:rPr lang="ru-RU" sz="1400" b="0" dirty="0" err="1" smtClean="0">
                          <a:solidFill>
                            <a:schemeClr val="tx1"/>
                          </a:solidFill>
                          <a:effectLst/>
                          <a:latin typeface="Times New Roman" pitchFamily="18" charset="0"/>
                          <a:cs typeface="Times New Roman" pitchFamily="18" charset="0"/>
                        </a:rPr>
                        <a:t>учнівської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молоді</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сьогодення</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Організація роботи за </a:t>
                      </a:r>
                      <a:r>
                        <a:rPr lang="ru-RU" sz="1400" b="0" dirty="0" err="1" smtClean="0">
                          <a:solidFill>
                            <a:schemeClr val="tx1"/>
                          </a:solidFill>
                          <a:effectLst/>
                          <a:latin typeface="Times New Roman" pitchFamily="18" charset="0"/>
                          <a:cs typeface="Times New Roman" pitchFamily="18" charset="0"/>
                        </a:rPr>
                        <a:t>оновленою</a:t>
                      </a:r>
                      <a:r>
                        <a:rPr lang="ru-RU" sz="1400" b="0" dirty="0" smtClean="0">
                          <a:solidFill>
                            <a:schemeClr val="tx1"/>
                          </a:solidFill>
                          <a:effectLst/>
                          <a:latin typeface="Times New Roman" pitchFamily="18" charset="0"/>
                          <a:cs typeface="Times New Roman" pitchFamily="18" charset="0"/>
                        </a:rPr>
                        <a:t> структурою: 1) центр розвитку дитини; 2) </a:t>
                      </a:r>
                      <a:r>
                        <a:rPr lang="ru-RU" sz="1400" b="0" dirty="0" err="1" smtClean="0">
                          <a:solidFill>
                            <a:schemeClr val="tx1"/>
                          </a:solidFill>
                          <a:effectLst/>
                          <a:latin typeface="Times New Roman" pitchFamily="18" charset="0"/>
                          <a:cs typeface="Times New Roman" pitchFamily="18" charset="0"/>
                        </a:rPr>
                        <a:t>інтелект</a:t>
                      </a:r>
                      <a:r>
                        <a:rPr lang="ru-RU" sz="1400" b="0" dirty="0" smtClean="0">
                          <a:solidFill>
                            <a:schemeClr val="tx1"/>
                          </a:solidFill>
                          <a:effectLst/>
                          <a:latin typeface="Times New Roman" pitchFamily="18" charset="0"/>
                          <a:cs typeface="Times New Roman" pitchFamily="18" charset="0"/>
                        </a:rPr>
                        <a:t>-центр; 3) школа </a:t>
                      </a:r>
                      <a:r>
                        <a:rPr lang="ru-RU" sz="1400" b="0" dirty="0" err="1" smtClean="0">
                          <a:solidFill>
                            <a:schemeClr val="tx1"/>
                          </a:solidFill>
                          <a:effectLst/>
                          <a:latin typeface="Times New Roman" pitchFamily="18" charset="0"/>
                          <a:cs typeface="Times New Roman" pitchFamily="18" charset="0"/>
                        </a:rPr>
                        <a:t>вишуканих</a:t>
                      </a:r>
                      <a:r>
                        <a:rPr lang="ru-RU" sz="1400" b="0" dirty="0" smtClean="0">
                          <a:solidFill>
                            <a:schemeClr val="tx1"/>
                          </a:solidFill>
                          <a:effectLst/>
                          <a:latin typeface="Times New Roman" pitchFamily="18" charset="0"/>
                          <a:cs typeface="Times New Roman" pitchFamily="18" charset="0"/>
                        </a:rPr>
                        <a:t> манер; 4) </a:t>
                      </a:r>
                      <a:r>
                        <a:rPr lang="ru-RU" sz="1400" b="0" dirty="0" err="1" smtClean="0">
                          <a:solidFill>
                            <a:schemeClr val="tx1"/>
                          </a:solidFill>
                          <a:effectLst/>
                          <a:latin typeface="Times New Roman" pitchFamily="18" charset="0"/>
                          <a:cs typeface="Times New Roman" pitchFamily="18" charset="0"/>
                        </a:rPr>
                        <a:t>гурткова</a:t>
                      </a:r>
                      <a:r>
                        <a:rPr lang="ru-RU" sz="1400" b="0" dirty="0" smtClean="0">
                          <a:solidFill>
                            <a:schemeClr val="tx1"/>
                          </a:solidFill>
                          <a:effectLst/>
                          <a:latin typeface="Times New Roman" pitchFamily="18" charset="0"/>
                          <a:cs typeface="Times New Roman" pitchFamily="18" charset="0"/>
                        </a:rPr>
                        <a:t> робота за </a:t>
                      </a:r>
                      <a:r>
                        <a:rPr lang="ru-RU" sz="1400" b="0" dirty="0" err="1" smtClean="0">
                          <a:solidFill>
                            <a:schemeClr val="tx1"/>
                          </a:solidFill>
                          <a:effectLst/>
                          <a:latin typeface="Times New Roman" pitchFamily="18" charset="0"/>
                          <a:cs typeface="Times New Roman" pitchFamily="18" charset="0"/>
                        </a:rPr>
                        <a:t>напрямками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науково-технічний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художньо-естетичний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екологічний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історико-краєзнавчий</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2526294497"/>
                  </a:ext>
                </a:extLst>
              </a:tr>
              <a:tr h="1404782">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16</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Зміцнення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матеріально-технічної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бази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позашкілля</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Обладнання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кімнати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раннього</a:t>
                      </a:r>
                      <a:r>
                        <a:rPr lang="ru-RU" sz="1400" b="0" dirty="0" smtClean="0">
                          <a:solidFill>
                            <a:schemeClr val="tx1"/>
                          </a:solidFill>
                          <a:effectLst/>
                          <a:latin typeface="Times New Roman" pitchFamily="18" charset="0"/>
                          <a:cs typeface="Times New Roman" pitchFamily="18" charset="0"/>
                        </a:rPr>
                        <a:t> розвитку, ремонт </a:t>
                      </a:r>
                      <a:r>
                        <a:rPr lang="ru-RU" sz="1400" b="0" dirty="0" err="1" smtClean="0">
                          <a:solidFill>
                            <a:schemeClr val="tx1"/>
                          </a:solidFill>
                          <a:effectLst/>
                          <a:latin typeface="Times New Roman" pitchFamily="18" charset="0"/>
                          <a:cs typeface="Times New Roman" pitchFamily="18" charset="0"/>
                        </a:rPr>
                        <a:t>актової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зали</a:t>
                      </a:r>
                      <a:r>
                        <a:rPr lang="ru-RU" sz="1400" b="0" dirty="0" smtClean="0">
                          <a:solidFill>
                            <a:schemeClr val="tx1"/>
                          </a:solidFill>
                          <a:effectLst/>
                          <a:latin typeface="Times New Roman" pitchFamily="18" charset="0"/>
                          <a:cs typeface="Times New Roman" pitchFamily="18" charset="0"/>
                        </a:rPr>
                        <a:t> та навчальних </a:t>
                      </a:r>
                      <a:r>
                        <a:rPr lang="ru-RU" sz="1400" b="0" dirty="0" err="1" smtClean="0">
                          <a:solidFill>
                            <a:schemeClr val="tx1"/>
                          </a:solidFill>
                          <a:effectLst/>
                          <a:latin typeface="Times New Roman" pitchFamily="18" charset="0"/>
                          <a:cs typeface="Times New Roman" pitchFamily="18" charset="0"/>
                        </a:rPr>
                        <a:t>кабінетів</a:t>
                      </a:r>
                      <a:r>
                        <a:rPr lang="ru-RU" sz="1400" b="0" dirty="0" smtClean="0">
                          <a:solidFill>
                            <a:schemeClr val="tx1"/>
                          </a:solidFill>
                          <a:effectLst/>
                          <a:latin typeface="Times New Roman" pitchFamily="18" charset="0"/>
                          <a:cs typeface="Times New Roman" pitchFamily="18" charset="0"/>
                        </a:rPr>
                        <a:t> БТШ, </a:t>
                      </a:r>
                      <a:r>
                        <a:rPr lang="ru-RU" sz="1400" b="0" dirty="0" err="1" smtClean="0">
                          <a:solidFill>
                            <a:schemeClr val="tx1"/>
                          </a:solidFill>
                          <a:effectLst/>
                          <a:latin typeface="Times New Roman" pitchFamily="18" charset="0"/>
                          <a:cs typeface="Times New Roman" pitchFamily="18" charset="0"/>
                        </a:rPr>
                        <a:t>облаштування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пересувного</a:t>
                      </a:r>
                      <a:r>
                        <a:rPr lang="ru-RU" sz="1400" b="0" dirty="0" smtClean="0">
                          <a:solidFill>
                            <a:schemeClr val="tx1"/>
                          </a:solidFill>
                          <a:effectLst/>
                          <a:latin typeface="Times New Roman" pitchFamily="18" charset="0"/>
                          <a:cs typeface="Times New Roman" pitchFamily="18" charset="0"/>
                        </a:rPr>
                        <a:t> музею-</a:t>
                      </a:r>
                      <a:r>
                        <a:rPr lang="ru-RU" sz="1400" b="0" dirty="0" err="1" smtClean="0">
                          <a:solidFill>
                            <a:schemeClr val="tx1"/>
                          </a:solidFill>
                          <a:effectLst/>
                          <a:latin typeface="Times New Roman" pitchFamily="18" charset="0"/>
                          <a:cs typeface="Times New Roman" pitchFamily="18" charset="0"/>
                        </a:rPr>
                        <a:t>лабораторії</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416933490"/>
                  </a:ext>
                </a:extLst>
              </a:tr>
            </a:tbl>
          </a:graphicData>
        </a:graphic>
      </p:graphicFrame>
    </p:spTree>
    <p:extLst>
      <p:ext uri="{BB962C8B-B14F-4D97-AF65-F5344CB8AC3E}">
        <p14:creationId xmlns:p14="http://schemas.microsoft.com/office/powerpoint/2010/main" val="230232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111021910"/>
              </p:ext>
            </p:extLst>
          </p:nvPr>
        </p:nvGraphicFramePr>
        <p:xfrm>
          <a:off x="0" y="1"/>
          <a:ext cx="9144000" cy="6857999"/>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268835">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4.1.3. Розвиток </a:t>
                      </a:r>
                      <a:r>
                        <a:rPr lang="ru-RU" sz="1400" b="1" dirty="0" err="1" smtClean="0">
                          <a:solidFill>
                            <a:schemeClr val="bg1"/>
                          </a:solidFill>
                          <a:effectLst/>
                          <a:latin typeface="Times New Roman" pitchFamily="18" charset="0"/>
                          <a:cs typeface="Times New Roman" pitchFamily="18" charset="0"/>
                        </a:rPr>
                        <a:t>інклюзивної</a:t>
                      </a:r>
                      <a:r>
                        <a:rPr lang="ru-RU" sz="1400" b="1" dirty="0" smtClean="0">
                          <a:solidFill>
                            <a:schemeClr val="bg1"/>
                          </a:solidFill>
                          <a:effectLst/>
                          <a:latin typeface="Times New Roman" pitchFamily="18" charset="0"/>
                          <a:cs typeface="Times New Roman" pitchFamily="18" charset="0"/>
                        </a:rPr>
                        <a:t> освіти</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37669">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1694419">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Надання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якісних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послуг</a:t>
                      </a:r>
                      <a:r>
                        <a:rPr lang="ru-RU" sz="1400" b="0" dirty="0" smtClean="0">
                          <a:solidFill>
                            <a:schemeClr val="tx1"/>
                          </a:solidFill>
                          <a:effectLst/>
                          <a:latin typeface="Times New Roman" pitchFamily="18" charset="0"/>
                          <a:cs typeface="Times New Roman" pitchFamily="18" charset="0"/>
                        </a:rPr>
                        <a:t> для дітей </a:t>
                      </a:r>
                      <a:r>
                        <a:rPr lang="ru-RU" sz="1400" b="0" dirty="0" err="1" smtClean="0">
                          <a:solidFill>
                            <a:schemeClr val="tx1"/>
                          </a:solidFill>
                          <a:effectLst/>
                          <a:latin typeface="Times New Roman" pitchFamily="18" charset="0"/>
                          <a:cs typeface="Times New Roman" pitchFamily="18" charset="0"/>
                        </a:rPr>
                        <a:t>дошкільного</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шкільного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віку</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їх</a:t>
                      </a:r>
                      <a:r>
                        <a:rPr lang="ru-RU" sz="1400" b="0" dirty="0" smtClean="0">
                          <a:solidFill>
                            <a:schemeClr val="tx1"/>
                          </a:solidFill>
                          <a:effectLst/>
                          <a:latin typeface="Times New Roman" pitchFamily="18" charset="0"/>
                          <a:cs typeface="Times New Roman" pitchFamily="18" charset="0"/>
                        </a:rPr>
                        <a:t> психолого-</a:t>
                      </a:r>
                      <a:r>
                        <a:rPr lang="ru-RU" sz="1400" b="0" dirty="0" err="1" smtClean="0">
                          <a:solidFill>
                            <a:schemeClr val="tx1"/>
                          </a:solidFill>
                          <a:effectLst/>
                          <a:latin typeface="Times New Roman" pitchFamily="18" charset="0"/>
                          <a:cs typeface="Times New Roman" pitchFamily="18" charset="0"/>
                        </a:rPr>
                        <a:t>педагогічної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оцінки</a:t>
                      </a:r>
                      <a:r>
                        <a:rPr lang="ru-RU" sz="1400" b="0" dirty="0" smtClean="0">
                          <a:solidFill>
                            <a:schemeClr val="tx1"/>
                          </a:solidFill>
                          <a:effectLst/>
                          <a:latin typeface="Times New Roman" pitchFamily="18" charset="0"/>
                          <a:cs typeface="Times New Roman" pitchFamily="18" charset="0"/>
                        </a:rPr>
                        <a:t> та супроводу </a:t>
                      </a:r>
                      <a:r>
                        <a:rPr lang="ru-RU" sz="1400" b="0" dirty="0" err="1" smtClean="0">
                          <a:solidFill>
                            <a:schemeClr val="tx1"/>
                          </a:solidFill>
                          <a:effectLst/>
                          <a:latin typeface="Times New Roman" pitchFamily="18" charset="0"/>
                          <a:cs typeface="Times New Roman" pitchFamily="18" charset="0"/>
                        </a:rPr>
                        <a:t>фахівцями</a:t>
                      </a:r>
                      <a:r>
                        <a:rPr lang="ru-RU" sz="1400" b="0" dirty="0" smtClean="0">
                          <a:solidFill>
                            <a:schemeClr val="tx1"/>
                          </a:solidFill>
                          <a:effectLst/>
                          <a:latin typeface="Times New Roman" pitchFamily="18" charset="0"/>
                          <a:cs typeface="Times New Roman" pitchFamily="18" charset="0"/>
                        </a:rPr>
                        <a:t> інклюзивно-ресурсного центру</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логопедичної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у ЗДО №5 «</a:t>
                      </a:r>
                      <a:r>
                        <a:rPr lang="ru-RU" sz="1400" b="0" dirty="0" err="1" smtClean="0">
                          <a:solidFill>
                            <a:schemeClr val="tx1"/>
                          </a:solidFill>
                          <a:effectLst/>
                          <a:latin typeface="Times New Roman" pitchFamily="18" charset="0"/>
                          <a:cs typeface="Times New Roman" pitchFamily="18" charset="0"/>
                        </a:rPr>
                        <a:t>Усмішка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залучення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фахівців</a:t>
                      </a:r>
                      <a:r>
                        <a:rPr lang="ru-RU" sz="1400" b="0" dirty="0" smtClean="0">
                          <a:solidFill>
                            <a:schemeClr val="tx1"/>
                          </a:solidFill>
                          <a:effectLst/>
                          <a:latin typeface="Times New Roman" pitchFamily="18" charset="0"/>
                          <a:cs typeface="Times New Roman" pitchFamily="18" charset="0"/>
                        </a:rPr>
                        <a:t> ІРЦ, до </a:t>
                      </a:r>
                      <a:r>
                        <a:rPr lang="ru-RU" sz="1400" b="0" dirty="0" err="1" smtClean="0">
                          <a:solidFill>
                            <a:schemeClr val="tx1"/>
                          </a:solidFill>
                          <a:effectLst/>
                          <a:latin typeface="Times New Roman" pitchFamily="18" charset="0"/>
                          <a:cs typeface="Times New Roman" pitchFamily="18" charset="0"/>
                        </a:rPr>
                        <a:t>різних</a:t>
                      </a:r>
                      <a:r>
                        <a:rPr lang="ru-RU" sz="1400" b="0" dirty="0" smtClean="0">
                          <a:solidFill>
                            <a:schemeClr val="tx1"/>
                          </a:solidFill>
                          <a:effectLst/>
                          <a:latin typeface="Times New Roman" pitchFamily="18" charset="0"/>
                          <a:cs typeface="Times New Roman" pitchFamily="18" charset="0"/>
                        </a:rPr>
                        <a:t> форм роботи у закладах освіти</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2178538">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Надання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підтримки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дітям</a:t>
                      </a:r>
                      <a:r>
                        <a:rPr lang="ru-RU" sz="1400" b="0" dirty="0" smtClean="0">
                          <a:solidFill>
                            <a:schemeClr val="tx1"/>
                          </a:solidFill>
                          <a:effectLst/>
                          <a:latin typeface="Times New Roman" pitchFamily="18" charset="0"/>
                          <a:cs typeface="Times New Roman" pitchFamily="18" charset="0"/>
                        </a:rPr>
                        <a:t> з </a:t>
                      </a:r>
                      <a:r>
                        <a:rPr lang="ru-RU" sz="1400" b="0" dirty="0" err="1" smtClean="0">
                          <a:solidFill>
                            <a:schemeClr val="tx1"/>
                          </a:solidFill>
                          <a:effectLst/>
                          <a:latin typeface="Times New Roman" pitchFamily="18" charset="0"/>
                          <a:cs typeface="Times New Roman" pitchFamily="18" charset="0"/>
                        </a:rPr>
                        <a:t>особливими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освітніми</a:t>
                      </a:r>
                      <a:r>
                        <a:rPr lang="ru-RU" sz="1400" b="0" dirty="0" smtClean="0">
                          <a:solidFill>
                            <a:schemeClr val="tx1"/>
                          </a:solidFill>
                          <a:effectLst/>
                          <a:latin typeface="Times New Roman" pitchFamily="18" charset="0"/>
                          <a:cs typeface="Times New Roman" pitchFamily="18" charset="0"/>
                        </a:rPr>
                        <a:t> потребами в </a:t>
                      </a:r>
                      <a:r>
                        <a:rPr lang="ru-RU" sz="1400" b="0" dirty="0" err="1" smtClean="0">
                          <a:solidFill>
                            <a:schemeClr val="tx1"/>
                          </a:solidFill>
                          <a:effectLst/>
                          <a:latin typeface="Times New Roman" pitchFamily="18" charset="0"/>
                          <a:cs typeface="Times New Roman" pitchFamily="18" charset="0"/>
                        </a:rPr>
                        <a:t>інклюзивних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групах</a:t>
                      </a:r>
                      <a:r>
                        <a:rPr lang="ru-RU" sz="1400" b="0" dirty="0" smtClean="0">
                          <a:solidFill>
                            <a:schemeClr val="tx1"/>
                          </a:solidFill>
                          <a:effectLst/>
                          <a:latin typeface="Times New Roman" pitchFamily="18" charset="0"/>
                          <a:cs typeface="Times New Roman" pitchFamily="18" charset="0"/>
                        </a:rPr>
                        <a:t> закладів дошкільної освіти та </a:t>
                      </a:r>
                      <a:r>
                        <a:rPr lang="ru-RU" sz="1400" b="0" dirty="0" err="1" smtClean="0">
                          <a:solidFill>
                            <a:schemeClr val="tx1"/>
                          </a:solidFill>
                          <a:effectLst/>
                          <a:latin typeface="Times New Roman" pitchFamily="18" charset="0"/>
                          <a:cs typeface="Times New Roman" pitchFamily="18" charset="0"/>
                        </a:rPr>
                        <a:t>інклюзивних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класах</a:t>
                      </a:r>
                      <a:r>
                        <a:rPr lang="ru-RU" sz="1400" b="0" dirty="0" smtClean="0">
                          <a:solidFill>
                            <a:schemeClr val="tx1"/>
                          </a:solidFill>
                          <a:effectLst/>
                          <a:latin typeface="Times New Roman" pitchFamily="18" charset="0"/>
                          <a:cs typeface="Times New Roman" pitchFamily="18" charset="0"/>
                        </a:rPr>
                        <a:t> закладів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Залучення</a:t>
                      </a:r>
                      <a:r>
                        <a:rPr lang="ru-RU" sz="1400" b="0" dirty="0" smtClean="0">
                          <a:solidFill>
                            <a:schemeClr val="tx1"/>
                          </a:solidFill>
                          <a:effectLst/>
                          <a:latin typeface="Times New Roman" pitchFamily="18" charset="0"/>
                          <a:cs typeface="Times New Roman" pitchFamily="18" charset="0"/>
                        </a:rPr>
                        <a:t> дітей з ООП до </a:t>
                      </a:r>
                      <a:r>
                        <a:rPr lang="ru-RU" sz="1400" b="0" dirty="0" err="1" smtClean="0">
                          <a:solidFill>
                            <a:schemeClr val="tx1"/>
                          </a:solidFill>
                          <a:effectLst/>
                          <a:latin typeface="Times New Roman" pitchFamily="18" charset="0"/>
                          <a:cs typeface="Times New Roman" pitchFamily="18" charset="0"/>
                        </a:rPr>
                        <a:t>масових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заходів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гурткової</a:t>
                      </a:r>
                      <a:r>
                        <a:rPr lang="ru-RU" sz="1400" b="0" dirty="0" smtClean="0">
                          <a:solidFill>
                            <a:schemeClr val="tx1"/>
                          </a:solidFill>
                          <a:effectLst/>
                          <a:latin typeface="Times New Roman" pitchFamily="18" charset="0"/>
                          <a:cs typeface="Times New Roman" pitchFamily="18" charset="0"/>
                        </a:rPr>
                        <a:t> роботи</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r h="2178538">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Надання</a:t>
                      </a:r>
                      <a:r>
                        <a:rPr lang="ru-RU" sz="1400" b="0" dirty="0" smtClean="0">
                          <a:solidFill>
                            <a:schemeClr val="tx1"/>
                          </a:solidFill>
                          <a:effectLst/>
                          <a:latin typeface="Times New Roman" pitchFamily="18" charset="0"/>
                          <a:cs typeface="Times New Roman" pitchFamily="18" charset="0"/>
                        </a:rPr>
                        <a:t> методичної та </a:t>
                      </a:r>
                      <a:r>
                        <a:rPr lang="ru-RU" sz="1400" b="0" dirty="0" err="1" smtClean="0">
                          <a:solidFill>
                            <a:schemeClr val="tx1"/>
                          </a:solidFill>
                          <a:effectLst/>
                          <a:latin typeface="Times New Roman" pitchFamily="18" charset="0"/>
                          <a:cs typeface="Times New Roman" pitchFamily="18" charset="0"/>
                        </a:rPr>
                        <a:t>інформаційної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підтримки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керівникам</a:t>
                      </a:r>
                      <a:r>
                        <a:rPr lang="ru-RU" sz="1400" b="0" dirty="0" smtClean="0">
                          <a:solidFill>
                            <a:schemeClr val="tx1"/>
                          </a:solidFill>
                          <a:effectLst/>
                          <a:latin typeface="Times New Roman" pitchFamily="18" charset="0"/>
                          <a:cs typeface="Times New Roman" pitchFamily="18" charset="0"/>
                        </a:rPr>
                        <a:t> закладів освіти з питань забезпечення </a:t>
                      </a:r>
                      <a:r>
                        <a:rPr lang="ru-RU" sz="1400" b="0" dirty="0" err="1" smtClean="0">
                          <a:solidFill>
                            <a:schemeClr val="tx1"/>
                          </a:solidFill>
                          <a:effectLst/>
                          <a:latin typeface="Times New Roman" pitchFamily="18" charset="0"/>
                          <a:cs typeface="Times New Roman" pitchFamily="18" charset="0"/>
                        </a:rPr>
                        <a:t>доступності</a:t>
                      </a:r>
                      <a:r>
                        <a:rPr lang="ru-RU" sz="1400" b="0" dirty="0" smtClean="0">
                          <a:solidFill>
                            <a:schemeClr val="tx1"/>
                          </a:solidFill>
                          <a:effectLst/>
                          <a:latin typeface="Times New Roman" pitchFamily="18" charset="0"/>
                          <a:cs typeface="Times New Roman" pitchFamily="18" charset="0"/>
                        </a:rPr>
                        <a:t> дошкільної,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позашкільної</a:t>
                      </a:r>
                      <a:r>
                        <a:rPr lang="ru-RU" sz="1400" b="0" dirty="0" smtClean="0">
                          <a:solidFill>
                            <a:schemeClr val="tx1"/>
                          </a:solidFill>
                          <a:effectLst/>
                          <a:latin typeface="Times New Roman" pitchFamily="18" charset="0"/>
                          <a:cs typeface="Times New Roman" pitchFamily="18" charset="0"/>
                        </a:rPr>
                        <a:t>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Проведення </a:t>
                      </a:r>
                      <a:r>
                        <a:rPr lang="ru-RU" sz="1400" b="0" dirty="0" err="1" smtClean="0">
                          <a:solidFill>
                            <a:schemeClr val="tx1"/>
                          </a:solidFill>
                          <a:effectLst/>
                          <a:latin typeface="Times New Roman" pitchFamily="18" charset="0"/>
                          <a:cs typeface="Times New Roman" pitchFamily="18" charset="0"/>
                        </a:rPr>
                        <a:t>круглих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столів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керівників</a:t>
                      </a:r>
                      <a:r>
                        <a:rPr lang="ru-RU" sz="1400" b="0" dirty="0" smtClean="0">
                          <a:solidFill>
                            <a:schemeClr val="tx1"/>
                          </a:solidFill>
                          <a:effectLst/>
                          <a:latin typeface="Times New Roman" pitchFamily="18" charset="0"/>
                          <a:cs typeface="Times New Roman" pitchFamily="18" charset="0"/>
                        </a:rPr>
                        <a:t> із </a:t>
                      </a:r>
                      <a:r>
                        <a:rPr lang="ru-RU" sz="1400" b="0" dirty="0" err="1" smtClean="0">
                          <a:solidFill>
                            <a:schemeClr val="tx1"/>
                          </a:solidFill>
                          <a:effectLst/>
                          <a:latin typeface="Times New Roman" pitchFamily="18" charset="0"/>
                          <a:cs typeface="Times New Roman" pitchFamily="18" charset="0"/>
                        </a:rPr>
                        <a:t>залученням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фахівців</a:t>
                      </a:r>
                      <a:r>
                        <a:rPr lang="ru-RU" sz="1400" b="0" dirty="0" smtClean="0">
                          <a:solidFill>
                            <a:schemeClr val="tx1"/>
                          </a:solidFill>
                          <a:effectLst/>
                          <a:latin typeface="Times New Roman" pitchFamily="18" charset="0"/>
                          <a:cs typeface="Times New Roman" pitchFamily="18" charset="0"/>
                        </a:rPr>
                        <a:t> ІРЦ, </a:t>
                      </a:r>
                      <a:r>
                        <a:rPr lang="ru-RU" sz="1400" b="0" dirty="0" err="1" smtClean="0">
                          <a:solidFill>
                            <a:schemeClr val="tx1"/>
                          </a:solidFill>
                          <a:effectLst/>
                          <a:latin typeface="Times New Roman" pitchFamily="18" charset="0"/>
                          <a:cs typeface="Times New Roman" pitchFamily="18" charset="0"/>
                        </a:rPr>
                        <a:t>медичних</a:t>
                      </a:r>
                      <a:r>
                        <a:rPr lang="ru-RU" sz="1400" b="0" dirty="0" smtClean="0">
                          <a:solidFill>
                            <a:schemeClr val="tx1"/>
                          </a:solidFill>
                          <a:effectLst/>
                          <a:latin typeface="Times New Roman" pitchFamily="18" charset="0"/>
                          <a:cs typeface="Times New Roman" pitchFamily="18" charset="0"/>
                        </a:rPr>
                        <a:t> працівників, </a:t>
                      </a:r>
                      <a:r>
                        <a:rPr lang="ru-RU" sz="1400" b="0" dirty="0" err="1" smtClean="0">
                          <a:solidFill>
                            <a:schemeClr val="tx1"/>
                          </a:solidFill>
                          <a:effectLst/>
                          <a:latin typeface="Times New Roman" pitchFamily="18" charset="0"/>
                          <a:cs typeface="Times New Roman" pitchFamily="18" charset="0"/>
                        </a:rPr>
                        <a:t>обмін</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практичним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досвідом</a:t>
                      </a:r>
                      <a:r>
                        <a:rPr lang="ru-RU" sz="1400" b="0" dirty="0" smtClean="0">
                          <a:solidFill>
                            <a:schemeClr val="tx1"/>
                          </a:solidFill>
                          <a:effectLst/>
                          <a:latin typeface="Times New Roman" pitchFamily="18" charset="0"/>
                          <a:cs typeface="Times New Roman" pitchFamily="18" charset="0"/>
                        </a:rPr>
                        <a:t> із </a:t>
                      </a:r>
                      <a:r>
                        <a:rPr lang="ru-RU" sz="1400" b="0" dirty="0" err="1" smtClean="0">
                          <a:solidFill>
                            <a:schemeClr val="tx1"/>
                          </a:solidFill>
                          <a:effectLst/>
                          <a:latin typeface="Times New Roman" pitchFamily="18" charset="0"/>
                          <a:cs typeface="Times New Roman" pitchFamily="18" charset="0"/>
                        </a:rPr>
                        <a:t>іншими</a:t>
                      </a:r>
                      <a:r>
                        <a:rPr lang="ru-RU" sz="1400" b="0" dirty="0" smtClean="0">
                          <a:solidFill>
                            <a:schemeClr val="tx1"/>
                          </a:solidFill>
                          <a:effectLst/>
                          <a:latin typeface="Times New Roman" pitchFamily="18" charset="0"/>
                          <a:cs typeface="Times New Roman" pitchFamily="18" charset="0"/>
                        </a:rPr>
                        <a:t> громадами</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2526294497"/>
                  </a:ext>
                </a:extLst>
              </a:tr>
            </a:tbl>
          </a:graphicData>
        </a:graphic>
      </p:graphicFrame>
    </p:spTree>
    <p:extLst>
      <p:ext uri="{BB962C8B-B14F-4D97-AF65-F5344CB8AC3E}">
        <p14:creationId xmlns:p14="http://schemas.microsoft.com/office/powerpoint/2010/main" val="812910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2843292071"/>
              </p:ext>
            </p:extLst>
          </p:nvPr>
        </p:nvGraphicFramePr>
        <p:xfrm>
          <a:off x="0" y="-1"/>
          <a:ext cx="9144000"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496782">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4.1.3. Розвиток </a:t>
                      </a:r>
                      <a:r>
                        <a:rPr lang="ru-RU" sz="1400" b="1" dirty="0" err="1" smtClean="0">
                          <a:solidFill>
                            <a:schemeClr val="bg1"/>
                          </a:solidFill>
                          <a:effectLst/>
                          <a:latin typeface="Times New Roman" pitchFamily="18" charset="0"/>
                          <a:cs typeface="Times New Roman" pitchFamily="18" charset="0"/>
                        </a:rPr>
                        <a:t>інклюзивної</a:t>
                      </a:r>
                      <a:r>
                        <a:rPr lang="ru-RU" sz="1400" b="1" dirty="0" smtClean="0">
                          <a:solidFill>
                            <a:schemeClr val="bg1"/>
                          </a:solidFill>
                          <a:effectLst/>
                          <a:latin typeface="Times New Roman" pitchFamily="18" charset="0"/>
                          <a:cs typeface="Times New Roman" pitchFamily="18" charset="0"/>
                        </a:rPr>
                        <a:t> освіти</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993564">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268382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4</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smtClean="0">
                          <a:solidFill>
                            <a:schemeClr val="tx1"/>
                          </a:solidFill>
                          <a:effectLst/>
                          <a:latin typeface="Times New Roman" pitchFamily="18" charset="0"/>
                          <a:cs typeface="Times New Roman" pitchFamily="18" charset="0"/>
                        </a:rPr>
                        <a:t>Забезпечення </a:t>
                      </a:r>
                      <a:r>
                        <a:rPr lang="ru-RU" sz="1400" b="0" dirty="0" err="1" smtClean="0">
                          <a:solidFill>
                            <a:schemeClr val="tx1"/>
                          </a:solidFill>
                          <a:effectLst/>
                          <a:latin typeface="Times New Roman" pitchFamily="18" charset="0"/>
                          <a:cs typeface="Times New Roman" pitchFamily="18" charset="0"/>
                        </a:rPr>
                        <a:t>безбар’єрного</a:t>
                      </a:r>
                      <a:r>
                        <a:rPr lang="ru-RU" sz="1400" b="0" dirty="0" smtClean="0">
                          <a:solidFill>
                            <a:schemeClr val="tx1"/>
                          </a:solidFill>
                          <a:effectLst/>
                          <a:latin typeface="Times New Roman" pitchFamily="18" charset="0"/>
                          <a:cs typeface="Times New Roman" pitchFamily="18" charset="0"/>
                        </a:rPr>
                        <a:t> доступу до закладів освіти</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Облаштування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туалетів</a:t>
                      </a:r>
                      <a:r>
                        <a:rPr lang="ru-RU" sz="1400" b="0" dirty="0" smtClean="0">
                          <a:solidFill>
                            <a:schemeClr val="tx1"/>
                          </a:solidFill>
                          <a:effectLst/>
                          <a:latin typeface="Times New Roman" pitchFamily="18" charset="0"/>
                          <a:cs typeface="Times New Roman" pitchFamily="18" charset="0"/>
                        </a:rPr>
                        <a:t> із поручнями, </a:t>
                      </a:r>
                      <a:r>
                        <a:rPr lang="ru-RU" sz="1400" b="0" dirty="0" err="1" smtClean="0">
                          <a:solidFill>
                            <a:schemeClr val="tx1"/>
                          </a:solidFill>
                          <a:effectLst/>
                          <a:latin typeface="Times New Roman" pitchFamily="18" charset="0"/>
                          <a:cs typeface="Times New Roman" pitchFamily="18" charset="0"/>
                        </a:rPr>
                        <a:t>дообладнання</a:t>
                      </a:r>
                      <a:r>
                        <a:rPr lang="ru-RU" sz="1400" b="0" dirty="0" smtClean="0">
                          <a:solidFill>
                            <a:schemeClr val="tx1"/>
                          </a:solidFill>
                          <a:effectLst/>
                          <a:latin typeface="Times New Roman" pitchFamily="18" charset="0"/>
                          <a:cs typeface="Times New Roman" pitchFamily="18" charset="0"/>
                        </a:rPr>
                        <a:t> поручнями, </a:t>
                      </a:r>
                      <a:r>
                        <a:rPr lang="ru-RU" sz="1400" b="0" dirty="0" err="1" smtClean="0">
                          <a:solidFill>
                            <a:schemeClr val="tx1"/>
                          </a:solidFill>
                          <a:effectLst/>
                          <a:latin typeface="Times New Roman" pitchFamily="18" charset="0"/>
                          <a:cs typeface="Times New Roman" pitchFamily="18" charset="0"/>
                        </a:rPr>
                        <a:t>улаштування</a:t>
                      </a:r>
                      <a:r>
                        <a:rPr lang="ru-RU" sz="1400" b="0" dirty="0" smtClean="0">
                          <a:solidFill>
                            <a:schemeClr val="tx1"/>
                          </a:solidFill>
                          <a:effectLst/>
                          <a:latin typeface="Times New Roman" pitchFamily="18" charset="0"/>
                          <a:cs typeface="Times New Roman" pitchFamily="18" charset="0"/>
                        </a:rPr>
                        <a:t> пандусу з кутом </a:t>
                      </a:r>
                      <a:r>
                        <a:rPr lang="ru-RU" sz="1400" b="0" dirty="0" err="1" smtClean="0">
                          <a:solidFill>
                            <a:schemeClr val="tx1"/>
                          </a:solidFill>
                          <a:effectLst/>
                          <a:latin typeface="Times New Roman" pitchFamily="18" charset="0"/>
                          <a:cs typeface="Times New Roman" pitchFamily="18" charset="0"/>
                        </a:rPr>
                        <a:t>нахилу</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розмірами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згідно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нормативів</a:t>
                      </a:r>
                      <a:r>
                        <a:rPr lang="ru-RU" sz="1400" b="0" dirty="0" smtClean="0">
                          <a:solidFill>
                            <a:schemeClr val="tx1"/>
                          </a:solidFill>
                          <a:effectLst/>
                          <a:latin typeface="Times New Roman" pitchFamily="18" charset="0"/>
                          <a:cs typeface="Times New Roman" pitchFamily="18" charset="0"/>
                        </a:rPr>
                        <a:t> у закладах де </a:t>
                      </a:r>
                      <a:r>
                        <a:rPr lang="ru-RU" sz="1400" b="0" dirty="0" err="1" smtClean="0">
                          <a:solidFill>
                            <a:schemeClr val="tx1"/>
                          </a:solidFill>
                          <a:effectLst/>
                          <a:latin typeface="Times New Roman" pitchFamily="18" charset="0"/>
                          <a:cs typeface="Times New Roman" pitchFamily="18" charset="0"/>
                        </a:rPr>
                        <a:t>навчаються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діти</a:t>
                      </a:r>
                      <a:r>
                        <a:rPr lang="ru-RU" sz="1400" b="0" dirty="0" smtClean="0">
                          <a:solidFill>
                            <a:schemeClr val="tx1"/>
                          </a:solidFill>
                          <a:effectLst/>
                          <a:latin typeface="Times New Roman" pitchFamily="18" charset="0"/>
                          <a:cs typeface="Times New Roman" pitchFamily="18" charset="0"/>
                        </a:rPr>
                        <a:t> з ООП (за потреби)</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268382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5</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Збільшення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кількості</a:t>
                      </a:r>
                      <a:r>
                        <a:rPr lang="ru-RU" sz="1400" b="0" dirty="0" smtClean="0">
                          <a:solidFill>
                            <a:schemeClr val="tx1"/>
                          </a:solidFill>
                          <a:effectLst/>
                          <a:latin typeface="Times New Roman" pitchFamily="18" charset="0"/>
                          <a:cs typeface="Times New Roman" pitchFamily="18" charset="0"/>
                        </a:rPr>
                        <a:t> закладів дошкільної та </a:t>
                      </a:r>
                      <a:r>
                        <a:rPr lang="ru-RU" sz="1400" b="0" dirty="0" err="1" smtClean="0">
                          <a:solidFill>
                            <a:schemeClr val="tx1"/>
                          </a:solidFill>
                          <a:effectLst/>
                          <a:latin typeface="Times New Roman" pitchFamily="18" charset="0"/>
                          <a:cs typeface="Times New Roman" pitchFamily="18" charset="0"/>
                        </a:rPr>
                        <a:t>загальної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середньої</a:t>
                      </a:r>
                      <a:r>
                        <a:rPr lang="ru-RU" sz="1400" b="0" dirty="0" smtClean="0">
                          <a:solidFill>
                            <a:schemeClr val="tx1"/>
                          </a:solidFill>
                          <a:effectLst/>
                          <a:latin typeface="Times New Roman" pitchFamily="18" charset="0"/>
                          <a:cs typeface="Times New Roman" pitchFamily="18" charset="0"/>
                        </a:rPr>
                        <a:t> освіти в яких </a:t>
                      </a:r>
                      <a:r>
                        <a:rPr lang="ru-RU" sz="1400" b="0" dirty="0" err="1" smtClean="0">
                          <a:solidFill>
                            <a:schemeClr val="tx1"/>
                          </a:solidFill>
                          <a:effectLst/>
                          <a:latin typeface="Times New Roman" pitchFamily="18" charset="0"/>
                          <a:cs typeface="Times New Roman" pitchFamily="18" charset="0"/>
                        </a:rPr>
                        <a:t>організовано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інклюзивне</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навчання</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Створення </a:t>
                      </a:r>
                      <a:r>
                        <a:rPr lang="ru-RU" sz="1400" b="0" dirty="0" err="1" smtClean="0">
                          <a:solidFill>
                            <a:schemeClr val="tx1"/>
                          </a:solidFill>
                          <a:effectLst/>
                          <a:latin typeface="Times New Roman" pitchFamily="18" charset="0"/>
                          <a:cs typeface="Times New Roman" pitchFamily="18" charset="0"/>
                        </a:rPr>
                        <a:t>інклюзивної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у ЗДО №1 «Ромашка»</a:t>
                      </a: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25354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2346763970"/>
              </p:ext>
            </p:extLst>
          </p:nvPr>
        </p:nvGraphicFramePr>
        <p:xfrm>
          <a:off x="0" y="-1"/>
          <a:ext cx="9144000"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496782">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4.1.4. </a:t>
                      </a:r>
                      <a:r>
                        <a:rPr lang="ru-RU" sz="1400" b="1" dirty="0" err="1" smtClean="0">
                          <a:solidFill>
                            <a:schemeClr val="bg1"/>
                          </a:solidFill>
                          <a:effectLst/>
                          <a:latin typeface="Times New Roman" pitchFamily="18" charset="0"/>
                          <a:cs typeface="Times New Roman" pitchFamily="18" charset="0"/>
                        </a:rPr>
                        <a:t>Залучення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грантових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коштів</a:t>
                      </a:r>
                      <a:r>
                        <a:rPr lang="ru-RU" sz="1400" b="1" dirty="0" smtClean="0">
                          <a:solidFill>
                            <a:schemeClr val="bg1"/>
                          </a:solidFill>
                          <a:effectLst/>
                          <a:latin typeface="Times New Roman" pitchFamily="18" charset="0"/>
                          <a:cs typeface="Times New Roman" pitchFamily="18" charset="0"/>
                        </a:rPr>
                        <a:t> на </a:t>
                      </a:r>
                      <a:r>
                        <a:rPr lang="ru-RU" sz="1400" b="1" dirty="0" err="1" smtClean="0">
                          <a:solidFill>
                            <a:schemeClr val="bg1"/>
                          </a:solidFill>
                          <a:effectLst/>
                          <a:latin typeface="Times New Roman" pitchFamily="18" charset="0"/>
                          <a:cs typeface="Times New Roman" pitchFamily="18" charset="0"/>
                        </a:rPr>
                        <a:t>розвиток</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освітньої</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галузі</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993564">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268382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Сприяти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згуртуванню</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школярів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учнівської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молоді</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реалізації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проектних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ініціатив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Ф</a:t>
                      </a:r>
                      <a:r>
                        <a:rPr lang="ru-RU" sz="1400" b="0" dirty="0" err="1" smtClean="0">
                          <a:solidFill>
                            <a:schemeClr val="tx1"/>
                          </a:solidFill>
                          <a:effectLst/>
                          <a:latin typeface="Times New Roman" pitchFamily="18" charset="0"/>
                          <a:cs typeface="Times New Roman" pitchFamily="18" charset="0"/>
                        </a:rPr>
                        <a:t>ункціонування</a:t>
                      </a:r>
                      <a:r>
                        <a:rPr lang="ru-RU" sz="1400" b="0" dirty="0" smtClean="0">
                          <a:solidFill>
                            <a:schemeClr val="tx1"/>
                          </a:solidFill>
                          <a:effectLst/>
                          <a:latin typeface="Times New Roman" pitchFamily="18" charset="0"/>
                          <a:cs typeface="Times New Roman" pitchFamily="18" charset="0"/>
                        </a:rPr>
                        <a:t> клубу </a:t>
                      </a:r>
                      <a:r>
                        <a:rPr lang="ru-RU" sz="1400" b="0" dirty="0" err="1" smtClean="0">
                          <a:solidFill>
                            <a:schemeClr val="tx1"/>
                          </a:solidFill>
                          <a:effectLst/>
                          <a:latin typeface="Times New Roman" pitchFamily="18" charset="0"/>
                          <a:cs typeface="Times New Roman" pitchFamily="18" charset="0"/>
                        </a:rPr>
                        <a:t>лідерів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учнівського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самоврядування</a:t>
                      </a:r>
                      <a:endParaRPr lang="ru-RU" sz="1400" b="0" dirty="0" smtClean="0">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268382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Створити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умови</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залучення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грантових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коштів</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розвиток</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освітньої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галузі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зокрема</a:t>
                      </a:r>
                      <a:r>
                        <a:rPr lang="ru-RU" sz="1400" b="0" dirty="0" smtClean="0">
                          <a:solidFill>
                            <a:schemeClr val="tx1"/>
                          </a:solidFill>
                          <a:effectLst/>
                          <a:latin typeface="Times New Roman" pitchFamily="18" charset="0"/>
                          <a:cs typeface="Times New Roman" pitchFamily="18" charset="0"/>
                        </a:rPr>
                        <a:t> шляхом </a:t>
                      </a:r>
                      <a:r>
                        <a:rPr lang="ru-RU" sz="1400" b="0" dirty="0" err="1" smtClean="0">
                          <a:solidFill>
                            <a:schemeClr val="tx1"/>
                          </a:solidFill>
                          <a:effectLst/>
                          <a:latin typeface="Times New Roman" pitchFamily="18" charset="0"/>
                          <a:cs typeface="Times New Roman" pitchFamily="18" charset="0"/>
                        </a:rPr>
                        <a:t>навчання</a:t>
                      </a:r>
                      <a:r>
                        <a:rPr lang="ru-RU" sz="1400" b="0" dirty="0" smtClean="0">
                          <a:solidFill>
                            <a:schemeClr val="tx1"/>
                          </a:solidFill>
                          <a:effectLst/>
                          <a:latin typeface="Times New Roman" pitchFamily="18" charset="0"/>
                          <a:cs typeface="Times New Roman" pitchFamily="18" charset="0"/>
                        </a:rPr>
                        <a:t> працівників основам </a:t>
                      </a:r>
                      <a:r>
                        <a:rPr lang="ru-RU" sz="1400" b="0" dirty="0" err="1" smtClean="0">
                          <a:solidFill>
                            <a:schemeClr val="tx1"/>
                          </a:solidFill>
                          <a:effectLst/>
                          <a:latin typeface="Times New Roman" pitchFamily="18" charset="0"/>
                          <a:cs typeface="Times New Roman" pitchFamily="18" charset="0"/>
                        </a:rPr>
                        <a:t>написання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проектів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smtClean="0">
                          <a:solidFill>
                            <a:schemeClr val="tx1"/>
                          </a:solidFill>
                          <a:effectLst/>
                          <a:latin typeface="Times New Roman" pitchFamily="18" charset="0"/>
                          <a:cs typeface="Times New Roman" pitchFamily="18" charset="0"/>
                        </a:rPr>
                        <a:t>Робота </a:t>
                      </a:r>
                      <a:r>
                        <a:rPr lang="ru-RU" sz="1400" b="0" dirty="0" err="1" smtClean="0">
                          <a:solidFill>
                            <a:schemeClr val="tx1"/>
                          </a:solidFill>
                          <a:effectLst/>
                          <a:latin typeface="Times New Roman" pitchFamily="18" charset="0"/>
                          <a:cs typeface="Times New Roman" pitchFamily="18" charset="0"/>
                        </a:rPr>
                        <a:t>ініціативної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групи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керівників</a:t>
                      </a:r>
                      <a:r>
                        <a:rPr lang="ru-RU" sz="1400" b="0" dirty="0" smtClean="0">
                          <a:solidFill>
                            <a:schemeClr val="tx1"/>
                          </a:solidFill>
                          <a:effectLst/>
                          <a:latin typeface="Times New Roman" pitchFamily="18" charset="0"/>
                          <a:cs typeface="Times New Roman" pitchFamily="18" charset="0"/>
                        </a:rPr>
                        <a:t> та педагогічних працівників над </a:t>
                      </a:r>
                      <a:r>
                        <a:rPr lang="ru-RU" sz="1400" b="0" dirty="0" err="1" smtClean="0">
                          <a:solidFill>
                            <a:schemeClr val="tx1"/>
                          </a:solidFill>
                          <a:effectLst/>
                          <a:latin typeface="Times New Roman" pitchFamily="18" charset="0"/>
                          <a:cs typeface="Times New Roman" pitchFamily="18" charset="0"/>
                        </a:rPr>
                        <a:t>пошуком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проєктів</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написанням</a:t>
                      </a:r>
                      <a:r>
                        <a:rPr lang="ru-RU" sz="1400" b="0" dirty="0" smtClean="0">
                          <a:solidFill>
                            <a:schemeClr val="tx1"/>
                          </a:solidFill>
                          <a:effectLst/>
                          <a:latin typeface="Times New Roman" pitchFamily="18" charset="0"/>
                          <a:cs typeface="Times New Roman" pitchFamily="18" charset="0"/>
                        </a:rPr>
                        <a:t> заявок, в тому </a:t>
                      </a:r>
                      <a:r>
                        <a:rPr lang="ru-RU" sz="1400" b="0" dirty="0" err="1" smtClean="0">
                          <a:solidFill>
                            <a:schemeClr val="tx1"/>
                          </a:solidFill>
                          <a:effectLst/>
                          <a:latin typeface="Times New Roman" pitchFamily="18" charset="0"/>
                          <a:cs typeface="Times New Roman" pitchFamily="18" charset="0"/>
                        </a:rPr>
                        <a:t>числі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Громадського</a:t>
                      </a:r>
                      <a:r>
                        <a:rPr lang="ru-RU" sz="1400" b="0" dirty="0" smtClean="0">
                          <a:solidFill>
                            <a:schemeClr val="tx1"/>
                          </a:solidFill>
                          <a:effectLst/>
                          <a:latin typeface="Times New Roman" pitchFamily="18" charset="0"/>
                          <a:cs typeface="Times New Roman" pitchFamily="18" charset="0"/>
                        </a:rPr>
                        <a:t> бюджету»</a:t>
                      </a:r>
                    </a:p>
                    <a:p>
                      <a:pPr marL="0" marR="0" indent="0" algn="l" defTabSz="914400" rtl="0" eaLnBrk="1" fontAlgn="auto" latinLnBrk="0" hangingPunct="1">
                        <a:lnSpc>
                          <a:spcPct val="107000"/>
                        </a:lnSpc>
                        <a:spcBef>
                          <a:spcPts val="0"/>
                        </a:spcBef>
                        <a:spcAft>
                          <a:spcPts val="800"/>
                        </a:spcAft>
                        <a:buClrTx/>
                        <a:buSzTx/>
                        <a:buFontTx/>
                        <a:buNone/>
                        <a:tabLst/>
                        <a:defRPr/>
                      </a:pP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18763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1"/>
          <p:cNvGraphicFramePr>
            <a:graphicFrameLocks noGrp="1"/>
          </p:cNvGraphicFramePr>
          <p:nvPr>
            <p:extLst>
              <p:ext uri="{D42A27DB-BD31-4B8C-83A1-F6EECF244321}">
                <p14:modId xmlns:p14="http://schemas.microsoft.com/office/powerpoint/2010/main" val="2519690459"/>
              </p:ext>
            </p:extLst>
          </p:nvPr>
        </p:nvGraphicFramePr>
        <p:xfrm>
          <a:off x="0" y="-1"/>
          <a:ext cx="9144000" cy="6858000"/>
        </p:xfrm>
        <a:graphic>
          <a:graphicData uri="http://schemas.openxmlformats.org/drawingml/2006/table">
            <a:tbl>
              <a:tblPr firstRow="1" firstCol="1" lastRow="1" lastCol="1" bandRow="1" bandCol="1">
                <a:tableStyleId>{5C22544A-7EE6-4342-B048-85BDC9FD1C3A}</a:tableStyleId>
              </a:tblPr>
              <a:tblGrid>
                <a:gridCol w="376972">
                  <a:extLst>
                    <a:ext uri="{9D8B030D-6E8A-4147-A177-3AD203B41FA5}">
                      <a16:colId xmlns:a16="http://schemas.microsoft.com/office/drawing/2014/main" xmlns="" val="20000"/>
                    </a:ext>
                  </a:extLst>
                </a:gridCol>
                <a:gridCol w="2017669">
                  <a:extLst>
                    <a:ext uri="{9D8B030D-6E8A-4147-A177-3AD203B41FA5}">
                      <a16:colId xmlns:a16="http://schemas.microsoft.com/office/drawing/2014/main" xmlns="" val="20001"/>
                    </a:ext>
                  </a:extLst>
                </a:gridCol>
                <a:gridCol w="998893">
                  <a:extLst>
                    <a:ext uri="{9D8B030D-6E8A-4147-A177-3AD203B41FA5}">
                      <a16:colId xmlns:a16="http://schemas.microsoft.com/office/drawing/2014/main" xmlns="" val="20002"/>
                    </a:ext>
                  </a:extLst>
                </a:gridCol>
                <a:gridCol w="1380490">
                  <a:extLst>
                    <a:ext uri="{9D8B030D-6E8A-4147-A177-3AD203B41FA5}">
                      <a16:colId xmlns:a16="http://schemas.microsoft.com/office/drawing/2014/main" xmlns="" val="20003"/>
                    </a:ext>
                  </a:extLst>
                </a:gridCol>
                <a:gridCol w="1268255">
                  <a:extLst>
                    <a:ext uri="{9D8B030D-6E8A-4147-A177-3AD203B41FA5}">
                      <a16:colId xmlns:a16="http://schemas.microsoft.com/office/drawing/2014/main" xmlns="" val="20004"/>
                    </a:ext>
                  </a:extLst>
                </a:gridCol>
                <a:gridCol w="3101721">
                  <a:extLst>
                    <a:ext uri="{9D8B030D-6E8A-4147-A177-3AD203B41FA5}">
                      <a16:colId xmlns:a16="http://schemas.microsoft.com/office/drawing/2014/main" xmlns="" val="20005"/>
                    </a:ext>
                  </a:extLst>
                </a:gridCol>
              </a:tblGrid>
              <a:tr h="496782">
                <a:tc gridSpan="6">
                  <a:txBody>
                    <a:bodyPr/>
                    <a:lstStyle/>
                    <a:p>
                      <a:pPr algn="ctr">
                        <a:lnSpc>
                          <a:spcPct val="107000"/>
                        </a:lnSpc>
                        <a:spcAft>
                          <a:spcPts val="800"/>
                        </a:spcAft>
                      </a:pPr>
                      <a:r>
                        <a:rPr lang="ru-RU" sz="1400" b="1" dirty="0" smtClean="0">
                          <a:solidFill>
                            <a:schemeClr val="bg1"/>
                          </a:solidFill>
                          <a:effectLst/>
                          <a:latin typeface="Times New Roman" pitchFamily="18" charset="0"/>
                          <a:cs typeface="Times New Roman" pitchFamily="18" charset="0"/>
                        </a:rPr>
                        <a:t>Завдання 4.1.5. Розвиток </a:t>
                      </a:r>
                      <a:r>
                        <a:rPr lang="ru-RU" sz="1400" b="1" dirty="0" err="1" smtClean="0">
                          <a:solidFill>
                            <a:schemeClr val="bg1"/>
                          </a:solidFill>
                          <a:effectLst/>
                          <a:latin typeface="Times New Roman" pitchFamily="18" charset="0"/>
                          <a:cs typeface="Times New Roman" pitchFamily="18" charset="0"/>
                        </a:rPr>
                        <a:t>фізичної</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культури</a:t>
                      </a:r>
                      <a:r>
                        <a:rPr lang="ru-RU" sz="1400" b="1" dirty="0" smtClean="0">
                          <a:solidFill>
                            <a:schemeClr val="bg1"/>
                          </a:solidFill>
                          <a:effectLst/>
                          <a:latin typeface="Times New Roman" pitchFamily="18" charset="0"/>
                          <a:cs typeface="Times New Roman" pitchFamily="18" charset="0"/>
                        </a:rPr>
                        <a:t> та спорту</a:t>
                      </a:r>
                      <a:endParaRPr lang="en-US" sz="1400" b="1" dirty="0">
                        <a:solidFill>
                          <a:schemeClr val="bg1"/>
                        </a:solidFill>
                        <a:effectLst/>
                        <a:latin typeface="Times New Roman" pitchFamily="18" charset="0"/>
                        <a:ea typeface="Calibri"/>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993564">
                <a:tc>
                  <a:txBody>
                    <a:bodyPr/>
                    <a:lstStyle/>
                    <a:p>
                      <a:pPr algn="ct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nchor="ctr">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75000"/>
                      </a:schemeClr>
                    </a:solidFill>
                  </a:tcPr>
                </a:tc>
                <a:extLst>
                  <a:ext uri="{0D108BD9-81ED-4DB2-BD59-A6C34878D82A}">
                    <a16:rowId xmlns:a16="http://schemas.microsoft.com/office/drawing/2014/main" xmlns="" val="10001"/>
                  </a:ext>
                </a:extLst>
              </a:tr>
              <a:tr h="268382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l">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Будівництво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спортивних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майданчиків</a:t>
                      </a: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Державний, 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Будівництво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майданчика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штучним</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покриттям</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території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Дунанаєвецької</a:t>
                      </a:r>
                      <a:r>
                        <a:rPr lang="ru-RU" sz="1400" b="0" dirty="0" smtClean="0">
                          <a:solidFill>
                            <a:schemeClr val="tx1"/>
                          </a:solidFill>
                          <a:effectLst/>
                          <a:latin typeface="Times New Roman" pitchFamily="18" charset="0"/>
                          <a:cs typeface="Times New Roman" pitchFamily="18" charset="0"/>
                        </a:rPr>
                        <a:t> ЗОШ І-ІІІ ст. №3, Дунаєвецького НВК «ЗОШ І-ІІІ ст., </a:t>
                      </a:r>
                      <a:r>
                        <a:rPr lang="ru-RU" sz="1400" b="0" dirty="0" err="1" smtClean="0">
                          <a:solidFill>
                            <a:schemeClr val="tx1"/>
                          </a:solidFill>
                          <a:effectLst/>
                          <a:latin typeface="Times New Roman" pitchFamily="18" charset="0"/>
                          <a:cs typeface="Times New Roman" pitchFamily="18" charset="0"/>
                        </a:rPr>
                        <a:t>гімназія</a:t>
                      </a:r>
                      <a:r>
                        <a:rPr lang="ru-RU" sz="1400" b="0" dirty="0" smtClean="0">
                          <a:solidFill>
                            <a:schemeClr val="tx1"/>
                          </a:solidFill>
                          <a:effectLst/>
                          <a:latin typeface="Times New Roman" pitchFamily="18" charset="0"/>
                          <a:cs typeface="Times New Roman" pitchFamily="18" charset="0"/>
                        </a:rPr>
                        <a:t>», Іванковецької ЗОШ І-ІІІ ст., </a:t>
                      </a:r>
                      <a:r>
                        <a:rPr lang="ru-RU" sz="1400" b="0" dirty="0" err="1" smtClean="0">
                          <a:solidFill>
                            <a:schemeClr val="tx1"/>
                          </a:solidFill>
                          <a:effectLst/>
                          <a:latin typeface="Times New Roman" pitchFamily="18" charset="0"/>
                          <a:cs typeface="Times New Roman" pitchFamily="18" charset="0"/>
                        </a:rPr>
                        <a:t>будівництво</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стадіону</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території</a:t>
                      </a:r>
                      <a:r>
                        <a:rPr lang="ru-RU" sz="1400" b="0" dirty="0" smtClean="0">
                          <a:solidFill>
                            <a:schemeClr val="tx1"/>
                          </a:solidFill>
                          <a:effectLst/>
                          <a:latin typeface="Times New Roman" pitchFamily="18" charset="0"/>
                          <a:cs typeface="Times New Roman" pitchFamily="18" charset="0"/>
                        </a:rPr>
                        <a:t> Дунаєвецької ЗОШ І-ІІІ ст. №4</a:t>
                      </a:r>
                    </a:p>
                    <a:p>
                      <a:pPr marL="0" marR="0" indent="0" algn="l" defTabSz="914400" rtl="0" eaLnBrk="1" fontAlgn="auto" latinLnBrk="0" hangingPunct="1">
                        <a:lnSpc>
                          <a:spcPct val="107000"/>
                        </a:lnSpc>
                        <a:spcBef>
                          <a:spcPts val="0"/>
                        </a:spcBef>
                        <a:spcAft>
                          <a:spcPts val="800"/>
                        </a:spcAft>
                        <a:buClrTx/>
                        <a:buSzTx/>
                        <a:buFontTx/>
                        <a:buNone/>
                        <a:tabLst/>
                        <a:defRPr/>
                      </a:pP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2"/>
                  </a:ext>
                </a:extLst>
              </a:tr>
              <a:tr h="2683827">
                <a:tc>
                  <a:txBody>
                    <a:bodyPr/>
                    <a:lstStyle/>
                    <a:p>
                      <a:pPr algn="ct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Популяризація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олімпійських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видів</a:t>
                      </a:r>
                      <a:r>
                        <a:rPr lang="ru-RU" sz="1400" b="0" dirty="0" smtClean="0">
                          <a:solidFill>
                            <a:schemeClr val="tx1"/>
                          </a:solidFill>
                          <a:effectLst/>
                          <a:latin typeface="Times New Roman" pitchFamily="18" charset="0"/>
                          <a:cs typeface="Times New Roman" pitchFamily="18" charset="0"/>
                        </a:rPr>
                        <a:t> спорту</a:t>
                      </a: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освіти, молоді та спорту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Місцевий бюджет</a:t>
                      </a:r>
                      <a:endParaRPr lang="en-US" sz="1400" b="0" dirty="0">
                        <a:solidFill>
                          <a:schemeClr val="tx1"/>
                        </a:solidFill>
                        <a:effectLst/>
                        <a:latin typeface="Times New Roman" pitchFamily="18" charset="0"/>
                        <a:ea typeface="Calibri"/>
                        <a:cs typeface="Times New Roman" pitchFamily="18" charset="0"/>
                      </a:endParaRPr>
                    </a:p>
                  </a:txBody>
                  <a:tcPr marL="44378"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cs typeface="Times New Roman" pitchFamily="18" charset="0"/>
                        </a:rPr>
                        <a:t>Розширення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мережі</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секцій</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відділень</a:t>
                      </a:r>
                      <a:r>
                        <a:rPr lang="ru-RU" sz="1400" b="0" dirty="0" smtClean="0">
                          <a:solidFill>
                            <a:schemeClr val="tx1"/>
                          </a:solidFill>
                          <a:effectLst/>
                          <a:latin typeface="Times New Roman" pitchFamily="18" charset="0"/>
                          <a:cs typeface="Times New Roman" pitchFamily="18" charset="0"/>
                        </a:rPr>
                        <a:t> ДЮСШ</a:t>
                      </a:r>
                    </a:p>
                    <a:p>
                      <a:pPr marL="0" marR="0" indent="0" algn="l" defTabSz="914400" rtl="0" eaLnBrk="1" fontAlgn="auto" latinLnBrk="0" hangingPunct="1">
                        <a:lnSpc>
                          <a:spcPct val="107000"/>
                        </a:lnSpc>
                        <a:spcBef>
                          <a:spcPts val="0"/>
                        </a:spcBef>
                        <a:spcAft>
                          <a:spcPts val="800"/>
                        </a:spcAft>
                        <a:buClrTx/>
                        <a:buSzTx/>
                        <a:buFontTx/>
                        <a:buNone/>
                        <a:tabLst/>
                        <a:defRPr/>
                      </a:pPr>
                      <a:endParaRPr lang="ru-RU" sz="1400" b="0" dirty="0" smtClean="0">
                        <a:solidFill>
                          <a:schemeClr val="tx1"/>
                        </a:solidFill>
                        <a:effectLst/>
                        <a:latin typeface="Times New Roman" pitchFamily="18" charset="0"/>
                        <a:cs typeface="Times New Roman" pitchFamily="18" charset="0"/>
                      </a:endParaRPr>
                    </a:p>
                  </a:txBody>
                  <a:tcPr marL="44378" marR="0" marT="0" marB="0" anchor="ctr">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60637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23875" y="1148"/>
            <a:ext cx="8096249"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a:t>
            </a:r>
            <a:r>
              <a:rPr lang="uk-UA" b="1" dirty="0" smtClean="0">
                <a:latin typeface="Times New Roman" pitchFamily="18" charset="0"/>
                <a:cs typeface="Times New Roman" pitchFamily="18" charset="0"/>
              </a:rPr>
              <a:t>операційні </a:t>
            </a:r>
            <a:r>
              <a:rPr lang="uk-UA" b="1" dirty="0">
                <a:latin typeface="Times New Roman" pitchFamily="18" charset="0"/>
                <a:cs typeface="Times New Roman" pitchFamily="18" charset="0"/>
              </a:rPr>
              <a:t>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r>
              <a:rPr lang="uk-UA"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ctr"/>
            <a:r>
              <a:rPr lang="ru-RU" b="1" dirty="0" smtClean="0">
                <a:solidFill>
                  <a:schemeClr val="accent2">
                    <a:lumMod val="75000"/>
                  </a:schemeClr>
                </a:solidFill>
                <a:latin typeface="Times New Roman" pitchFamily="18" charset="0"/>
                <a:cs typeface="Times New Roman" pitchFamily="18" charset="0"/>
              </a:rPr>
              <a:t>УПРАВЛІННЯ СОЦІАЛЬНОГО ЗАХИСТУ ТА ПРАЦІ </a:t>
            </a:r>
            <a:endParaRPr lang="en-US" b="1" dirty="0">
              <a:solidFill>
                <a:schemeClr val="accent2">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37608010"/>
              </p:ext>
            </p:extLst>
          </p:nvPr>
        </p:nvGraphicFramePr>
        <p:xfrm>
          <a:off x="0" y="999782"/>
          <a:ext cx="9144001" cy="5858217"/>
        </p:xfrm>
        <a:graphic>
          <a:graphicData uri="http://schemas.openxmlformats.org/drawingml/2006/table">
            <a:tbl>
              <a:tblPr firstRow="1" firstCol="1" bandRow="1">
                <a:tableStyleId>{5C22544A-7EE6-4342-B048-85BDC9FD1C3A}</a:tableStyleId>
              </a:tblPr>
              <a:tblGrid>
                <a:gridCol w="1913734"/>
                <a:gridCol w="2305303"/>
                <a:gridCol w="3033294"/>
                <a:gridCol w="1891670"/>
              </a:tblGrid>
              <a:tr h="229161">
                <a:tc>
                  <a:txBody>
                    <a:bodyPr/>
                    <a:lstStyle/>
                    <a:p>
                      <a:pPr indent="450215" algn="l">
                        <a:spcAft>
                          <a:spcPts val="0"/>
                        </a:spcAft>
                      </a:pPr>
                      <a:r>
                        <a:rPr lang="uk-UA" sz="1300" dirty="0">
                          <a:effectLst/>
                          <a:latin typeface="Times New Roman" pitchFamily="18" charset="0"/>
                          <a:cs typeface="Times New Roman" pitchFamily="18" charset="0"/>
                        </a:rPr>
                        <a:t>Оперативна ціль</a:t>
                      </a:r>
                      <a:endParaRPr lang="en-US" sz="1300" dirty="0">
                        <a:effectLst/>
                        <a:latin typeface="Times New Roman" pitchFamily="18" charset="0"/>
                        <a:ea typeface="MS Mincho"/>
                        <a:cs typeface="Times New Roman" pitchFamily="18" charset="0"/>
                      </a:endParaRPr>
                    </a:p>
                  </a:txBody>
                  <a:tcPr marL="37862" marR="37862" marT="0" marB="0" anchor="ctr"/>
                </a:tc>
                <a:tc>
                  <a:txBody>
                    <a:bodyPr/>
                    <a:lstStyle/>
                    <a:p>
                      <a:pPr indent="450215" algn="l">
                        <a:spcAft>
                          <a:spcPts val="0"/>
                        </a:spcAft>
                      </a:pPr>
                      <a:r>
                        <a:rPr lang="uk-UA" sz="1300">
                          <a:effectLst/>
                          <a:latin typeface="Times New Roman" pitchFamily="18" charset="0"/>
                          <a:cs typeface="Times New Roman" pitchFamily="18" charset="0"/>
                        </a:rPr>
                        <a:t>завдання</a:t>
                      </a:r>
                      <a:endParaRPr lang="en-US" sz="1300">
                        <a:effectLst/>
                        <a:latin typeface="Times New Roman" pitchFamily="18" charset="0"/>
                        <a:ea typeface="MS Mincho"/>
                        <a:cs typeface="Times New Roman" pitchFamily="18" charset="0"/>
                      </a:endParaRPr>
                    </a:p>
                  </a:txBody>
                  <a:tcPr marL="37862" marR="37862" marT="0" marB="0" anchor="ctr"/>
                </a:tc>
                <a:tc>
                  <a:txBody>
                    <a:bodyPr/>
                    <a:lstStyle/>
                    <a:p>
                      <a:pPr indent="450215" algn="l">
                        <a:spcAft>
                          <a:spcPts val="0"/>
                        </a:spcAft>
                      </a:pPr>
                      <a:r>
                        <a:rPr lang="uk-UA" sz="1300">
                          <a:effectLst/>
                          <a:latin typeface="Times New Roman" pitchFamily="18" charset="0"/>
                          <a:cs typeface="Times New Roman" pitchFamily="18" charset="0"/>
                        </a:rPr>
                        <a:t>заходи</a:t>
                      </a:r>
                      <a:endParaRPr lang="en-US" sz="1300">
                        <a:effectLst/>
                        <a:latin typeface="Times New Roman" pitchFamily="18" charset="0"/>
                        <a:ea typeface="MS Mincho"/>
                        <a:cs typeface="Times New Roman" pitchFamily="18" charset="0"/>
                      </a:endParaRPr>
                    </a:p>
                  </a:txBody>
                  <a:tcPr marL="37862" marR="37862" marT="0" marB="0" anchor="ctr"/>
                </a:tc>
                <a:tc>
                  <a:txBody>
                    <a:bodyPr/>
                    <a:lstStyle/>
                    <a:p>
                      <a:pPr indent="450215" algn="l">
                        <a:spcAft>
                          <a:spcPts val="0"/>
                        </a:spcAft>
                      </a:pPr>
                      <a:r>
                        <a:rPr lang="uk-UA" sz="1300" dirty="0">
                          <a:effectLst/>
                          <a:latin typeface="Times New Roman" pitchFamily="18" charset="0"/>
                          <a:cs typeface="Times New Roman" pitchFamily="18" charset="0"/>
                        </a:rPr>
                        <a:t>індикатори</a:t>
                      </a:r>
                      <a:endParaRPr lang="en-US" sz="1300" dirty="0">
                        <a:effectLst/>
                        <a:latin typeface="Times New Roman" pitchFamily="18" charset="0"/>
                        <a:ea typeface="MS Mincho"/>
                        <a:cs typeface="Times New Roman" pitchFamily="18" charset="0"/>
                      </a:endParaRPr>
                    </a:p>
                  </a:txBody>
                  <a:tcPr marL="37862" marR="37862" marT="0" marB="0" anchor="ctr"/>
                </a:tc>
              </a:tr>
              <a:tr h="601105">
                <a:tc rowSpan="9">
                  <a:txBody>
                    <a:bodyPr/>
                    <a:lstStyle/>
                    <a:p>
                      <a:pPr marL="0" indent="0" algn="l">
                        <a:spcAft>
                          <a:spcPts val="0"/>
                        </a:spcAft>
                      </a:pPr>
                      <a:r>
                        <a:rPr lang="uk-UA" sz="1300" dirty="0">
                          <a:effectLst/>
                          <a:latin typeface="Times New Roman" pitchFamily="18" charset="0"/>
                          <a:cs typeface="Times New Roman" pitchFamily="18" charset="0"/>
                        </a:rPr>
                        <a:t>Удосконалення системи (обліку) соціального забезпечення населення.</a:t>
                      </a:r>
                      <a:endParaRPr lang="en-US" sz="1300" dirty="0">
                        <a:effectLst/>
                        <a:latin typeface="Times New Roman" pitchFamily="18" charset="0"/>
                        <a:ea typeface="MS Mincho"/>
                        <a:cs typeface="Times New Roman" pitchFamily="18" charset="0"/>
                      </a:endParaRPr>
                    </a:p>
                  </a:txBody>
                  <a:tcPr marL="37862" marR="37862" marT="0" marB="0" anchor="ctr"/>
                </a:tc>
                <a:tc rowSpan="4">
                  <a:txBody>
                    <a:bodyPr/>
                    <a:lstStyle/>
                    <a:p>
                      <a:pPr indent="450215" algn="l">
                        <a:spcAft>
                          <a:spcPts val="0"/>
                        </a:spcAft>
                      </a:pPr>
                      <a:r>
                        <a:rPr lang="uk-UA" sz="1300" dirty="0">
                          <a:effectLst/>
                          <a:latin typeface="Times New Roman" pitchFamily="18" charset="0"/>
                          <a:cs typeface="Times New Roman" pitchFamily="18" charset="0"/>
                        </a:rPr>
                        <a:t>Запровадження електронної бази даних осіб, які потребують соціальних послуг</a:t>
                      </a:r>
                      <a:endParaRPr lang="en-US" sz="1300" dirty="0">
                        <a:effectLst/>
                        <a:latin typeface="Times New Roman" pitchFamily="18" charset="0"/>
                        <a:ea typeface="MS Mincho"/>
                        <a:cs typeface="Times New Roman" pitchFamily="18" charset="0"/>
                      </a:endParaRPr>
                    </a:p>
                  </a:txBody>
                  <a:tcPr marL="37862" marR="37862" marT="0" marB="0" anchor="ctr">
                    <a:solidFill>
                      <a:schemeClr val="accent1">
                        <a:lumMod val="60000"/>
                        <a:lumOff val="4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Узагальнення (в електронному вигляді) інформації щодо осіб, які отримують (потребують) соціальні </a:t>
                      </a:r>
                      <a:r>
                        <a:rPr lang="uk-UA" sz="1300" dirty="0" smtClean="0">
                          <a:effectLst/>
                          <a:latin typeface="Times New Roman" pitchFamily="18" charset="0"/>
                          <a:cs typeface="Times New Roman" pitchFamily="18" charset="0"/>
                        </a:rPr>
                        <a:t>послуги.</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Кількість осіб – отримувачів послуг.</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200368">
                <a:tc vMerge="1">
                  <a:txBody>
                    <a:bodyPr/>
                    <a:lstStyle/>
                    <a:p>
                      <a:endParaRPr lang="ru-RU"/>
                    </a:p>
                  </a:txBody>
                  <a:tcPr/>
                </a:tc>
                <a:tc vMerge="1">
                  <a:txBody>
                    <a:bodyPr/>
                    <a:lstStyle/>
                    <a:p>
                      <a:endParaRPr lang="ru-RU"/>
                    </a:p>
                  </a:txBody>
                  <a:tcPr/>
                </a:tc>
                <a:tc>
                  <a:txBody>
                    <a:bodyPr/>
                    <a:lstStyle/>
                    <a:p>
                      <a:pPr marL="0" indent="0" algn="l">
                        <a:spcAft>
                          <a:spcPts val="0"/>
                        </a:spcAft>
                      </a:pPr>
                      <a:r>
                        <a:rPr lang="uk-UA" sz="1300" dirty="0">
                          <a:effectLst/>
                          <a:latin typeface="Times New Roman" pitchFamily="18" charset="0"/>
                          <a:cs typeface="Times New Roman" pitchFamily="18" charset="0"/>
                        </a:rPr>
                        <a:t>Створення файлів (бази)</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Кількісний.</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400737">
                <a:tc vMerge="1">
                  <a:txBody>
                    <a:bodyPr/>
                    <a:lstStyle/>
                    <a:p>
                      <a:endParaRPr lang="ru-RU"/>
                    </a:p>
                  </a:txBody>
                  <a:tcPr/>
                </a:tc>
                <a:tc vMerge="1">
                  <a:txBody>
                    <a:bodyPr/>
                    <a:lstStyle/>
                    <a:p>
                      <a:endParaRPr lang="ru-RU"/>
                    </a:p>
                  </a:txBody>
                  <a:tcPr/>
                </a:tc>
                <a:tc>
                  <a:txBody>
                    <a:bodyPr/>
                    <a:lstStyle/>
                    <a:p>
                      <a:pPr marL="0" indent="0" algn="l">
                        <a:spcAft>
                          <a:spcPts val="0"/>
                        </a:spcAft>
                      </a:pPr>
                      <a:r>
                        <a:rPr lang="uk-UA" sz="1300" dirty="0">
                          <a:effectLst/>
                          <a:latin typeface="Times New Roman" pitchFamily="18" charset="0"/>
                          <a:cs typeface="Times New Roman" pitchFamily="18" charset="0"/>
                        </a:rPr>
                        <a:t>Підтримання  в контрольному стані, аналіз.</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Динаміка змін.</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200368">
                <a:tc vMerge="1">
                  <a:txBody>
                    <a:bodyPr/>
                    <a:lstStyle/>
                    <a:p>
                      <a:endParaRPr lang="ru-RU"/>
                    </a:p>
                  </a:txBody>
                  <a:tcPr/>
                </a:tc>
                <a:tc vMerge="1">
                  <a:txBody>
                    <a:bodyPr/>
                    <a:lstStyle/>
                    <a:p>
                      <a:endParaRPr lang="ru-RU"/>
                    </a:p>
                  </a:txBody>
                  <a:tcPr/>
                </a:tc>
                <a:tc>
                  <a:txBody>
                    <a:bodyPr/>
                    <a:lstStyle/>
                    <a:p>
                      <a:pPr indent="450215" algn="l">
                        <a:spcAft>
                          <a:spcPts val="0"/>
                        </a:spcAft>
                      </a:pPr>
                      <a:r>
                        <a:rPr lang="uk-UA" sz="1300" dirty="0">
                          <a:effectLst/>
                          <a:latin typeface="Times New Roman" pitchFamily="18" charset="0"/>
                          <a:cs typeface="Times New Roman" pitchFamily="18" charset="0"/>
                        </a:rPr>
                        <a:t> </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indent="450215" algn="l">
                        <a:spcAft>
                          <a:spcPts val="0"/>
                        </a:spcAft>
                      </a:pPr>
                      <a:r>
                        <a:rPr lang="uk-UA" sz="1300" dirty="0">
                          <a:effectLst/>
                          <a:latin typeface="Times New Roman" pitchFamily="18" charset="0"/>
                          <a:cs typeface="Times New Roman" pitchFamily="18" charset="0"/>
                        </a:rPr>
                        <a:t> </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601105">
                <a:tc vMerge="1">
                  <a:txBody>
                    <a:bodyPr/>
                    <a:lstStyle/>
                    <a:p>
                      <a:endParaRPr lang="ru-RU"/>
                    </a:p>
                  </a:txBody>
                  <a:tcPr/>
                </a:tc>
                <a:tc rowSpan="5">
                  <a:txBody>
                    <a:bodyPr/>
                    <a:lstStyle/>
                    <a:p>
                      <a:pPr indent="450215" algn="l">
                        <a:spcAft>
                          <a:spcPts val="0"/>
                        </a:spcAft>
                      </a:pPr>
                      <a:r>
                        <a:rPr lang="uk-UA" sz="1300" dirty="0">
                          <a:effectLst/>
                          <a:latin typeface="Times New Roman" pitchFamily="18" charset="0"/>
                          <a:cs typeface="Times New Roman" pitchFamily="18" charset="0"/>
                        </a:rPr>
                        <a:t>Розширення переліку послуг для різних категорій вразливих верств населення.</a:t>
                      </a:r>
                      <a:endParaRPr lang="en-US" sz="1300" dirty="0">
                        <a:effectLst/>
                        <a:latin typeface="Times New Roman" pitchFamily="18" charset="0"/>
                        <a:ea typeface="MS Mincho"/>
                        <a:cs typeface="Times New Roman" pitchFamily="18" charset="0"/>
                      </a:endParaRPr>
                    </a:p>
                  </a:txBody>
                  <a:tcPr marL="37862" marR="37862" marT="0" marB="0" anchor="ctr">
                    <a:solidFill>
                      <a:schemeClr val="accent1">
                        <a:lumMod val="60000"/>
                        <a:lumOff val="4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Запровадження надання комплексних реабілітаційних послуг денного догляду для осіб з інвалідністю.</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Кількісний.</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238258">
                <a:tc vMerge="1">
                  <a:txBody>
                    <a:bodyPr/>
                    <a:lstStyle/>
                    <a:p>
                      <a:endParaRPr lang="ru-RU"/>
                    </a:p>
                  </a:txBody>
                  <a:tcPr/>
                </a:tc>
                <a:tc vMerge="1">
                  <a:txBody>
                    <a:bodyPr/>
                    <a:lstStyle/>
                    <a:p>
                      <a:endParaRPr lang="ru-RU"/>
                    </a:p>
                  </a:txBody>
                  <a:tcPr/>
                </a:tc>
                <a:tc>
                  <a:txBody>
                    <a:bodyPr/>
                    <a:lstStyle/>
                    <a:p>
                      <a:pPr marL="0" indent="0" algn="l">
                        <a:spcAft>
                          <a:spcPts val="0"/>
                        </a:spcAft>
                      </a:pPr>
                      <a:r>
                        <a:rPr lang="uk-UA" sz="1300" dirty="0">
                          <a:effectLst/>
                          <a:latin typeface="Times New Roman" pitchFamily="18" charset="0"/>
                          <a:cs typeface="Times New Roman" pitchFamily="18" charset="0"/>
                        </a:rPr>
                        <a:t>Послуга перебування …. (</a:t>
                      </a:r>
                      <a:r>
                        <a:rPr lang="uk-UA" sz="1300" dirty="0" err="1">
                          <a:effectLst/>
                          <a:latin typeface="Times New Roman" pitchFamily="18" charset="0"/>
                          <a:cs typeface="Times New Roman" pitchFamily="18" charset="0"/>
                        </a:rPr>
                        <a:t>терцентр</a:t>
                      </a:r>
                      <a:r>
                        <a:rPr lang="uk-UA" sz="1300" dirty="0">
                          <a:effectLst/>
                          <a:latin typeface="Times New Roman" pitchFamily="18" charset="0"/>
                          <a:cs typeface="Times New Roman" pitchFamily="18" charset="0"/>
                        </a:rPr>
                        <a:t>)</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Кількісний.</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1242789">
                <a:tc vMerge="1">
                  <a:txBody>
                    <a:bodyPr/>
                    <a:lstStyle/>
                    <a:p>
                      <a:endParaRPr lang="ru-RU"/>
                    </a:p>
                  </a:txBody>
                  <a:tcPr/>
                </a:tc>
                <a:tc vMerge="1">
                  <a:txBody>
                    <a:bodyPr/>
                    <a:lstStyle/>
                    <a:p>
                      <a:endParaRPr lang="ru-RU"/>
                    </a:p>
                  </a:txBody>
                  <a:tcPr/>
                </a:tc>
                <a:tc>
                  <a:txBody>
                    <a:bodyPr/>
                    <a:lstStyle/>
                    <a:p>
                      <a:pPr marL="0" indent="0" algn="l">
                        <a:spcAft>
                          <a:spcPts val="0"/>
                        </a:spcAft>
                      </a:pPr>
                      <a:r>
                        <a:rPr lang="uk-UA" sz="1300" dirty="0">
                          <a:effectLst/>
                          <a:latin typeface="Times New Roman" pitchFamily="18" charset="0"/>
                          <a:cs typeface="Times New Roman" pitchFamily="18" charset="0"/>
                        </a:rPr>
                        <a:t>Соціальне таксі (автобус для перевезення соціально вразливих осіб з населених пунктів, що не охоплені громадським транспортним сполученням)</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Кількість сполучених послугою сіл.</a:t>
                      </a:r>
                      <a:endParaRPr lang="en-US" sz="1300" dirty="0">
                        <a:effectLst/>
                        <a:latin typeface="Times New Roman" pitchFamily="18" charset="0"/>
                        <a:cs typeface="Times New Roman" pitchFamily="18" charset="0"/>
                      </a:endParaRPr>
                    </a:p>
                    <a:p>
                      <a:pPr marL="0" indent="0" algn="l">
                        <a:spcAft>
                          <a:spcPts val="0"/>
                        </a:spcAft>
                      </a:pPr>
                      <a:r>
                        <a:rPr lang="uk-UA" sz="1300" dirty="0">
                          <a:effectLst/>
                          <a:latin typeface="Times New Roman" pitchFamily="18" charset="0"/>
                          <a:cs typeface="Times New Roman" pitchFamily="18" charset="0"/>
                        </a:rPr>
                        <a:t>Кількість перевезених пасажирів.</a:t>
                      </a:r>
                      <a:endParaRPr lang="en-US" sz="1300" dirty="0">
                        <a:effectLst/>
                        <a:latin typeface="Times New Roman" pitchFamily="18" charset="0"/>
                        <a:cs typeface="Times New Roman" pitchFamily="18" charset="0"/>
                      </a:endParaRPr>
                    </a:p>
                    <a:p>
                      <a:pPr indent="450215" algn="l">
                        <a:spcAft>
                          <a:spcPts val="0"/>
                        </a:spcAft>
                      </a:pPr>
                      <a:r>
                        <a:rPr lang="uk-UA" sz="1300" dirty="0">
                          <a:effectLst/>
                          <a:latin typeface="Times New Roman" pitchFamily="18" charset="0"/>
                          <a:cs typeface="Times New Roman" pitchFamily="18" charset="0"/>
                        </a:rPr>
                        <a:t> </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714775">
                <a:tc vMerge="1">
                  <a:txBody>
                    <a:bodyPr/>
                    <a:lstStyle/>
                    <a:p>
                      <a:endParaRPr lang="ru-RU"/>
                    </a:p>
                  </a:txBody>
                  <a:tcPr/>
                </a:tc>
                <a:tc vMerge="1">
                  <a:txBody>
                    <a:bodyPr/>
                    <a:lstStyle/>
                    <a:p>
                      <a:endParaRPr lang="ru-RU"/>
                    </a:p>
                  </a:txBody>
                  <a:tcPr/>
                </a:tc>
                <a:tc>
                  <a:txBody>
                    <a:bodyPr/>
                    <a:lstStyle/>
                    <a:p>
                      <a:pPr indent="450215" algn="l">
                        <a:spcAft>
                          <a:spcPts val="0"/>
                        </a:spcAft>
                      </a:pPr>
                      <a:r>
                        <a:rPr lang="uk-UA" sz="1300" dirty="0">
                          <a:effectLst/>
                          <a:latin typeface="Times New Roman" pitchFamily="18" charset="0"/>
                          <a:cs typeface="Times New Roman" pitchFamily="18" charset="0"/>
                        </a:rPr>
                        <a:t>Запровадження послуги догляду за потребуючими особами на умовах самоокупності.</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Кількість таких осіб.</a:t>
                      </a:r>
                      <a:endParaRPr lang="en-US" sz="1300" dirty="0">
                        <a:effectLst/>
                        <a:latin typeface="Times New Roman" pitchFamily="18" charset="0"/>
                        <a:cs typeface="Times New Roman" pitchFamily="18" charset="0"/>
                      </a:endParaRPr>
                    </a:p>
                    <a:p>
                      <a:pPr marL="0" indent="0" algn="l">
                        <a:spcAft>
                          <a:spcPts val="0"/>
                        </a:spcAft>
                      </a:pPr>
                      <a:r>
                        <a:rPr lang="uk-UA" sz="1300" dirty="0">
                          <a:effectLst/>
                          <a:latin typeface="Times New Roman" pitchFamily="18" charset="0"/>
                          <a:cs typeface="Times New Roman" pitchFamily="18" charset="0"/>
                        </a:rPr>
                        <a:t>Кількість задіяних соціальних робітників.</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r h="1429551">
                <a:tc vMerge="1">
                  <a:txBody>
                    <a:bodyPr/>
                    <a:lstStyle/>
                    <a:p>
                      <a:endParaRPr lang="ru-RU"/>
                    </a:p>
                  </a:txBody>
                  <a:tcPr/>
                </a:tc>
                <a:tc vMerge="1">
                  <a:txBody>
                    <a:bodyPr/>
                    <a:lstStyle/>
                    <a:p>
                      <a:endParaRPr lang="ru-RU"/>
                    </a:p>
                  </a:txBody>
                  <a:tcPr/>
                </a:tc>
                <a:tc>
                  <a:txBody>
                    <a:bodyPr/>
                    <a:lstStyle/>
                    <a:p>
                      <a:pPr indent="450215" algn="l">
                        <a:spcAft>
                          <a:spcPts val="0"/>
                        </a:spcAft>
                      </a:pPr>
                      <a:r>
                        <a:rPr lang="uk-UA" sz="1300" dirty="0">
                          <a:effectLst/>
                          <a:latin typeface="Times New Roman" pitchFamily="18" charset="0"/>
                          <a:cs typeface="Times New Roman" pitchFamily="18" charset="0"/>
                        </a:rPr>
                        <a:t>Впровадження проекту кухні для потребуючих.</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40000"/>
                        <a:lumOff val="60000"/>
                      </a:schemeClr>
                    </a:solidFill>
                  </a:tcPr>
                </a:tc>
                <a:tc>
                  <a:txBody>
                    <a:bodyPr/>
                    <a:lstStyle/>
                    <a:p>
                      <a:pPr marL="0" indent="0" algn="l">
                        <a:spcAft>
                          <a:spcPts val="0"/>
                        </a:spcAft>
                      </a:pPr>
                      <a:r>
                        <a:rPr lang="uk-UA" sz="1300" dirty="0">
                          <a:effectLst/>
                          <a:latin typeface="Times New Roman" pitchFamily="18" charset="0"/>
                          <a:cs typeface="Times New Roman" pitchFamily="18" charset="0"/>
                        </a:rPr>
                        <a:t>Кількість осіб, яким надано послугу.</a:t>
                      </a:r>
                      <a:endParaRPr lang="en-US" sz="1300" dirty="0">
                        <a:effectLst/>
                        <a:latin typeface="Times New Roman" pitchFamily="18" charset="0"/>
                        <a:cs typeface="Times New Roman" pitchFamily="18" charset="0"/>
                      </a:endParaRPr>
                    </a:p>
                    <a:p>
                      <a:pPr marL="0" indent="0" algn="l">
                        <a:spcAft>
                          <a:spcPts val="0"/>
                        </a:spcAft>
                      </a:pPr>
                      <a:r>
                        <a:rPr lang="uk-UA" sz="1300" dirty="0">
                          <a:effectLst/>
                          <a:latin typeface="Times New Roman" pitchFamily="18" charset="0"/>
                          <a:cs typeface="Times New Roman" pitchFamily="18" charset="0"/>
                        </a:rPr>
                        <a:t>Кількість ГО та благодійників </a:t>
                      </a:r>
                      <a:r>
                        <a:rPr lang="uk-UA" sz="1300" dirty="0" err="1">
                          <a:effectLst/>
                          <a:latin typeface="Times New Roman" pitchFamily="18" charset="0"/>
                          <a:cs typeface="Times New Roman" pitchFamily="18" charset="0"/>
                        </a:rPr>
                        <a:t>–партнерів</a:t>
                      </a:r>
                      <a:r>
                        <a:rPr lang="uk-UA" sz="1300" dirty="0">
                          <a:effectLst/>
                          <a:latin typeface="Times New Roman" pitchFamily="18" charset="0"/>
                          <a:cs typeface="Times New Roman" pitchFamily="18" charset="0"/>
                        </a:rPr>
                        <a:t> проекту.</a:t>
                      </a:r>
                      <a:endParaRPr lang="en-US" sz="1300" dirty="0">
                        <a:effectLst/>
                        <a:latin typeface="Times New Roman" pitchFamily="18" charset="0"/>
                        <a:cs typeface="Times New Roman" pitchFamily="18" charset="0"/>
                      </a:endParaRPr>
                    </a:p>
                    <a:p>
                      <a:pPr marL="0" indent="0" algn="l">
                        <a:spcAft>
                          <a:spcPts val="0"/>
                        </a:spcAft>
                      </a:pPr>
                      <a:r>
                        <a:rPr lang="uk-UA" sz="1300" dirty="0">
                          <a:effectLst/>
                          <a:latin typeface="Times New Roman" pitchFamily="18" charset="0"/>
                          <a:cs typeface="Times New Roman" pitchFamily="18" charset="0"/>
                        </a:rPr>
                        <a:t>Кількість волонтерів, що долучились до проекту.</a:t>
                      </a:r>
                      <a:endParaRPr lang="en-US" sz="1300" dirty="0">
                        <a:effectLst/>
                        <a:latin typeface="Times New Roman" pitchFamily="18" charset="0"/>
                        <a:ea typeface="MS Mincho"/>
                        <a:cs typeface="Times New Roman" pitchFamily="18" charset="0"/>
                      </a:endParaRPr>
                    </a:p>
                  </a:txBody>
                  <a:tcPr marL="37862" marR="37862"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75059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5875"/>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01168" y="333863"/>
            <a:ext cx="8842248" cy="646331"/>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СТРАТЕГІЧНА ЦІЛЬ 2: </a:t>
            </a:r>
            <a:r>
              <a:rPr lang="uk-UA" b="1" dirty="0" smtClean="0">
                <a:solidFill>
                  <a:schemeClr val="accent2">
                    <a:lumMod val="75000"/>
                  </a:schemeClr>
                </a:solidFill>
                <a:latin typeface="Times New Roman" pitchFamily="18" charset="0"/>
                <a:cs typeface="Times New Roman" pitchFamily="18" charset="0"/>
              </a:rPr>
              <a:t>ПІДВИЩЕННЯ КОНКУРЕНТНОСПРОМОЖНОСТІ   ГРОМАДИ</a:t>
            </a:r>
            <a:endParaRPr lang="uk-UA" dirty="0">
              <a:solidFill>
                <a:schemeClr val="accent2">
                  <a:lumMod val="75000"/>
                </a:schemeClr>
              </a:solidFill>
              <a:latin typeface="Times New Roman" pitchFamily="18" charset="0"/>
              <a:cs typeface="Times New Roman" pitchFamily="18" charset="0"/>
            </a:endParaRPr>
          </a:p>
        </p:txBody>
      </p:sp>
      <p:grpSp>
        <p:nvGrpSpPr>
          <p:cNvPr id="6" name="Group 92"/>
          <p:cNvGrpSpPr>
            <a:grpSpLocks/>
          </p:cNvGrpSpPr>
          <p:nvPr/>
        </p:nvGrpSpPr>
        <p:grpSpPr bwMode="auto">
          <a:xfrm>
            <a:off x="329184" y="1007659"/>
            <a:ext cx="8595360" cy="530225"/>
            <a:chOff x="1269" y="1296"/>
            <a:chExt cx="3193" cy="334"/>
          </a:xfrm>
        </p:grpSpPr>
        <p:sp>
          <p:nvSpPr>
            <p:cNvPr id="7"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8" name="Text Box 4"/>
            <p:cNvSpPr txBox="1">
              <a:spLocks noChangeArrowheads="1"/>
            </p:cNvSpPr>
            <p:nvPr/>
          </p:nvSpPr>
          <p:spPr bwMode="gray">
            <a:xfrm>
              <a:off x="1535" y="1330"/>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endParaRPr lang="en-US" sz="2000" dirty="0">
                <a:solidFill>
                  <a:srgbClr val="000000"/>
                </a:solidFill>
              </a:endParaRPr>
            </a:p>
          </p:txBody>
        </p:sp>
        <p:grpSp>
          <p:nvGrpSpPr>
            <p:cNvPr id="9" name="Group 55"/>
            <p:cNvGrpSpPr>
              <a:grpSpLocks/>
            </p:cNvGrpSpPr>
            <p:nvPr/>
          </p:nvGrpSpPr>
          <p:grpSpPr bwMode="auto">
            <a:xfrm>
              <a:off x="1269" y="1324"/>
              <a:ext cx="266" cy="298"/>
              <a:chOff x="1415" y="1276"/>
              <a:chExt cx="266" cy="298"/>
            </a:xfrm>
          </p:grpSpPr>
          <p:grpSp>
            <p:nvGrpSpPr>
              <p:cNvPr id="10" name="Group 56"/>
              <p:cNvGrpSpPr>
                <a:grpSpLocks/>
              </p:cNvGrpSpPr>
              <p:nvPr/>
            </p:nvGrpSpPr>
            <p:grpSpPr bwMode="auto">
              <a:xfrm>
                <a:off x="1415" y="1276"/>
                <a:ext cx="266" cy="298"/>
                <a:chOff x="1415" y="1276"/>
                <a:chExt cx="266" cy="298"/>
              </a:xfrm>
            </p:grpSpPr>
            <p:pic>
              <p:nvPicPr>
                <p:cNvPr id="12" name="Picture 5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3"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4"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5" name="Picture 6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sp>
        <p:nvSpPr>
          <p:cNvPr id="5" name="Прямоугольник 4"/>
          <p:cNvSpPr/>
          <p:nvPr/>
        </p:nvSpPr>
        <p:spPr>
          <a:xfrm>
            <a:off x="1143000" y="1066021"/>
            <a:ext cx="7616952" cy="338554"/>
          </a:xfrm>
          <a:prstGeom prst="rect">
            <a:avLst/>
          </a:prstGeom>
        </p:spPr>
        <p:txBody>
          <a:bodyPr wrap="square">
            <a:spAutoFit/>
          </a:bodyPr>
          <a:lstStyle/>
          <a:p>
            <a:r>
              <a:rPr lang="uk-UA" sz="1600" b="1" dirty="0">
                <a:latin typeface="Times New Roman" pitchFamily="18" charset="0"/>
                <a:cs typeface="Times New Roman" pitchFamily="18" charset="0"/>
              </a:rPr>
              <a:t>ОПЕРАЦІЙНА ЦІЛЬ 2.1: Підтримка розвитку підприємництва</a:t>
            </a:r>
            <a:endParaRPr lang="uk-UA" sz="1600" dirty="0">
              <a:latin typeface="Times New Roman" pitchFamily="18" charset="0"/>
              <a:cs typeface="Times New Roman" pitchFamily="18" charset="0"/>
            </a:endParaRPr>
          </a:p>
        </p:txBody>
      </p:sp>
      <p:grpSp>
        <p:nvGrpSpPr>
          <p:cNvPr id="17" name="Group 93"/>
          <p:cNvGrpSpPr>
            <a:grpSpLocks/>
          </p:cNvGrpSpPr>
          <p:nvPr/>
        </p:nvGrpSpPr>
        <p:grpSpPr bwMode="auto">
          <a:xfrm>
            <a:off x="329824" y="1707976"/>
            <a:ext cx="8595360" cy="549275"/>
            <a:chOff x="1268" y="1776"/>
            <a:chExt cx="3194" cy="346"/>
          </a:xfrm>
        </p:grpSpPr>
        <p:sp>
          <p:nvSpPr>
            <p:cNvPr id="18"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19" name="Text Box 21"/>
            <p:cNvSpPr txBox="1">
              <a:spLocks noChangeArrowheads="1"/>
            </p:cNvSpPr>
            <p:nvPr/>
          </p:nvSpPr>
          <p:spPr bwMode="gray">
            <a:xfrm>
              <a:off x="1525" y="1824"/>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endParaRPr lang="en-US" sz="2000" dirty="0">
                <a:solidFill>
                  <a:srgbClr val="000000"/>
                </a:solidFill>
              </a:endParaRPr>
            </a:p>
          </p:txBody>
        </p:sp>
        <p:grpSp>
          <p:nvGrpSpPr>
            <p:cNvPr id="20" name="Group 62"/>
            <p:cNvGrpSpPr>
              <a:grpSpLocks/>
            </p:cNvGrpSpPr>
            <p:nvPr/>
          </p:nvGrpSpPr>
          <p:grpSpPr bwMode="auto">
            <a:xfrm>
              <a:off x="1268" y="1824"/>
              <a:ext cx="266" cy="298"/>
              <a:chOff x="1414" y="1776"/>
              <a:chExt cx="266" cy="298"/>
            </a:xfrm>
          </p:grpSpPr>
          <p:grpSp>
            <p:nvGrpSpPr>
              <p:cNvPr id="21" name="Group 63"/>
              <p:cNvGrpSpPr>
                <a:grpSpLocks/>
              </p:cNvGrpSpPr>
              <p:nvPr/>
            </p:nvGrpSpPr>
            <p:grpSpPr bwMode="auto">
              <a:xfrm>
                <a:off x="1414" y="1776"/>
                <a:ext cx="266" cy="298"/>
                <a:chOff x="1415" y="1276"/>
                <a:chExt cx="266" cy="298"/>
              </a:xfrm>
            </p:grpSpPr>
            <p:pic>
              <p:nvPicPr>
                <p:cNvPr id="23" name="Picture 6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24"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5"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6" name="Picture 6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2</a:t>
                </a:r>
              </a:p>
            </p:txBody>
          </p:sp>
        </p:grpSp>
      </p:grpSp>
      <p:sp>
        <p:nvSpPr>
          <p:cNvPr id="16" name="Прямоугольник 15"/>
          <p:cNvSpPr/>
          <p:nvPr/>
        </p:nvSpPr>
        <p:spPr>
          <a:xfrm>
            <a:off x="1143000" y="1753518"/>
            <a:ext cx="7781544" cy="338554"/>
          </a:xfrm>
          <a:prstGeom prst="rect">
            <a:avLst/>
          </a:prstGeom>
        </p:spPr>
        <p:txBody>
          <a:bodyPr wrap="square">
            <a:spAutoFit/>
          </a:bodyPr>
          <a:lstStyle/>
          <a:p>
            <a:r>
              <a:rPr lang="uk-UA" sz="1600" b="1" dirty="0">
                <a:latin typeface="Times New Roman" pitchFamily="18" charset="0"/>
                <a:cs typeface="Times New Roman" pitchFamily="18" charset="0"/>
              </a:rPr>
              <a:t>ОПЕРАЦІЙНА ЦІЛЬ 2.2: Забезпечення ефективного розпорядження </a:t>
            </a:r>
            <a:r>
              <a:rPr lang="uk-UA" sz="1600" b="1" dirty="0" smtClean="0">
                <a:latin typeface="Times New Roman" pitchFamily="18" charset="0"/>
                <a:cs typeface="Times New Roman" pitchFamily="18" charset="0"/>
              </a:rPr>
              <a:t>ресурсами</a:t>
            </a:r>
            <a:endParaRPr lang="uk-UA" sz="1600" dirty="0">
              <a:latin typeface="Times New Roman" pitchFamily="18" charset="0"/>
              <a:cs typeface="Times New Roman" pitchFamily="18" charset="0"/>
            </a:endParaRP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t="11150" b="18500"/>
          <a:stretch/>
        </p:blipFill>
        <p:spPr>
          <a:xfrm>
            <a:off x="4951476" y="4712625"/>
            <a:ext cx="3402522" cy="2166850"/>
          </a:xfrm>
          <a:prstGeom prst="rect">
            <a:avLst/>
          </a:prstGeom>
          <a:ln>
            <a:noFill/>
          </a:ln>
          <a:effectLst>
            <a:softEdge rad="112500"/>
          </a:effectLst>
        </p:spPr>
      </p:pic>
      <p:pic>
        <p:nvPicPr>
          <p:cNvPr id="28" name="Рисунок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927" y="4691150"/>
            <a:ext cx="3617729" cy="2166850"/>
          </a:xfrm>
          <a:prstGeom prst="rect">
            <a:avLst/>
          </a:prstGeom>
          <a:ln>
            <a:noFill/>
          </a:ln>
          <a:effectLst>
            <a:softEdge rad="112500"/>
          </a:effectLst>
        </p:spPr>
      </p:pic>
      <p:pic>
        <p:nvPicPr>
          <p:cNvPr id="3075" name="Picture 3" descr="C:\Users\Nataha\Documents\ViberDownloads\0-02-05-65b80ea554bb4e345aa5fa01dbc7b2918b1c156d034d21c5261613ba1418b8dc_1c2c95c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4718" y="2515339"/>
            <a:ext cx="3519280" cy="2175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Nataha\Documents\ViberDownloads\0-02-05-d7a757dae61f3a374cce676f3f67f4bdbe55067894dbc82242d79576482e46f4_97e523c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928" y="2515338"/>
            <a:ext cx="3617729" cy="2175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13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254623756"/>
              </p:ext>
            </p:extLst>
          </p:nvPr>
        </p:nvGraphicFramePr>
        <p:xfrm>
          <a:off x="2" y="0"/>
          <a:ext cx="9143999" cy="6857999"/>
        </p:xfrm>
        <a:graphic>
          <a:graphicData uri="http://schemas.openxmlformats.org/drawingml/2006/table">
            <a:tbl>
              <a:tblPr firstRow="1" firstCol="1" bandRow="1">
                <a:tableStyleId>{5C22544A-7EE6-4342-B048-85BDC9FD1C3A}</a:tableStyleId>
              </a:tblPr>
              <a:tblGrid>
                <a:gridCol w="2124891"/>
                <a:gridCol w="2007806"/>
                <a:gridCol w="3156470"/>
                <a:gridCol w="1854832"/>
              </a:tblGrid>
              <a:tr h="1327354">
                <a:tc rowSpan="9">
                  <a:txBody>
                    <a:bodyPr/>
                    <a:lstStyle/>
                    <a:p>
                      <a:pPr indent="450215" algn="ctr">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nchor="ctr"/>
                </a:tc>
                <a:tc rowSpan="4">
                  <a:txBody>
                    <a:bodyPr/>
                    <a:lstStyle/>
                    <a:p>
                      <a:pPr indent="450215" algn="ctr">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nchor="ctr">
                    <a:solidFill>
                      <a:schemeClr val="accent1">
                        <a:lumMod val="60000"/>
                        <a:lumOff val="4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Впровадження мобільних побутових послуг (перукар, ремонт </a:t>
                      </a:r>
                      <a:r>
                        <a:rPr lang="uk-UA" sz="1300" b="0" dirty="0" err="1">
                          <a:solidFill>
                            <a:schemeClr val="tx1"/>
                          </a:solidFill>
                          <a:effectLst/>
                          <a:latin typeface="Times New Roman" pitchFamily="18" charset="0"/>
                          <a:cs typeface="Times New Roman" pitchFamily="18" charset="0"/>
                        </a:rPr>
                        <a:t>ел</a:t>
                      </a:r>
                      <a:r>
                        <a:rPr lang="uk-UA" sz="1300" b="0" dirty="0">
                          <a:solidFill>
                            <a:schemeClr val="tx1"/>
                          </a:solidFill>
                          <a:effectLst/>
                          <a:latin typeface="Times New Roman" pitchFamily="18" charset="0"/>
                          <a:cs typeface="Times New Roman" pitchFamily="18" charset="0"/>
                        </a:rPr>
                        <a:t>. приладів, прання, манікюр, педикюр та ін.) особам з інвалідністю, одиноким та самотньо проживаючим особам, сім’ям в складних життєвих обставинах</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Кількісний.</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442451">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Створення патронатних сімей </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Кількість сімей, вихованців.</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663678">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Створення </a:t>
                      </a:r>
                      <a:r>
                        <a:rPr lang="uk-UA" sz="1300" b="0" dirty="0" err="1">
                          <a:solidFill>
                            <a:schemeClr val="tx1"/>
                          </a:solidFill>
                          <a:effectLst/>
                          <a:latin typeface="Times New Roman" pitchFamily="18" charset="0"/>
                          <a:cs typeface="Times New Roman" pitchFamily="18" charset="0"/>
                        </a:rPr>
                        <a:t>санітарно-</a:t>
                      </a:r>
                      <a:r>
                        <a:rPr lang="uk-UA" sz="1300" b="0" dirty="0">
                          <a:solidFill>
                            <a:schemeClr val="tx1"/>
                          </a:solidFill>
                          <a:effectLst/>
                          <a:latin typeface="Times New Roman" pitchFamily="18" charset="0"/>
                          <a:cs typeface="Times New Roman" pitchFamily="18" charset="0"/>
                        </a:rPr>
                        <a:t> гігієнічної </a:t>
                      </a:r>
                      <a:r>
                        <a:rPr lang="uk-UA" sz="1300" b="0" dirty="0" err="1">
                          <a:solidFill>
                            <a:schemeClr val="tx1"/>
                          </a:solidFill>
                          <a:effectLst/>
                          <a:latin typeface="Times New Roman" pitchFamily="18" charset="0"/>
                          <a:cs typeface="Times New Roman" pitchFamily="18" charset="0"/>
                        </a:rPr>
                        <a:t>кім-нати</a:t>
                      </a:r>
                      <a:r>
                        <a:rPr lang="uk-UA" sz="1300" b="0" dirty="0">
                          <a:solidFill>
                            <a:schemeClr val="tx1"/>
                          </a:solidFill>
                          <a:effectLst/>
                          <a:latin typeface="Times New Roman" pitchFamily="18" charset="0"/>
                          <a:cs typeface="Times New Roman" pitchFamily="18" charset="0"/>
                        </a:rPr>
                        <a:t> для покращення надання послуг </a:t>
                      </a:r>
                      <a:r>
                        <a:rPr lang="uk-UA" sz="1300" b="0" dirty="0" err="1">
                          <a:solidFill>
                            <a:schemeClr val="tx1"/>
                          </a:solidFill>
                          <a:effectLst/>
                          <a:latin typeface="Times New Roman" pitchFamily="18" charset="0"/>
                          <a:cs typeface="Times New Roman" pitchFamily="18" charset="0"/>
                        </a:rPr>
                        <a:t>терцентром</a:t>
                      </a:r>
                      <a:r>
                        <a:rPr lang="uk-UA" sz="1300" b="0" dirty="0">
                          <a:solidFill>
                            <a:schemeClr val="tx1"/>
                          </a:solidFill>
                          <a:effectLst/>
                          <a:latin typeface="Times New Roman" pitchFamily="18" charset="0"/>
                          <a:cs typeface="Times New Roman" pitchFamily="18" charset="0"/>
                        </a:rPr>
                        <a:t>.</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884903">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Сприяння підвищенню кваліфікації та навчанню працівників соціальних установ щодо новітніх методик надання соціальних послуг та роботи з клієнтами</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Кількість співробітників, які пройшли навчання</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663678">
                <a:tc vMerge="1">
                  <a:txBody>
                    <a:bodyPr/>
                    <a:lstStyle/>
                    <a:p>
                      <a:endParaRPr lang="ru-RU"/>
                    </a:p>
                  </a:txBody>
                  <a:tcPr/>
                </a:tc>
                <a:tc rowSpan="5">
                  <a:txBody>
                    <a:bodyPr/>
                    <a:lstStyle/>
                    <a:p>
                      <a:pPr indent="450215" algn="ctr">
                        <a:spcAft>
                          <a:spcPts val="0"/>
                        </a:spcAft>
                      </a:pPr>
                      <a:r>
                        <a:rPr lang="uk-UA" sz="1300" b="0" dirty="0">
                          <a:solidFill>
                            <a:schemeClr val="tx1"/>
                          </a:solidFill>
                          <a:effectLst/>
                          <a:latin typeface="Times New Roman" pitchFamily="18" charset="0"/>
                          <a:cs typeface="Times New Roman" pitchFamily="18" charset="0"/>
                        </a:rPr>
                        <a:t>Соціальна інтеграція</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nchor="ctr">
                    <a:solidFill>
                      <a:schemeClr val="accent1">
                        <a:lumMod val="60000"/>
                        <a:lumOff val="4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Впровадження (проведення) ярмарок, майстер-класів за участі дітей та осіб з інвалідністю</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Кількісний</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442451">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Запровадження гурткової роботи з дітьми з інвалідністю.</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Кількісний</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1548580">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Адаптація міського простору під потреби осіб з обмеженими можливостями.</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Кількість </a:t>
                      </a:r>
                      <a:r>
                        <a:rPr lang="uk-UA" sz="1300" b="0" dirty="0" err="1">
                          <a:solidFill>
                            <a:schemeClr val="tx1"/>
                          </a:solidFill>
                          <a:effectLst/>
                          <a:latin typeface="Times New Roman" pitchFamily="18" charset="0"/>
                          <a:cs typeface="Times New Roman" pitchFamily="18" charset="0"/>
                        </a:rPr>
                        <a:t>облаштованих</a:t>
                      </a:r>
                      <a:r>
                        <a:rPr lang="uk-UA" sz="1300" b="0" dirty="0">
                          <a:solidFill>
                            <a:schemeClr val="tx1"/>
                          </a:solidFill>
                          <a:effectLst/>
                          <a:latin typeface="Times New Roman" pitchFamily="18" charset="0"/>
                          <a:cs typeface="Times New Roman" pitchFamily="18" charset="0"/>
                        </a:rPr>
                        <a:t> пандусів, туалетів, визначених місць </a:t>
                      </a:r>
                      <a:r>
                        <a:rPr lang="uk-UA" sz="1300" b="0" dirty="0" err="1">
                          <a:solidFill>
                            <a:schemeClr val="tx1"/>
                          </a:solidFill>
                          <a:effectLst/>
                          <a:latin typeface="Times New Roman" pitchFamily="18" charset="0"/>
                          <a:cs typeface="Times New Roman" pitchFamily="18" charset="0"/>
                        </a:rPr>
                        <a:t>парковок</a:t>
                      </a:r>
                      <a:r>
                        <a:rPr lang="uk-UA" sz="1300" b="0" dirty="0">
                          <a:solidFill>
                            <a:schemeClr val="tx1"/>
                          </a:solidFill>
                          <a:effectLst/>
                          <a:latin typeface="Times New Roman" pitchFamily="18" charset="0"/>
                          <a:cs typeface="Times New Roman" pitchFamily="18" charset="0"/>
                        </a:rPr>
                        <a:t>, подача інформації пристосованими засобами.</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663678">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Сприяння розвитку та діяльності громадських організацій та дорадчих органів міської ради</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Кількість членів ГО, кількість заходів.</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r h="221226">
                <a:tc vMerge="1">
                  <a:txBody>
                    <a:bodyPr/>
                    <a:lstStyle/>
                    <a:p>
                      <a:endParaRPr lang="ru-RU"/>
                    </a:p>
                  </a:txBody>
                  <a:tcPr/>
                </a:tc>
                <a:tc vMerge="1">
                  <a:txBody>
                    <a:bodyPr/>
                    <a:lstStyle/>
                    <a:p>
                      <a:endParaRPr lang="ru-RU"/>
                    </a:p>
                  </a:txBody>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40000"/>
                        <a:lumOff val="60000"/>
                      </a:schemeClr>
                    </a:solidFill>
                  </a:tcPr>
                </a:tc>
                <a:tc>
                  <a:txBody>
                    <a:bodyPr/>
                    <a:lstStyle/>
                    <a:p>
                      <a:pPr indent="450215" algn="just">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ea typeface="MS Mincho"/>
                        <a:cs typeface="Times New Roman" pitchFamily="18" charset="0"/>
                      </a:endParaRPr>
                    </a:p>
                  </a:txBody>
                  <a:tcPr marL="43271" marR="43271"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687403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82880" y="0"/>
            <a:ext cx="9509760"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a:t>
            </a:r>
            <a:r>
              <a:rPr lang="uk-UA" b="1" dirty="0" smtClean="0">
                <a:latin typeface="Times New Roman" pitchFamily="18" charset="0"/>
                <a:cs typeface="Times New Roman" pitchFamily="18" charset="0"/>
              </a:rPr>
              <a:t>рр.</a:t>
            </a:r>
          </a:p>
          <a:p>
            <a:pPr algn="ctr"/>
            <a:r>
              <a:rPr lang="uk-UA" b="1" dirty="0" smtClean="0">
                <a:solidFill>
                  <a:schemeClr val="accent2">
                    <a:lumMod val="75000"/>
                  </a:schemeClr>
                </a:solidFill>
                <a:latin typeface="Times New Roman" pitchFamily="18" charset="0"/>
                <a:cs typeface="Times New Roman" pitchFamily="18" charset="0"/>
              </a:rPr>
              <a:t>КНП «ДУНАЄВЕЦЬКИЙ ЦЕНТР ПЕРВИННОЇ МЕДИКО-САНІТАРНОЇ ДОПОМОГИ»</a:t>
            </a:r>
            <a:endParaRPr lang="en-US" b="1" dirty="0">
              <a:solidFill>
                <a:schemeClr val="accent2">
                  <a:lumMod val="75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4082027797"/>
              </p:ext>
            </p:extLst>
          </p:nvPr>
        </p:nvGraphicFramePr>
        <p:xfrm>
          <a:off x="1" y="1064904"/>
          <a:ext cx="9143999" cy="5769753"/>
        </p:xfrm>
        <a:graphic>
          <a:graphicData uri="http://schemas.openxmlformats.org/drawingml/2006/table">
            <a:tbl>
              <a:tblPr firstRow="1" firstCol="1" bandRow="1">
                <a:tableStyleId>{5C22544A-7EE6-4342-B048-85BDC9FD1C3A}</a:tableStyleId>
              </a:tblPr>
              <a:tblGrid>
                <a:gridCol w="4093659"/>
                <a:gridCol w="2525170"/>
                <a:gridCol w="2525170"/>
              </a:tblGrid>
              <a:tr h="215711">
                <a:tc>
                  <a:txBody>
                    <a:bodyPr/>
                    <a:lstStyle/>
                    <a:p>
                      <a:pPr algn="ctr">
                        <a:lnSpc>
                          <a:spcPct val="115000"/>
                        </a:lnSpc>
                        <a:spcAft>
                          <a:spcPts val="0"/>
                        </a:spcAft>
                      </a:pPr>
                      <a:r>
                        <a:rPr lang="uk-UA" sz="1200" dirty="0" smtClean="0">
                          <a:solidFill>
                            <a:schemeClr val="tx1"/>
                          </a:solidFill>
                          <a:effectLst/>
                          <a:latin typeface="Times New Roman" pitchFamily="18" charset="0"/>
                          <a:cs typeface="Times New Roman" pitchFamily="18" charset="0"/>
                        </a:rPr>
                        <a:t>Операційні цілі</a:t>
                      </a:r>
                    </a:p>
                  </a:txBody>
                  <a:tcPr marL="43898" marR="43898" marT="0" marB="0" anchor="ct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Завдання</a:t>
                      </a:r>
                      <a:endParaRPr lang="en-US" sz="1200" dirty="0">
                        <a:solidFill>
                          <a:schemeClr val="tx1"/>
                        </a:solidFill>
                        <a:effectLst/>
                        <a:latin typeface="Times New Roman" pitchFamily="18" charset="0"/>
                        <a:ea typeface="Calibri"/>
                        <a:cs typeface="Times New Roman" pitchFamily="18" charset="0"/>
                      </a:endParaRPr>
                    </a:p>
                  </a:txBody>
                  <a:tcPr marL="43898" marR="43898" marT="0" marB="0" anchor="ct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Індикатори</a:t>
                      </a:r>
                      <a:endParaRPr lang="en-US" sz="1200" dirty="0">
                        <a:solidFill>
                          <a:schemeClr val="tx1"/>
                        </a:solidFill>
                        <a:effectLst/>
                        <a:latin typeface="Times New Roman" pitchFamily="18" charset="0"/>
                        <a:ea typeface="Calibri"/>
                        <a:cs typeface="Times New Roman" pitchFamily="18" charset="0"/>
                      </a:endParaRPr>
                    </a:p>
                  </a:txBody>
                  <a:tcPr marL="43898" marR="43898" marT="0" marB="0"/>
                </a:tc>
              </a:tr>
              <a:tr h="215711">
                <a:tc gridSpan="3">
                  <a:txBody>
                    <a:bodyPr/>
                    <a:lstStyle/>
                    <a:p>
                      <a:pPr algn="ctr">
                        <a:lnSpc>
                          <a:spcPct val="115000"/>
                        </a:lnSpc>
                        <a:spcAft>
                          <a:spcPts val="0"/>
                        </a:spcAft>
                      </a:pPr>
                      <a:r>
                        <a:rPr lang="uk-UA" sz="1200" cap="all" dirty="0">
                          <a:solidFill>
                            <a:schemeClr val="tx1"/>
                          </a:solidFill>
                          <a:effectLst/>
                          <a:latin typeface="Times New Roman" pitchFamily="18" charset="0"/>
                          <a:cs typeface="Times New Roman" pitchFamily="18" charset="0"/>
                        </a:rPr>
                        <a:t>Стратегічна ціль</a:t>
                      </a:r>
                      <a:r>
                        <a:rPr lang="uk-UA" sz="1200" dirty="0">
                          <a:solidFill>
                            <a:schemeClr val="tx1"/>
                          </a:solidFill>
                          <a:effectLst/>
                          <a:latin typeface="Times New Roman" pitchFamily="18" charset="0"/>
                          <a:cs typeface="Times New Roman" pitchFamily="18" charset="0"/>
                        </a:rPr>
                        <a:t> 1. </a:t>
                      </a:r>
                      <a:r>
                        <a:rPr lang="uk-UA" sz="1200" cap="all" dirty="0">
                          <a:solidFill>
                            <a:schemeClr val="tx1"/>
                          </a:solidFill>
                          <a:effectLst/>
                          <a:latin typeface="Times New Roman" pitchFamily="18" charset="0"/>
                          <a:cs typeface="Times New Roman" pitchFamily="18" charset="0"/>
                        </a:rPr>
                        <a:t>підвищення рівня надання медичної допомоги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nchor="ctr"/>
                </a:tc>
                <a:tc hMerge="1">
                  <a:txBody>
                    <a:bodyPr/>
                    <a:lstStyle/>
                    <a:p>
                      <a:endParaRPr lang="ru-RU"/>
                    </a:p>
                  </a:txBody>
                  <a:tcPr/>
                </a:tc>
                <a:tc hMerge="1">
                  <a:txBody>
                    <a:bodyPr/>
                    <a:lstStyle/>
                    <a:p>
                      <a:endParaRPr lang="ru-RU"/>
                    </a:p>
                  </a:txBody>
                  <a:tcPr/>
                </a:tc>
              </a:tr>
              <a:tr h="1617627">
                <a:tc rowSpan="6">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1.1. Розбудова інфраструктури(мережі) закладів для надання ПМД населенню громади.</a:t>
                      </a:r>
                      <a:endParaRPr lang="en-US" sz="120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 </a:t>
                      </a:r>
                      <a:endParaRPr lang="en-US" sz="120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nchor="ct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1.1.1. Розподіл лікарів первинки по «районах міста» (відкриття АЗПСМ «військове містечко», приміщення Центральної аптеки або розміщення лікарів в основному лікувальному корпусі)</a:t>
                      </a:r>
                      <a:endParaRPr lang="en-US" sz="1200" dirty="0">
                        <a:solidFill>
                          <a:schemeClr val="tx1"/>
                        </a:solidFill>
                        <a:effectLst/>
                        <a:latin typeface="Times New Roman" pitchFamily="18" charset="0"/>
                        <a:cs typeface="Times New Roman" pitchFamily="18" charset="0"/>
                      </a:endParaRPr>
                    </a:p>
                    <a:p>
                      <a:pPr>
                        <a:lnSpc>
                          <a:spcPct val="115000"/>
                        </a:lnSpc>
                        <a:spcAft>
                          <a:spcPts val="0"/>
                        </a:spcAft>
                      </a:pPr>
                      <a:r>
                        <a:rPr lang="uk-UA" sz="1200" dirty="0">
                          <a:solidFill>
                            <a:schemeClr val="tx1"/>
                          </a:solidFill>
                          <a:effectLst/>
                          <a:latin typeface="Times New Roman" pitchFamily="18" charset="0"/>
                          <a:cs typeface="Times New Roman" pitchFamily="18" charset="0"/>
                        </a:rPr>
                        <a:t>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151765" algn="l"/>
                        </a:tabLst>
                      </a:pPr>
                      <a:r>
                        <a:rPr lang="uk-UA" sz="1200" dirty="0">
                          <a:solidFill>
                            <a:schemeClr val="tx1"/>
                          </a:solidFill>
                          <a:effectLst/>
                          <a:latin typeface="Times New Roman" pitchFamily="18" charset="0"/>
                          <a:cs typeface="Times New Roman" pitchFamily="18" charset="0"/>
                        </a:rPr>
                        <a:t>Наближення лікаря до пацієнта </a:t>
                      </a:r>
                      <a:endParaRPr lang="en-US" sz="1200" dirty="0">
                        <a:solidFill>
                          <a:schemeClr val="tx1"/>
                        </a:solidFill>
                        <a:effectLst/>
                        <a:latin typeface="Times New Roman" pitchFamily="18" charset="0"/>
                        <a:cs typeface="Times New Roman" pitchFamily="18" charset="0"/>
                      </a:endParaRPr>
                    </a:p>
                    <a:p>
                      <a:pPr marL="342900" lvl="0" indent="-342900">
                        <a:lnSpc>
                          <a:spcPct val="115000"/>
                        </a:lnSpc>
                        <a:spcAft>
                          <a:spcPts val="600"/>
                        </a:spcAft>
                        <a:buFont typeface="Wingdings"/>
                        <a:buChar char=""/>
                        <a:tabLst>
                          <a:tab pos="151765" algn="l"/>
                        </a:tabLst>
                      </a:pPr>
                      <a:r>
                        <a:rPr lang="uk-UA" sz="1200" dirty="0">
                          <a:solidFill>
                            <a:schemeClr val="tx1"/>
                          </a:solidFill>
                          <a:effectLst/>
                          <a:latin typeface="Times New Roman" pitchFamily="18" charset="0"/>
                          <a:cs typeface="Times New Roman" pitchFamily="18" charset="0"/>
                        </a:rPr>
                        <a:t>Якісне та швидке надання ПМД пацієнту за рахунок зменшення черг.</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r h="808814">
                <a:tc vMerge="1">
                  <a:txBody>
                    <a:bodyPr/>
                    <a:lstStyle/>
                    <a:p>
                      <a:endParaRPr lang="ru-RU"/>
                    </a:p>
                  </a:txBody>
                  <a:tcP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1.1.2. Оптимізація робочих місць на селі (переміщення робочого місця фельдшера в Будинок громади)</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Lst>
                      </a:pPr>
                      <a:r>
                        <a:rPr lang="uk-UA" sz="1200" dirty="0">
                          <a:solidFill>
                            <a:schemeClr val="tx1"/>
                          </a:solidFill>
                          <a:effectLst/>
                          <a:latin typeface="Times New Roman" pitchFamily="18" charset="0"/>
                          <a:cs typeface="Times New Roman" pitchFamily="18" charset="0"/>
                        </a:rPr>
                        <a:t>Зменшення витрат на енергоносії </a:t>
                      </a:r>
                      <a:endParaRPr lang="en-US" sz="1200" dirty="0">
                        <a:solidFill>
                          <a:schemeClr val="tx1"/>
                        </a:solidFill>
                        <a:effectLst/>
                        <a:latin typeface="Times New Roman" pitchFamily="18" charset="0"/>
                        <a:cs typeface="Times New Roman" pitchFamily="18" charset="0"/>
                      </a:endParaRPr>
                    </a:p>
                    <a:p>
                      <a:pPr marL="478790">
                        <a:lnSpc>
                          <a:spcPct val="115000"/>
                        </a:lnSpc>
                        <a:spcAft>
                          <a:spcPts val="600"/>
                        </a:spcAft>
                        <a:tabLst>
                          <a:tab pos="201295" algn="l"/>
                        </a:tabLst>
                      </a:pPr>
                      <a:r>
                        <a:rPr lang="uk-UA" sz="1200" dirty="0">
                          <a:solidFill>
                            <a:schemeClr val="tx1"/>
                          </a:solidFill>
                          <a:effectLst/>
                          <a:latin typeface="Times New Roman" pitchFamily="18" charset="0"/>
                          <a:cs typeface="Times New Roman" pitchFamily="18" charset="0"/>
                        </a:rPr>
                        <a:t>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r h="1132338">
                <a:tc vMerge="1">
                  <a:txBody>
                    <a:bodyPr/>
                    <a:lstStyle/>
                    <a:p>
                      <a:endParaRPr lang="ru-RU"/>
                    </a:p>
                  </a:txBody>
                  <a:tcP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1.1.3. Покращення матеріально-технічної бази Центру ПМСД (оновлення діагностичного обладнання та іншого медичного приладдя)</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111760" algn="l"/>
                          <a:tab pos="220345" algn="l"/>
                        </a:tabLst>
                      </a:pPr>
                      <a:r>
                        <a:rPr lang="uk-UA" sz="1200" dirty="0">
                          <a:solidFill>
                            <a:schemeClr val="tx1"/>
                          </a:solidFill>
                          <a:effectLst/>
                          <a:latin typeface="Times New Roman" pitchFamily="18" charset="0"/>
                          <a:cs typeface="Times New Roman" pitchFamily="18" charset="0"/>
                        </a:rPr>
                        <a:t>Зменшення рівня пізніх стадій захворювання за рахунок ранньої діагностики</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r h="647132">
                <a:tc vMerge="1">
                  <a:txBody>
                    <a:bodyPr/>
                    <a:lstStyle/>
                    <a:p>
                      <a:endParaRPr lang="en-US" sz="1200" dirty="0">
                        <a:effectLst/>
                        <a:latin typeface="Times New Roman" pitchFamily="18" charset="0"/>
                        <a:ea typeface="Times New Roman"/>
                        <a:cs typeface="Times New Roman" pitchFamily="18" charset="0"/>
                      </a:endParaRPr>
                    </a:p>
                  </a:txBody>
                  <a:tcPr marL="43898" marR="43898" marT="0" marB="0" anchor="ct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1.1.4.Створення умов для комфортного перебування фельдшера і пацієнта</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450850">
                        <a:lnSpc>
                          <a:spcPct val="115000"/>
                        </a:lnSpc>
                        <a:spcAft>
                          <a:spcPts val="600"/>
                        </a:spcAft>
                        <a:tabLst>
                          <a:tab pos="111760" algn="l"/>
                          <a:tab pos="220345" algn="l"/>
                        </a:tabLst>
                      </a:pPr>
                      <a:r>
                        <a:rPr lang="uk-UA" sz="1200" dirty="0">
                          <a:solidFill>
                            <a:schemeClr val="tx1"/>
                          </a:solidFill>
                          <a:effectLst/>
                          <a:latin typeface="Times New Roman" pitchFamily="18" charset="0"/>
                          <a:cs typeface="Times New Roman" pitchFamily="18" charset="0"/>
                        </a:rPr>
                        <a:t>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r h="485288">
                <a:tc vMerge="1">
                  <a:txBody>
                    <a:bodyPr/>
                    <a:lstStyle/>
                    <a:p>
                      <a:pPr algn="ctr">
                        <a:lnSpc>
                          <a:spcPct val="115000"/>
                        </a:lnSpc>
                        <a:spcAft>
                          <a:spcPts val="0"/>
                        </a:spcAft>
                      </a:pPr>
                      <a:endParaRPr lang="en-US" sz="1200" dirty="0">
                        <a:effectLst/>
                        <a:latin typeface="Times New Roman" pitchFamily="18" charset="0"/>
                        <a:ea typeface="Calibri"/>
                        <a:cs typeface="Times New Roman" pitchFamily="18" charset="0"/>
                      </a:endParaRPr>
                    </a:p>
                  </a:txBody>
                  <a:tcPr marL="43898" marR="43898" marT="0" marB="0" anchor="ct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1.1.5. Мобільність фельдшера</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111760" algn="l"/>
                          <a:tab pos="220345" algn="l"/>
                        </a:tabLst>
                      </a:pPr>
                      <a:r>
                        <a:rPr lang="uk-UA" sz="1200" dirty="0">
                          <a:solidFill>
                            <a:schemeClr val="tx1"/>
                          </a:solidFill>
                          <a:effectLst/>
                          <a:latin typeface="Times New Roman" pitchFamily="18" charset="0"/>
                          <a:cs typeface="Times New Roman" pitchFamily="18" charset="0"/>
                        </a:rPr>
                        <a:t>Покращення швидкості надання послуги</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r h="647132">
                <a:tc vMerge="1">
                  <a:txBody>
                    <a:bodyPr/>
                    <a:lstStyle/>
                    <a:p>
                      <a:pPr algn="ctr">
                        <a:lnSpc>
                          <a:spcPct val="115000"/>
                        </a:lnSpc>
                        <a:spcAft>
                          <a:spcPts val="0"/>
                        </a:spcAft>
                      </a:pPr>
                      <a:endParaRPr lang="en-US" sz="1200" dirty="0">
                        <a:effectLst/>
                        <a:latin typeface="Times New Roman" pitchFamily="18" charset="0"/>
                        <a:ea typeface="Calibri"/>
                        <a:cs typeface="Times New Roman" pitchFamily="18" charset="0"/>
                      </a:endParaRPr>
                    </a:p>
                  </a:txBody>
                  <a:tcPr marL="43898" marR="43898" marT="0" marB="0" anchor="ctr"/>
                </a:tc>
                <a:tc>
                  <a:txBody>
                    <a:bodyPr/>
                    <a:lstStyle/>
                    <a:p>
                      <a:pPr>
                        <a:lnSpc>
                          <a:spcPct val="115000"/>
                        </a:lnSpc>
                        <a:spcAft>
                          <a:spcPts val="0"/>
                        </a:spcAft>
                      </a:pPr>
                      <a:r>
                        <a:rPr lang="uk-UA" sz="1200" dirty="0">
                          <a:solidFill>
                            <a:schemeClr val="tx1"/>
                          </a:solidFill>
                          <a:effectLst/>
                          <a:latin typeface="Times New Roman" pitchFamily="18" charset="0"/>
                          <a:cs typeface="Times New Roman" pitchFamily="18" charset="0"/>
                        </a:rPr>
                        <a:t>1.1.6.Підготовка висококваліфікованого працівника (навчання студента-лікаря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0" lvl="0" indent="0">
                        <a:lnSpc>
                          <a:spcPct val="115000"/>
                        </a:lnSpc>
                        <a:spcAft>
                          <a:spcPts val="600"/>
                        </a:spcAft>
                        <a:buFont typeface="Wingdings"/>
                        <a:buNone/>
                        <a:tabLst>
                          <a:tab pos="111760" algn="l"/>
                          <a:tab pos="220345" algn="l"/>
                        </a:tabLst>
                      </a:pPr>
                      <a:r>
                        <a:rPr lang="uk-UA" sz="1200" dirty="0">
                          <a:solidFill>
                            <a:schemeClr val="tx1"/>
                          </a:solidFill>
                          <a:effectLst/>
                          <a:latin typeface="Times New Roman" pitchFamily="18" charset="0"/>
                          <a:cs typeface="Times New Roman" pitchFamily="18" charset="0"/>
                        </a:rPr>
                        <a:t> </a:t>
                      </a:r>
                      <a:endParaRPr lang="en-US" sz="12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997037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11970" y="0"/>
            <a:ext cx="8745967" cy="369332"/>
          </a:xfrm>
          <a:prstGeom prst="rect">
            <a:avLst/>
          </a:prstGeom>
        </p:spPr>
        <p:txBody>
          <a:bodyPr wrap="square">
            <a:spAutoFit/>
          </a:bodyPr>
          <a:lstStyle/>
          <a:p>
            <a:r>
              <a:rPr lang="uk-UA" b="1" dirty="0">
                <a:latin typeface="Times New Roman" pitchFamily="18" charset="0"/>
                <a:cs typeface="Times New Roman" pitchFamily="18" charset="0"/>
              </a:rPr>
              <a:t>Сфера діяльності, напрямок  роботи або проблема: будівництво та </a:t>
            </a:r>
            <a:r>
              <a:rPr lang="uk-UA" b="1" dirty="0" smtClean="0">
                <a:latin typeface="Times New Roman" pitchFamily="18" charset="0"/>
                <a:cs typeface="Times New Roman" pitchFamily="18" charset="0"/>
              </a:rPr>
              <a:t>благоустрій</a:t>
            </a:r>
            <a:endParaRPr lang="en-US"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56196065"/>
              </p:ext>
            </p:extLst>
          </p:nvPr>
        </p:nvGraphicFramePr>
        <p:xfrm>
          <a:off x="0" y="488590"/>
          <a:ext cx="9144000" cy="6369410"/>
        </p:xfrm>
        <a:graphic>
          <a:graphicData uri="http://schemas.openxmlformats.org/drawingml/2006/table">
            <a:tbl>
              <a:tblPr firstRow="1" firstCol="1" bandRow="1">
                <a:tableStyleId>{5C22544A-7EE6-4342-B048-85BDC9FD1C3A}</a:tableStyleId>
              </a:tblPr>
              <a:tblGrid>
                <a:gridCol w="3085754"/>
                <a:gridCol w="1699847"/>
                <a:gridCol w="1743560"/>
                <a:gridCol w="1319341"/>
                <a:gridCol w="1295498"/>
              </a:tblGrid>
              <a:tr h="1976713">
                <a:tc>
                  <a:txBody>
                    <a:bodyPr/>
                    <a:lstStyle/>
                    <a:p>
                      <a:pPr>
                        <a:spcAft>
                          <a:spcPts val="0"/>
                        </a:spcAft>
                      </a:pPr>
                      <a:r>
                        <a:rPr lang="uk-UA" sz="1400" b="0" dirty="0">
                          <a:solidFill>
                            <a:schemeClr val="tx1"/>
                          </a:solidFill>
                          <a:effectLst/>
                          <a:latin typeface="Times New Roman" pitchFamily="18" charset="0"/>
                          <a:cs typeface="Times New Roman" pitchFamily="18" charset="0"/>
                        </a:rPr>
                        <a:t>Заходи з поточного ремонту </a:t>
                      </a:r>
                      <a:r>
                        <a:rPr lang="uk-UA" sz="1400" b="0" dirty="0" err="1">
                          <a:solidFill>
                            <a:schemeClr val="tx1"/>
                          </a:solidFill>
                          <a:effectLst/>
                          <a:latin typeface="Times New Roman" pitchFamily="18" charset="0"/>
                          <a:cs typeface="Times New Roman" pitchFamily="18" charset="0"/>
                        </a:rPr>
                        <a:t>ФАПів</a:t>
                      </a: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с. Лисець</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с. </a:t>
                      </a:r>
                      <a:r>
                        <a:rPr lang="uk-UA" sz="1400" b="0" dirty="0" err="1">
                          <a:solidFill>
                            <a:schemeClr val="tx1"/>
                          </a:solidFill>
                          <a:effectLst/>
                          <a:latin typeface="Times New Roman" pitchFamily="18" charset="0"/>
                          <a:cs typeface="Times New Roman" pitchFamily="18" charset="0"/>
                        </a:rPr>
                        <a:t>Держанівка</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a:t>
                      </a:r>
                      <a:r>
                        <a:rPr lang="uk-UA" sz="1400" b="0" dirty="0" err="1">
                          <a:solidFill>
                            <a:schemeClr val="tx1"/>
                          </a:solidFill>
                          <a:effectLst/>
                          <a:latin typeface="Times New Roman" pitchFamily="18" charset="0"/>
                          <a:cs typeface="Times New Roman" pitchFamily="18" charset="0"/>
                        </a:rPr>
                        <a:t>с.Катеринівка</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с. Мала </a:t>
                      </a:r>
                      <a:r>
                        <a:rPr lang="uk-UA" sz="1400" b="0" dirty="0" err="1">
                          <a:solidFill>
                            <a:schemeClr val="tx1"/>
                          </a:solidFill>
                          <a:effectLst/>
                          <a:latin typeface="Times New Roman" pitchFamily="18" charset="0"/>
                          <a:cs typeface="Times New Roman" pitchFamily="18" charset="0"/>
                        </a:rPr>
                        <a:t>Кужелівка</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с. </a:t>
                      </a:r>
                      <a:r>
                        <a:rPr lang="uk-UA" sz="1400" b="0" dirty="0" err="1">
                          <a:solidFill>
                            <a:schemeClr val="tx1"/>
                          </a:solidFill>
                          <a:effectLst/>
                          <a:latin typeface="Times New Roman" pitchFamily="18" charset="0"/>
                          <a:cs typeface="Times New Roman" pitchFamily="18" charset="0"/>
                        </a:rPr>
                        <a:t>Демянківці</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с. </a:t>
                      </a:r>
                      <a:r>
                        <a:rPr lang="uk-UA" sz="1400" b="0" dirty="0" err="1">
                          <a:solidFill>
                            <a:schemeClr val="tx1"/>
                          </a:solidFill>
                          <a:effectLst/>
                          <a:latin typeface="Times New Roman" pitchFamily="18" charset="0"/>
                          <a:cs typeface="Times New Roman" pitchFamily="18" charset="0"/>
                        </a:rPr>
                        <a:t>Воробіївка</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міська амбулаторія  №1</a:t>
                      </a:r>
                      <a:endParaRPr lang="en-US" sz="1400" b="0" dirty="0">
                        <a:solidFill>
                          <a:schemeClr val="tx1"/>
                        </a:solidFill>
                        <a:effectLst/>
                        <a:latin typeface="Times New Roman" pitchFamily="18" charset="0"/>
                        <a:cs typeface="Times New Roman" pitchFamily="18" charset="0"/>
                      </a:endParaRPr>
                    </a:p>
                    <a:p>
                      <a:pPr>
                        <a:spcAft>
                          <a:spcPts val="0"/>
                        </a:spcAft>
                      </a:pPr>
                      <a:r>
                        <a:rPr lang="uk-UA" sz="1400" b="0" dirty="0">
                          <a:solidFill>
                            <a:schemeClr val="tx1"/>
                          </a:solidFill>
                          <a:effectLst/>
                          <a:latin typeface="Times New Roman" pitchFamily="18" charset="0"/>
                          <a:cs typeface="Times New Roman" pitchFamily="18" charset="0"/>
                        </a:rPr>
                        <a:t>- міська амбулаторія  №2</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  </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Ліцензовані будівельні організації</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2020-2023</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40000 </a:t>
                      </a:r>
                      <a:r>
                        <a:rPr lang="uk-UA" sz="1400" b="0" dirty="0" err="1">
                          <a:solidFill>
                            <a:schemeClr val="tx1"/>
                          </a:solidFill>
                          <a:effectLst/>
                          <a:latin typeface="Times New Roman" pitchFamily="18" charset="0"/>
                          <a:cs typeface="Times New Roman" pitchFamily="18" charset="0"/>
                        </a:rPr>
                        <a:t>грн</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60000"/>
                        <a:lumOff val="40000"/>
                      </a:schemeClr>
                    </a:solidFill>
                  </a:tcPr>
                </a:tc>
              </a:tr>
              <a:tr h="1317809">
                <a:tc>
                  <a:txBody>
                    <a:bodyPr/>
                    <a:lstStyle/>
                    <a:p>
                      <a:pPr>
                        <a:spcAft>
                          <a:spcPts val="0"/>
                        </a:spcAft>
                      </a:pPr>
                      <a:r>
                        <a:rPr lang="uk-UA" sz="1400" b="0" dirty="0">
                          <a:solidFill>
                            <a:schemeClr val="tx1"/>
                          </a:solidFill>
                          <a:effectLst/>
                          <a:latin typeface="Times New Roman" pitchFamily="18" charset="0"/>
                          <a:cs typeface="Times New Roman" pitchFamily="18" charset="0"/>
                        </a:rPr>
                        <a:t>Покращення інфраструктури Дунаєвецької міської об’єднаної територіальної громади для забезпечення надання медичних послуг жителям об’єднаної територіальної громади</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2020-2027</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60000"/>
                        <a:lumOff val="40000"/>
                      </a:schemeClr>
                    </a:solidFill>
                  </a:tcPr>
                </a:tc>
              </a:tr>
              <a:tr h="1537444">
                <a:tc>
                  <a:txBody>
                    <a:bodyPr/>
                    <a:lstStyle/>
                    <a:p>
                      <a:pPr>
                        <a:spcAft>
                          <a:spcPts val="0"/>
                        </a:spcAft>
                      </a:pPr>
                      <a:r>
                        <a:rPr lang="uk-UA" sz="1400" b="0" dirty="0">
                          <a:solidFill>
                            <a:schemeClr val="tx1"/>
                          </a:solidFill>
                          <a:effectLst/>
                          <a:latin typeface="Times New Roman" pitchFamily="18" charset="0"/>
                          <a:cs typeface="Times New Roman" pitchFamily="18" charset="0"/>
                        </a:rPr>
                        <a:t>Переміщення в приміщення після його капітального ремонту амбулаторії №2  в колишньому приміщенні Центральної аптеки </a:t>
                      </a:r>
                      <a:r>
                        <a:rPr lang="uk-UA" sz="1400" b="0" dirty="0" err="1">
                          <a:solidFill>
                            <a:schemeClr val="tx1"/>
                          </a:solidFill>
                          <a:effectLst/>
                          <a:latin typeface="Times New Roman" pitchFamily="18" charset="0"/>
                          <a:cs typeface="Times New Roman" pitchFamily="18" charset="0"/>
                        </a:rPr>
                        <a:t>м.Дунаївці</a:t>
                      </a:r>
                      <a:r>
                        <a:rPr lang="uk-UA" sz="1400" b="0" dirty="0">
                          <a:solidFill>
                            <a:schemeClr val="tx1"/>
                          </a:solidFill>
                          <a:effectLst/>
                          <a:latin typeface="Times New Roman" pitchFamily="18" charset="0"/>
                          <a:cs typeface="Times New Roman" pitchFamily="18" charset="0"/>
                        </a:rPr>
                        <a:t>. Проведення заходів щодо зміцнення матеріально-технічної бази 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a:t>
                      </a:r>
                      <a:r>
                        <a:rPr lang="uk-UA" sz="1400" b="0" dirty="0" err="1">
                          <a:solidFill>
                            <a:schemeClr val="tx1"/>
                          </a:solidFill>
                          <a:effectLst/>
                          <a:latin typeface="Times New Roman" pitchFamily="18" charset="0"/>
                          <a:cs typeface="Times New Roman" pitchFamily="18" charset="0"/>
                        </a:rPr>
                        <a:t>медико</a:t>
                      </a:r>
                      <a:r>
                        <a:rPr lang="uk-UA" sz="1400" b="0" dirty="0">
                          <a:solidFill>
                            <a:schemeClr val="tx1"/>
                          </a:solidFill>
                          <a:effectLst/>
                          <a:latin typeface="Times New Roman" pitchFamily="18" charset="0"/>
                          <a:cs typeface="Times New Roman" pitchFamily="18" charset="0"/>
                        </a:rPr>
                        <a:t> санітарної допомоги,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Ліцензовані будівельні організації</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2020-2027</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3000000грн</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60000"/>
                        <a:lumOff val="40000"/>
                      </a:schemeClr>
                    </a:solidFill>
                  </a:tcPr>
                </a:tc>
              </a:tr>
              <a:tr h="1537444">
                <a:tc>
                  <a:txBody>
                    <a:bodyPr/>
                    <a:lstStyle/>
                    <a:p>
                      <a:pPr>
                        <a:spcAft>
                          <a:spcPts val="0"/>
                        </a:spcAft>
                      </a:pPr>
                      <a:r>
                        <a:rPr lang="uk-UA" sz="1400" b="0" dirty="0">
                          <a:solidFill>
                            <a:schemeClr val="tx1"/>
                          </a:solidFill>
                          <a:effectLst/>
                          <a:latin typeface="Times New Roman" pitchFamily="18" charset="0"/>
                          <a:cs typeface="Times New Roman" pitchFamily="18" charset="0"/>
                        </a:rPr>
                        <a:t>Проведення заходів щодо відкриття амбулаторії у районі військового містечка </a:t>
                      </a:r>
                      <a:r>
                        <a:rPr lang="uk-UA" sz="1400" b="0" dirty="0" err="1">
                          <a:solidFill>
                            <a:schemeClr val="tx1"/>
                          </a:solidFill>
                          <a:effectLst/>
                          <a:latin typeface="Times New Roman" pitchFamily="18" charset="0"/>
                          <a:cs typeface="Times New Roman" pitchFamily="18" charset="0"/>
                        </a:rPr>
                        <a:t>м.Дунаївці</a:t>
                      </a: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Ліцензована будівельна організація</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2020-2024</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4 500 000 </a:t>
                      </a:r>
                      <a:r>
                        <a:rPr lang="uk-UA" sz="1400" b="0" dirty="0" err="1">
                          <a:solidFill>
                            <a:schemeClr val="tx1"/>
                          </a:solidFill>
                          <a:effectLst/>
                          <a:latin typeface="Times New Roman" pitchFamily="18" charset="0"/>
                          <a:cs typeface="Times New Roman" pitchFamily="18" charset="0"/>
                        </a:rPr>
                        <a:t>грн</a:t>
                      </a:r>
                      <a:endParaRPr lang="en-US" sz="1400" b="0" dirty="0">
                        <a:solidFill>
                          <a:schemeClr val="tx1"/>
                        </a:solidFill>
                        <a:effectLst/>
                        <a:latin typeface="Times New Roman" pitchFamily="18" charset="0"/>
                        <a:ea typeface="Times New Roman"/>
                        <a:cs typeface="Times New Roman" pitchFamily="18" charset="0"/>
                      </a:endParaRPr>
                    </a:p>
                  </a:txBody>
                  <a:tcPr marL="32125" marR="32125" marT="0" marB="0"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2999086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26472833"/>
              </p:ext>
            </p:extLst>
          </p:nvPr>
        </p:nvGraphicFramePr>
        <p:xfrm>
          <a:off x="0" y="-1"/>
          <a:ext cx="9144000" cy="6858000"/>
        </p:xfrm>
        <a:graphic>
          <a:graphicData uri="http://schemas.openxmlformats.org/drawingml/2006/table">
            <a:tbl>
              <a:tblPr firstRow="1" firstCol="1" bandRow="1">
                <a:tableStyleId>{5C22544A-7EE6-4342-B048-85BDC9FD1C3A}</a:tableStyleId>
              </a:tblPr>
              <a:tblGrid>
                <a:gridCol w="3085752"/>
                <a:gridCol w="1699846"/>
                <a:gridCol w="1743560"/>
                <a:gridCol w="1319344"/>
                <a:gridCol w="1295498"/>
              </a:tblGrid>
              <a:tr h="1016000">
                <a:tc>
                  <a:txBody>
                    <a:bodyPr/>
                    <a:lstStyle/>
                    <a:p>
                      <a:pPr>
                        <a:spcAft>
                          <a:spcPts val="0"/>
                        </a:spcAft>
                      </a:pPr>
                      <a:r>
                        <a:rPr lang="uk-UA" sz="1400" b="0" dirty="0">
                          <a:solidFill>
                            <a:schemeClr val="tx1"/>
                          </a:solidFill>
                          <a:effectLst/>
                          <a:latin typeface="Times New Roman" pitchFamily="18" charset="0"/>
                          <a:cs typeface="Times New Roman" pitchFamily="18" charset="0"/>
                        </a:rPr>
                        <a:t>Придбання  гематологічних та сечових  аналізаторів</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2020-2023</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500 000 </a:t>
                      </a:r>
                      <a:r>
                        <a:rPr lang="uk-UA" sz="1400" b="0" dirty="0" err="1">
                          <a:solidFill>
                            <a:schemeClr val="tx1"/>
                          </a:solidFill>
                          <a:effectLst/>
                          <a:latin typeface="Times New Roman" pitchFamily="18" charset="0"/>
                          <a:cs typeface="Times New Roman" pitchFamily="18" charset="0"/>
                        </a:rPr>
                        <a:t>грн</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60000"/>
                        <a:lumOff val="40000"/>
                      </a:schemeClr>
                    </a:solidFill>
                  </a:tcPr>
                </a:tc>
              </a:tr>
              <a:tr h="1016000">
                <a:tc>
                  <a:txBody>
                    <a:bodyPr/>
                    <a:lstStyle/>
                    <a:p>
                      <a:pPr>
                        <a:spcAft>
                          <a:spcPts val="0"/>
                        </a:spcAft>
                      </a:pPr>
                      <a:r>
                        <a:rPr lang="uk-UA" sz="1400" b="0" dirty="0">
                          <a:solidFill>
                            <a:schemeClr val="tx1"/>
                          </a:solidFill>
                          <a:effectLst/>
                          <a:latin typeface="Times New Roman" pitchFamily="18" charset="0"/>
                          <a:cs typeface="Times New Roman" pitchFamily="18" charset="0"/>
                        </a:rPr>
                        <a:t>Придбання  сумок вкладок для фельдшерів </a:t>
                      </a:r>
                      <a:r>
                        <a:rPr lang="uk-UA" sz="1400" b="0" dirty="0">
                          <a:solidFill>
                            <a:schemeClr val="tx1"/>
                          </a:solidFill>
                          <a:latin typeface="Times New Roman" pitchFamily="18" charset="0"/>
                          <a:cs typeface="Times New Roman" pitchFamily="18" charset="0"/>
                        </a:rPr>
                        <a:t>– 26шт</a:t>
                      </a:r>
                      <a:endParaRPr lang="en-US" sz="1400" b="0" dirty="0">
                        <a:solidFill>
                          <a:schemeClr val="tx1"/>
                        </a:solidFill>
                        <a:latin typeface="Times New Roman" pitchFamily="18" charset="0"/>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2020-2023</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15000 </a:t>
                      </a:r>
                      <a:r>
                        <a:rPr lang="uk-UA" sz="1400" b="0" dirty="0" err="1">
                          <a:solidFill>
                            <a:schemeClr val="tx1"/>
                          </a:solidFill>
                          <a:effectLst/>
                          <a:latin typeface="Times New Roman" pitchFamily="18" charset="0"/>
                          <a:cs typeface="Times New Roman" pitchFamily="18" charset="0"/>
                        </a:rPr>
                        <a:t>грн</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60000"/>
                        <a:lumOff val="40000"/>
                      </a:schemeClr>
                    </a:solidFill>
                  </a:tcPr>
                </a:tc>
              </a:tr>
              <a:tr h="1778000">
                <a:tc>
                  <a:txBody>
                    <a:bodyPr/>
                    <a:lstStyle/>
                    <a:p>
                      <a:pPr>
                        <a:spcAft>
                          <a:spcPts val="0"/>
                        </a:spcAft>
                      </a:pPr>
                      <a:r>
                        <a:rPr lang="uk-UA" sz="1400" b="0" dirty="0">
                          <a:solidFill>
                            <a:schemeClr val="tx1"/>
                          </a:solidFill>
                          <a:effectLst/>
                          <a:latin typeface="Times New Roman" pitchFamily="18" charset="0"/>
                          <a:cs typeface="Times New Roman" pitchFamily="18" charset="0"/>
                        </a:rPr>
                        <a:t>Капітальний ремонт </a:t>
                      </a:r>
                      <a:r>
                        <a:rPr lang="uk-UA" sz="1400" b="0" dirty="0" err="1">
                          <a:solidFill>
                            <a:schemeClr val="tx1"/>
                          </a:solidFill>
                          <a:effectLst/>
                          <a:latin typeface="Times New Roman" pitchFamily="18" charset="0"/>
                          <a:cs typeface="Times New Roman" pitchFamily="18" charset="0"/>
                        </a:rPr>
                        <a:t>адмінкорпусу</a:t>
                      </a:r>
                      <a:r>
                        <a:rPr lang="uk-UA" sz="1400" b="0" dirty="0">
                          <a:solidFill>
                            <a:schemeClr val="tx1"/>
                          </a:solidFill>
                          <a:effectLst/>
                          <a:latin typeface="Times New Roman" pitchFamily="18" charset="0"/>
                          <a:cs typeface="Times New Roman" pitchFamily="18" charset="0"/>
                        </a:rPr>
                        <a:t> центру ПМСД</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Ліцензована будівельна організація</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2020-2024</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3000000 </a:t>
                      </a:r>
                      <a:r>
                        <a:rPr lang="uk-UA" sz="1400" b="0" dirty="0" err="1">
                          <a:solidFill>
                            <a:schemeClr val="tx1"/>
                          </a:solidFill>
                          <a:effectLst/>
                          <a:latin typeface="Times New Roman" pitchFamily="18" charset="0"/>
                          <a:cs typeface="Times New Roman" pitchFamily="18" charset="0"/>
                        </a:rPr>
                        <a:t>грн</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60000"/>
                        <a:lumOff val="40000"/>
                      </a:schemeClr>
                    </a:solidFill>
                  </a:tcPr>
                </a:tc>
              </a:tr>
              <a:tr h="1778000">
                <a:tc>
                  <a:txBody>
                    <a:bodyPr/>
                    <a:lstStyle/>
                    <a:p>
                      <a:pPr>
                        <a:spcAft>
                          <a:spcPts val="0"/>
                        </a:spcAft>
                      </a:pPr>
                      <a:r>
                        <a:rPr lang="uk-UA" sz="1400" b="0" dirty="0">
                          <a:solidFill>
                            <a:schemeClr val="tx1"/>
                          </a:solidFill>
                          <a:effectLst/>
                          <a:latin typeface="Times New Roman" pitchFamily="18" charset="0"/>
                          <a:cs typeface="Times New Roman" pitchFamily="18" charset="0"/>
                        </a:rPr>
                        <a:t>Проведення капітальних ремонтів діючих </a:t>
                      </a:r>
                      <a:r>
                        <a:rPr lang="uk-UA" sz="1400" b="0" dirty="0" err="1">
                          <a:solidFill>
                            <a:schemeClr val="tx1"/>
                          </a:solidFill>
                          <a:effectLst/>
                          <a:latin typeface="Times New Roman" pitchFamily="18" charset="0"/>
                          <a:cs typeface="Times New Roman" pitchFamily="18" charset="0"/>
                        </a:rPr>
                        <a:t>ФАПів</a:t>
                      </a:r>
                      <a:r>
                        <a:rPr lang="uk-UA" sz="1400" b="0" dirty="0">
                          <a:solidFill>
                            <a:schemeClr val="tx1"/>
                          </a:solidFill>
                          <a:effectLst/>
                          <a:latin typeface="Times New Roman" pitchFamily="18" charset="0"/>
                          <a:cs typeface="Times New Roman" pitchFamily="18" charset="0"/>
                        </a:rPr>
                        <a:t>, що розміщені на території громади(переміщення робочого місця фельдшера в Будинок громади)</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Ліцензована будівельна організація</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2020-2023</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60000"/>
                        <a:lumOff val="40000"/>
                      </a:schemeClr>
                    </a:solidFill>
                  </a:tcPr>
                </a:tc>
              </a:tr>
              <a:tr h="1270000">
                <a:tc>
                  <a:txBody>
                    <a:bodyPr/>
                    <a:lstStyle/>
                    <a:p>
                      <a:pPr>
                        <a:spcAft>
                          <a:spcPts val="0"/>
                        </a:spcAft>
                      </a:pPr>
                      <a:r>
                        <a:rPr lang="uk-UA" sz="1400" b="0" dirty="0">
                          <a:solidFill>
                            <a:schemeClr val="tx1"/>
                          </a:solidFill>
                          <a:effectLst/>
                          <a:latin typeface="Times New Roman" pitchFamily="18" charset="0"/>
                          <a:cs typeface="Times New Roman" pitchFamily="18" charset="0"/>
                        </a:rPr>
                        <a:t>Проведення заходів щодо енергозбереження та енергоефективності в  приміщеннях </a:t>
                      </a:r>
                      <a:r>
                        <a:rPr lang="ru-RU" sz="1400" b="0" dirty="0">
                          <a:solidFill>
                            <a:schemeClr val="tx1"/>
                          </a:solidFill>
                          <a:effectLst/>
                          <a:latin typeface="Times New Roman" pitchFamily="18" charset="0"/>
                          <a:cs typeface="Times New Roman" pitchFamily="18" charset="0"/>
                        </a:rPr>
                        <a:t>Центр</a:t>
                      </a:r>
                      <a:r>
                        <a:rPr lang="uk-UA" sz="1400" b="0" dirty="0">
                          <a:solidFill>
                            <a:schemeClr val="tx1"/>
                          </a:solidFill>
                          <a:effectLst/>
                          <a:latin typeface="Times New Roman" pitchFamily="18" charset="0"/>
                          <a:cs typeface="Times New Roman" pitchFamily="18" charset="0"/>
                        </a:rPr>
                        <a:t>у</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первинної</a:t>
                      </a:r>
                      <a:r>
                        <a:rPr lang="ru-RU" sz="1400" b="0" dirty="0">
                          <a:solidFill>
                            <a:schemeClr val="tx1"/>
                          </a:solidFill>
                          <a:effectLst/>
                          <a:latin typeface="Times New Roman" pitchFamily="18" charset="0"/>
                          <a:cs typeface="Times New Roman" pitchFamily="18" charset="0"/>
                        </a:rPr>
                        <a:t> медико-</a:t>
                      </a:r>
                      <a:r>
                        <a:rPr lang="ru-RU" sz="1400" b="0" dirty="0" err="1">
                          <a:solidFill>
                            <a:schemeClr val="tx1"/>
                          </a:solidFill>
                          <a:effectLst/>
                          <a:latin typeface="Times New Roman" pitchFamily="18" charset="0"/>
                          <a:cs typeface="Times New Roman" pitchFamily="18" charset="0"/>
                        </a:rPr>
                        <a:t>санітарної</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допомоги</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Виконавчий комітет</a:t>
                      </a:r>
                      <a:endParaRPr lang="en-US" sz="1400" b="0" dirty="0">
                        <a:solidFill>
                          <a:schemeClr val="tx1"/>
                        </a:solidFill>
                        <a:effectLst/>
                        <a:latin typeface="Times New Roman" pitchFamily="18" charset="0"/>
                        <a:cs typeface="Times New Roman" pitchFamily="18" charset="0"/>
                      </a:endParaRPr>
                    </a:p>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КНП «</a:t>
                      </a:r>
                      <a:r>
                        <a:rPr lang="uk-UA" sz="1400" b="0" dirty="0" err="1">
                          <a:solidFill>
                            <a:schemeClr val="tx1"/>
                          </a:solidFill>
                          <a:effectLst/>
                          <a:latin typeface="Times New Roman" pitchFamily="18" charset="0"/>
                          <a:cs typeface="Times New Roman" pitchFamily="18" charset="0"/>
                        </a:rPr>
                        <a:t>Дунаєвецький</a:t>
                      </a:r>
                      <a:r>
                        <a:rPr lang="uk-UA" sz="1400" b="0" dirty="0">
                          <a:solidFill>
                            <a:schemeClr val="tx1"/>
                          </a:solidFill>
                          <a:effectLst/>
                          <a:latin typeface="Times New Roman" pitchFamily="18" charset="0"/>
                          <a:cs typeface="Times New Roman" pitchFamily="18" charset="0"/>
                        </a:rPr>
                        <a:t> центр первинної медико-санітарної допомоги»,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solidFill>
                      <a:schemeClr val="accent6">
                        <a:lumMod val="60000"/>
                        <a:lumOff val="4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2020-2023</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43095" marR="43095" marT="0" marB="0"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876569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475346722"/>
              </p:ext>
            </p:extLst>
          </p:nvPr>
        </p:nvGraphicFramePr>
        <p:xfrm>
          <a:off x="0" y="0"/>
          <a:ext cx="9144001" cy="6857999"/>
        </p:xfrm>
        <a:graphic>
          <a:graphicData uri="http://schemas.openxmlformats.org/drawingml/2006/table">
            <a:tbl>
              <a:tblPr firstRow="1" firstCol="1" bandRow="1">
                <a:tableStyleId>{5C22544A-7EE6-4342-B048-85BDC9FD1C3A}</a:tableStyleId>
              </a:tblPr>
              <a:tblGrid>
                <a:gridCol w="3179568"/>
                <a:gridCol w="1315684"/>
                <a:gridCol w="2033906"/>
                <a:gridCol w="1319344"/>
                <a:gridCol w="1295499"/>
              </a:tblGrid>
              <a:tr h="1633625">
                <a:tc>
                  <a:txBody>
                    <a:bodyPr/>
                    <a:lstStyle/>
                    <a:p>
                      <a:pPr>
                        <a:spcAft>
                          <a:spcPts val="0"/>
                        </a:spcAft>
                      </a:pPr>
                      <a:r>
                        <a:rPr lang="uk-UA" sz="1400" b="0" dirty="0">
                          <a:solidFill>
                            <a:schemeClr val="tx1"/>
                          </a:solidFill>
                          <a:effectLst/>
                          <a:latin typeface="Times New Roman"/>
                          <a:ea typeface="Times New Roman"/>
                          <a:cs typeface="Times New Roman"/>
                        </a:rPr>
                        <a:t>Проведення заходів щодо співпраці з благодійними організаціями, країнами партнерами та іншими з метою отримання благодійної та спонсорської допомоги</a:t>
                      </a:r>
                      <a:endParaRPr lang="en-US" sz="1400" b="0" dirty="0">
                        <a:solidFill>
                          <a:schemeClr val="tx1"/>
                        </a:solidFill>
                        <a:effectLst/>
                        <a:latin typeface="Times New Roman"/>
                        <a:ea typeface="Times New Roman"/>
                        <a:cs typeface="Times New Roman"/>
                      </a:endParaRPr>
                    </a:p>
                    <a:p>
                      <a:pPr>
                        <a:spcAft>
                          <a:spcPts val="0"/>
                        </a:spcAft>
                      </a:pPr>
                      <a:r>
                        <a:rPr lang="uk-UA" sz="1400" b="0" dirty="0">
                          <a:solidFill>
                            <a:schemeClr val="tx1"/>
                          </a:solidFill>
                          <a:effectLst/>
                          <a:latin typeface="Times New Roman"/>
                          <a:ea typeface="Times New Roman"/>
                          <a:cs typeface="Times New Roman"/>
                        </a:rPr>
                        <a:t>(техніка, обладнання важкодоступних медичних </a:t>
                      </a:r>
                      <a:r>
                        <a:rPr lang="uk-UA" sz="1400" b="0" dirty="0" err="1">
                          <a:solidFill>
                            <a:schemeClr val="tx1"/>
                          </a:solidFill>
                          <a:effectLst/>
                          <a:latin typeface="Times New Roman"/>
                          <a:ea typeface="Times New Roman"/>
                          <a:cs typeface="Times New Roman"/>
                        </a:rPr>
                        <a:t>припаратів</a:t>
                      </a:r>
                      <a:r>
                        <a:rPr lang="uk-UA" sz="1400" b="0" dirty="0">
                          <a:solidFill>
                            <a:schemeClr val="tx1"/>
                          </a:solidFill>
                          <a:effectLst/>
                          <a:latin typeface="Times New Roman"/>
                          <a:ea typeface="Times New Roman"/>
                          <a:cs typeface="Times New Roman"/>
                        </a:rPr>
                        <a:t>)</a:t>
                      </a:r>
                      <a:endParaRPr lang="en-US" sz="1400" b="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Виконавчий комітет</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Times New Roman"/>
                          <a:cs typeface="Times New Roman"/>
                        </a:rPr>
                        <a:t>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Calibri"/>
                          <a:cs typeface="Times New Roman"/>
                        </a:rPr>
                        <a:t>КНП «Дунаєвецький центр первинної медико-санітарної допомоги»,</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Times New Roman"/>
                          <a:cs typeface="Times New Roman"/>
                        </a:rPr>
                        <a:t>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2020-2023</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 </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60000"/>
                        <a:lumOff val="40000"/>
                      </a:schemeClr>
                    </a:solidFill>
                  </a:tcPr>
                </a:tc>
              </a:tr>
              <a:tr h="1400250">
                <a:tc>
                  <a:txBody>
                    <a:bodyPr/>
                    <a:lstStyle/>
                    <a:p>
                      <a:pPr>
                        <a:spcAft>
                          <a:spcPts val="0"/>
                        </a:spcAft>
                      </a:pPr>
                      <a:r>
                        <a:rPr lang="uk-UA" sz="1400" b="0" dirty="0">
                          <a:solidFill>
                            <a:schemeClr val="tx1"/>
                          </a:solidFill>
                          <a:effectLst/>
                          <a:latin typeface="Times New Roman"/>
                          <a:ea typeface="Times New Roman"/>
                          <a:cs typeface="Times New Roman"/>
                        </a:rPr>
                        <a:t>Поточний ремонт  </a:t>
                      </a:r>
                      <a:r>
                        <a:rPr lang="uk-UA" sz="1400" b="0" dirty="0" err="1">
                          <a:solidFill>
                            <a:schemeClr val="tx1"/>
                          </a:solidFill>
                          <a:effectLst/>
                          <a:latin typeface="Times New Roman"/>
                          <a:ea typeface="Times New Roman"/>
                          <a:cs typeface="Times New Roman"/>
                        </a:rPr>
                        <a:t>Великопобіянськоїамбулаторії</a:t>
                      </a:r>
                      <a:r>
                        <a:rPr lang="uk-UA" sz="1400" b="0" dirty="0">
                          <a:solidFill>
                            <a:schemeClr val="tx1"/>
                          </a:solidFill>
                          <a:effectLst/>
                          <a:latin typeface="Times New Roman"/>
                          <a:ea typeface="Times New Roman"/>
                          <a:cs typeface="Times New Roman"/>
                        </a:rPr>
                        <a:t> загальної практики сімейної медицини</a:t>
                      </a:r>
                      <a:endParaRPr lang="en-US" sz="1400" b="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Виконавчий комітет</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Times New Roman"/>
                          <a:cs typeface="Times New Roman"/>
                        </a:rPr>
                        <a:t>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Calibri"/>
                          <a:cs typeface="Times New Roman"/>
                        </a:rPr>
                        <a:t>КНП «Дунаєвецький центр первинної медико-санітарної допомоги»,</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Times New Roman"/>
                          <a:cs typeface="Times New Roman"/>
                        </a:rPr>
                        <a:t>Ліцензована будівельна організація</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2020-2024</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300 000 грн</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60000"/>
                        <a:lumOff val="40000"/>
                      </a:schemeClr>
                    </a:solidFill>
                  </a:tcPr>
                </a:tc>
              </a:tr>
              <a:tr h="1400250">
                <a:tc>
                  <a:txBody>
                    <a:bodyPr/>
                    <a:lstStyle/>
                    <a:p>
                      <a:pPr>
                        <a:spcAft>
                          <a:spcPts val="0"/>
                        </a:spcAft>
                      </a:pPr>
                      <a:r>
                        <a:rPr lang="uk-UA" sz="1400" b="0" dirty="0">
                          <a:solidFill>
                            <a:schemeClr val="tx1"/>
                          </a:solidFill>
                          <a:effectLst/>
                          <a:latin typeface="Times New Roman"/>
                          <a:ea typeface="Times New Roman"/>
                          <a:cs typeface="Times New Roman"/>
                        </a:rPr>
                        <a:t>Вирішення питання щодо розміщення амбулаторії в </a:t>
                      </a:r>
                      <a:r>
                        <a:rPr lang="uk-UA" sz="1400" b="0" dirty="0" err="1">
                          <a:solidFill>
                            <a:schemeClr val="tx1"/>
                          </a:solidFill>
                          <a:effectLst/>
                          <a:latin typeface="Times New Roman"/>
                          <a:ea typeface="Times New Roman"/>
                          <a:cs typeface="Times New Roman"/>
                        </a:rPr>
                        <a:t>с.Миньківці</a:t>
                      </a:r>
                      <a:endParaRPr lang="en-US" sz="1400" b="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Виконавчий комітет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Calibri"/>
                          <a:cs typeface="Times New Roman"/>
                        </a:rPr>
                        <a:t>КНП «Дунаєвецький центр первинної медико-санітарної допомоги»,</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Times New Roman"/>
                          <a:cs typeface="Times New Roman"/>
                        </a:rPr>
                        <a:t>Ліцензована будівельна організація</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2020-2027</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 </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60000"/>
                        <a:lumOff val="40000"/>
                      </a:schemeClr>
                    </a:solidFill>
                  </a:tcPr>
                </a:tc>
              </a:tr>
              <a:tr h="1256999">
                <a:tc>
                  <a:txBody>
                    <a:bodyPr/>
                    <a:lstStyle/>
                    <a:p>
                      <a:pPr>
                        <a:spcAft>
                          <a:spcPts val="0"/>
                        </a:spcAft>
                      </a:pPr>
                      <a:r>
                        <a:rPr lang="uk-UA" sz="1400" b="0">
                          <a:solidFill>
                            <a:schemeClr val="tx1"/>
                          </a:solidFill>
                          <a:effectLst/>
                          <a:latin typeface="Times New Roman"/>
                          <a:ea typeface="Times New Roman"/>
                          <a:cs typeface="Times New Roman"/>
                        </a:rPr>
                        <a:t>Придбання електроскутерів</a:t>
                      </a:r>
                      <a:endParaRPr lang="en-US" sz="1400" b="0">
                        <a:solidFill>
                          <a:schemeClr val="tx1"/>
                        </a:solidFill>
                        <a:effectLst/>
                        <a:latin typeface="Times New Roman"/>
                        <a:ea typeface="Times New Roman"/>
                        <a:cs typeface="Times New Roman"/>
                      </a:endParaRPr>
                    </a:p>
                    <a:p>
                      <a:pPr>
                        <a:spcAft>
                          <a:spcPts val="0"/>
                        </a:spcAft>
                      </a:pPr>
                      <a:r>
                        <a:rPr lang="uk-UA" sz="1400" b="0">
                          <a:solidFill>
                            <a:schemeClr val="tx1"/>
                          </a:solidFill>
                          <a:effectLst/>
                          <a:latin typeface="Times New Roman"/>
                          <a:ea typeface="Times New Roman"/>
                          <a:cs typeface="Times New Roman"/>
                        </a:rPr>
                        <a:t>(10)</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Виконавчий комітет</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Calibri"/>
                          <a:cs typeface="Times New Roman"/>
                        </a:rPr>
                        <a:t>КНП «Дунаєвецький центр первинної медико-санітарної допомоги»,</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Calibri"/>
                          <a:cs typeface="Times New Roman"/>
                        </a:rPr>
                        <a:t>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2021-2027</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28000 грн</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60000"/>
                        <a:lumOff val="40000"/>
                      </a:schemeClr>
                    </a:solidFill>
                  </a:tcPr>
                </a:tc>
              </a:tr>
              <a:tr h="1166875">
                <a:tc>
                  <a:txBody>
                    <a:bodyPr/>
                    <a:lstStyle/>
                    <a:p>
                      <a:pPr>
                        <a:spcAft>
                          <a:spcPts val="0"/>
                        </a:spcAft>
                      </a:pPr>
                      <a:r>
                        <a:rPr lang="uk-UA" sz="1400" b="0">
                          <a:solidFill>
                            <a:schemeClr val="tx1"/>
                          </a:solidFill>
                          <a:effectLst/>
                          <a:latin typeface="Times New Roman"/>
                          <a:ea typeface="Times New Roman"/>
                          <a:cs typeface="Times New Roman"/>
                        </a:rPr>
                        <a:t> Підготовка висококваліфікованого працівника (навчання студента-лікаря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Виконавчий комітет</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uk-UA" sz="1400" b="0">
                          <a:solidFill>
                            <a:schemeClr val="tx1"/>
                          </a:solidFill>
                          <a:effectLst/>
                          <a:latin typeface="Times New Roman"/>
                          <a:ea typeface="Calibri"/>
                          <a:cs typeface="Times New Roman"/>
                        </a:rPr>
                        <a:t>КНП «Дунаєвецький центр первинної медико-санітарної допомоги»,</a:t>
                      </a:r>
                      <a:endParaRPr lang="en-US" sz="1400" b="0">
                        <a:solidFill>
                          <a:schemeClr val="tx1"/>
                        </a:solidFill>
                        <a:effectLst/>
                        <a:latin typeface="Times New Roman"/>
                        <a:ea typeface="Times New Roman"/>
                        <a:cs typeface="Times New Roman"/>
                      </a:endParaRPr>
                    </a:p>
                    <a:p>
                      <a:pPr algn="ctr">
                        <a:spcAft>
                          <a:spcPts val="0"/>
                        </a:spcAft>
                      </a:pPr>
                      <a:r>
                        <a:rPr lang="uk-UA" sz="1400" b="0">
                          <a:solidFill>
                            <a:schemeClr val="tx1"/>
                          </a:solidFill>
                          <a:effectLst/>
                          <a:latin typeface="Times New Roman"/>
                          <a:ea typeface="Calibri"/>
                          <a:cs typeface="Times New Roman"/>
                        </a:rPr>
                        <a:t> </a:t>
                      </a:r>
                      <a:endParaRPr lang="en-US" sz="1400" b="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uk-UA" sz="1400" b="0">
                          <a:solidFill>
                            <a:schemeClr val="tx1"/>
                          </a:solidFill>
                          <a:effectLst/>
                          <a:latin typeface="Times New Roman"/>
                          <a:ea typeface="Times New Roman"/>
                          <a:cs typeface="Times New Roman"/>
                        </a:rPr>
                        <a:t>2021-2030</a:t>
                      </a:r>
                      <a:endParaRPr lang="en-US" sz="1400" b="0">
                        <a:solidFill>
                          <a:schemeClr val="tx1"/>
                        </a:solidFill>
                        <a:effectLst/>
                        <a:latin typeface="Times New Roman"/>
                        <a:ea typeface="Times New Roman"/>
                        <a:cs typeface="Times New Roman"/>
                      </a:endParaRPr>
                    </a:p>
                  </a:txBody>
                  <a:tcPr marL="68580" marR="68580" marT="0" marB="0" anchor="ctr">
                    <a:solidFill>
                      <a:schemeClr val="accent6">
                        <a:lumMod val="40000"/>
                        <a:lumOff val="60000"/>
                      </a:schemeClr>
                    </a:solidFill>
                  </a:tcPr>
                </a:tc>
                <a:tc>
                  <a:txBody>
                    <a:bodyPr/>
                    <a:lstStyle/>
                    <a:p>
                      <a:pPr algn="ctr">
                        <a:spcAft>
                          <a:spcPts val="0"/>
                        </a:spcAft>
                      </a:pPr>
                      <a:r>
                        <a:rPr lang="uk-UA" sz="1400" b="0" dirty="0">
                          <a:solidFill>
                            <a:schemeClr val="tx1"/>
                          </a:solidFill>
                          <a:effectLst/>
                          <a:latin typeface="Times New Roman"/>
                          <a:ea typeface="Times New Roman"/>
                          <a:cs typeface="Times New Roman"/>
                        </a:rPr>
                        <a:t>320000 грн.</a:t>
                      </a:r>
                      <a:endParaRPr lang="en-US" sz="1400" b="0" dirty="0">
                        <a:solidFill>
                          <a:schemeClr val="tx1"/>
                        </a:solidFill>
                        <a:effectLst/>
                        <a:latin typeface="Times New Roman"/>
                        <a:ea typeface="Times New Roman"/>
                        <a:cs typeface="Times New Roman"/>
                      </a:endParaRPr>
                    </a:p>
                  </a:txBody>
                  <a:tcPr marL="68580" marR="68580" marT="0" marB="0"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3385821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14300" y="139850"/>
            <a:ext cx="9029700"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r>
              <a:rPr lang="uk-UA" b="1" dirty="0" smtClean="0">
                <a:latin typeface="Times New Roman" pitchFamily="18" charset="0"/>
                <a:cs typeface="Times New Roman" pitchFamily="18" charset="0"/>
              </a:rPr>
              <a:t>.</a:t>
            </a:r>
          </a:p>
          <a:p>
            <a:pPr algn="ctr"/>
            <a:r>
              <a:rPr lang="uk-UA" b="1" dirty="0" smtClean="0">
                <a:solidFill>
                  <a:schemeClr val="accent2">
                    <a:lumMod val="75000"/>
                  </a:schemeClr>
                </a:solidFill>
                <a:latin typeface="Times New Roman" pitchFamily="18" charset="0"/>
                <a:cs typeface="Times New Roman" pitchFamily="18" charset="0"/>
              </a:rPr>
              <a:t>КНП «ДУНАЄВЕЦЬКА БАГАТОПРОФІЛЬНА ЛІКАРНЯ»</a:t>
            </a:r>
            <a:endParaRPr lang="en-US" b="1" dirty="0">
              <a:solidFill>
                <a:schemeClr val="accent2">
                  <a:lumMod val="75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6"/>
          <p:cNvGraphicFramePr>
            <a:graphicFrameLocks noGrp="1"/>
          </p:cNvGraphicFramePr>
          <p:nvPr>
            <p:extLst>
              <p:ext uri="{D42A27DB-BD31-4B8C-83A1-F6EECF244321}">
                <p14:modId xmlns:p14="http://schemas.microsoft.com/office/powerpoint/2010/main" val="1294694233"/>
              </p:ext>
            </p:extLst>
          </p:nvPr>
        </p:nvGraphicFramePr>
        <p:xfrm>
          <a:off x="0" y="1140312"/>
          <a:ext cx="9143999" cy="5637005"/>
        </p:xfrm>
        <a:graphic>
          <a:graphicData uri="http://schemas.openxmlformats.org/drawingml/2006/table">
            <a:tbl>
              <a:tblPr firstRow="1" firstCol="1" bandRow="1">
                <a:tableStyleId>{5C22544A-7EE6-4342-B048-85BDC9FD1C3A}</a:tableStyleId>
              </a:tblPr>
              <a:tblGrid>
                <a:gridCol w="4093659"/>
                <a:gridCol w="2525170"/>
                <a:gridCol w="2525170"/>
              </a:tblGrid>
              <a:tr h="512455">
                <a:tc>
                  <a:txBody>
                    <a:bodyPr/>
                    <a:lstStyle/>
                    <a:p>
                      <a:pPr algn="ctr">
                        <a:lnSpc>
                          <a:spcPct val="115000"/>
                        </a:lnSpc>
                        <a:spcAft>
                          <a:spcPts val="0"/>
                        </a:spcAft>
                      </a:pPr>
                      <a:r>
                        <a:rPr lang="uk-UA" sz="1400" dirty="0" smtClean="0">
                          <a:solidFill>
                            <a:schemeClr val="tx1"/>
                          </a:solidFill>
                          <a:effectLst/>
                          <a:latin typeface="Times New Roman" pitchFamily="18" charset="0"/>
                          <a:cs typeface="Times New Roman" pitchFamily="18" charset="0"/>
                        </a:rPr>
                        <a:t>Операційні цілі</a:t>
                      </a:r>
                    </a:p>
                  </a:txBody>
                  <a:tcPr marL="43898" marR="43898" marT="0" marB="0" anchor="ct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Завдання</a:t>
                      </a:r>
                      <a:endParaRPr lang="en-US" sz="1400" dirty="0">
                        <a:solidFill>
                          <a:schemeClr val="tx1"/>
                        </a:solidFill>
                        <a:effectLst/>
                        <a:latin typeface="Times New Roman" pitchFamily="18" charset="0"/>
                        <a:ea typeface="Calibri"/>
                        <a:cs typeface="Times New Roman" pitchFamily="18" charset="0"/>
                      </a:endParaRPr>
                    </a:p>
                  </a:txBody>
                  <a:tcPr marL="43898" marR="43898" marT="0" marB="0" anchor="ct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Індикатори</a:t>
                      </a:r>
                      <a:endParaRPr lang="en-US" sz="1400" dirty="0">
                        <a:solidFill>
                          <a:schemeClr val="tx1"/>
                        </a:solidFill>
                        <a:effectLst/>
                        <a:latin typeface="Times New Roman" pitchFamily="18" charset="0"/>
                        <a:ea typeface="Calibri"/>
                        <a:cs typeface="Times New Roman" pitchFamily="18" charset="0"/>
                      </a:endParaRPr>
                    </a:p>
                  </a:txBody>
                  <a:tcPr marL="43898" marR="43898" marT="0" marB="0"/>
                </a:tc>
              </a:tr>
              <a:tr h="512455">
                <a:tc gridSpan="3">
                  <a:txBody>
                    <a:bodyPr/>
                    <a:lstStyle/>
                    <a:p>
                      <a:pPr algn="ctr">
                        <a:lnSpc>
                          <a:spcPct val="115000"/>
                        </a:lnSpc>
                        <a:spcAft>
                          <a:spcPts val="0"/>
                        </a:spcAft>
                      </a:pPr>
                      <a:r>
                        <a:rPr lang="uk-UA" sz="1400" cap="all" dirty="0">
                          <a:solidFill>
                            <a:schemeClr val="tx1"/>
                          </a:solidFill>
                          <a:effectLst/>
                          <a:latin typeface="Times New Roman" pitchFamily="18" charset="0"/>
                          <a:cs typeface="Times New Roman" pitchFamily="18" charset="0"/>
                        </a:rPr>
                        <a:t>Стратегічна ціль</a:t>
                      </a:r>
                      <a:r>
                        <a:rPr lang="uk-UA" sz="1400" dirty="0">
                          <a:solidFill>
                            <a:schemeClr val="tx1"/>
                          </a:solidFill>
                          <a:effectLst/>
                          <a:latin typeface="Times New Roman" pitchFamily="18" charset="0"/>
                          <a:cs typeface="Times New Roman" pitchFamily="18" charset="0"/>
                        </a:rPr>
                        <a:t> 1. </a:t>
                      </a:r>
                      <a:r>
                        <a:rPr lang="uk-UA" sz="1400" cap="all" dirty="0">
                          <a:solidFill>
                            <a:schemeClr val="tx1"/>
                          </a:solidFill>
                          <a:effectLst/>
                          <a:latin typeface="Times New Roman" pitchFamily="18" charset="0"/>
                          <a:cs typeface="Times New Roman" pitchFamily="18" charset="0"/>
                        </a:rPr>
                        <a:t>підвищення рівня надання медичної допомоги </a:t>
                      </a:r>
                      <a:endParaRPr lang="en-US" sz="1400" dirty="0">
                        <a:solidFill>
                          <a:schemeClr val="tx1"/>
                        </a:solidFill>
                        <a:effectLst/>
                        <a:latin typeface="Times New Roman" pitchFamily="18" charset="0"/>
                        <a:ea typeface="Calibri"/>
                        <a:cs typeface="Times New Roman" pitchFamily="18" charset="0"/>
                      </a:endParaRPr>
                    </a:p>
                  </a:txBody>
                  <a:tcPr marL="43898" marR="43898" marT="0" marB="0" anchor="ctr"/>
                </a:tc>
                <a:tc hMerge="1">
                  <a:txBody>
                    <a:bodyPr/>
                    <a:lstStyle/>
                    <a:p>
                      <a:endParaRPr lang="ru-RU"/>
                    </a:p>
                  </a:txBody>
                  <a:tcPr/>
                </a:tc>
                <a:tc hMerge="1">
                  <a:txBody>
                    <a:bodyPr/>
                    <a:lstStyle/>
                    <a:p>
                      <a:endParaRPr lang="ru-RU"/>
                    </a:p>
                  </a:txBody>
                  <a:tcPr/>
                </a:tc>
              </a:tr>
              <a:tr h="4612095">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1.1. </a:t>
                      </a:r>
                      <a:r>
                        <a:rPr lang="uk-UA" sz="1400" dirty="0" smtClean="0">
                          <a:solidFill>
                            <a:schemeClr val="tx1"/>
                          </a:solidFill>
                          <a:effectLst/>
                          <a:latin typeface="Times New Roman" pitchFamily="18" charset="0"/>
                          <a:cs typeface="Times New Roman" pitchFamily="18" charset="0"/>
                        </a:rPr>
                        <a:t>Покращення якості вторинного рівня надання медичної допомоги.</a:t>
                      </a:r>
                      <a:endParaRPr lang="en-US" sz="140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uk-U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ea typeface="Calibri"/>
                        <a:cs typeface="Times New Roman" pitchFamily="18" charset="0"/>
                      </a:endParaRPr>
                    </a:p>
                  </a:txBody>
                  <a:tcPr marL="43898" marR="43898" marT="0" marB="0" anchor="ctr"/>
                </a:tc>
                <a:tc>
                  <a:txBody>
                    <a:bodyPr/>
                    <a:lstStyle/>
                    <a:p>
                      <a:pPr marL="228600" indent="-228600">
                        <a:lnSpc>
                          <a:spcPct val="115000"/>
                        </a:lnSpc>
                        <a:spcAft>
                          <a:spcPts val="0"/>
                        </a:spcAft>
                        <a:buAutoNum type="arabicPeriod"/>
                      </a:pPr>
                      <a:r>
                        <a:rPr lang="uk-UA" sz="1400" dirty="0" smtClean="0">
                          <a:solidFill>
                            <a:schemeClr val="tx1"/>
                          </a:solidFill>
                          <a:effectLst/>
                          <a:latin typeface="Times New Roman" pitchFamily="18" charset="0"/>
                          <a:cs typeface="Times New Roman" pitchFamily="18" charset="0"/>
                        </a:rPr>
                        <a:t>Впровадження нових інноваційних методів діагностики та лікування.</a:t>
                      </a:r>
                    </a:p>
                    <a:p>
                      <a:pPr marL="228600" indent="-228600">
                        <a:lnSpc>
                          <a:spcPct val="115000"/>
                        </a:lnSpc>
                        <a:spcAft>
                          <a:spcPts val="0"/>
                        </a:spcAft>
                        <a:buAutoNum type="arabicPeriod"/>
                      </a:pPr>
                      <a:r>
                        <a:rPr lang="uk-UA" sz="1400" dirty="0" smtClean="0">
                          <a:solidFill>
                            <a:schemeClr val="tx1"/>
                          </a:solidFill>
                          <a:effectLst/>
                          <a:latin typeface="Times New Roman" pitchFamily="18" charset="0"/>
                          <a:cs typeface="Times New Roman" pitchFamily="18" charset="0"/>
                        </a:rPr>
                        <a:t>Закупівля сучасного медичного обладнання</a:t>
                      </a:r>
                    </a:p>
                    <a:p>
                      <a:pPr marL="228600" indent="-228600">
                        <a:lnSpc>
                          <a:spcPct val="115000"/>
                        </a:lnSpc>
                        <a:spcAft>
                          <a:spcPts val="0"/>
                        </a:spcAft>
                        <a:buAutoNum type="arabicPeriod"/>
                      </a:pPr>
                      <a:r>
                        <a:rPr lang="uk-UA" sz="1400" dirty="0" smtClean="0">
                          <a:solidFill>
                            <a:schemeClr val="tx1"/>
                          </a:solidFill>
                          <a:effectLst/>
                          <a:latin typeface="Times New Roman" pitchFamily="18" charset="0"/>
                          <a:cs typeface="Times New Roman" pitchFamily="18" charset="0"/>
                        </a:rPr>
                        <a:t>Матеріальна</a:t>
                      </a:r>
                      <a:r>
                        <a:rPr lang="uk-UA" sz="1400" baseline="0" dirty="0" smtClean="0">
                          <a:solidFill>
                            <a:schemeClr val="tx1"/>
                          </a:solidFill>
                          <a:effectLst/>
                          <a:latin typeface="Times New Roman" pitchFamily="18" charset="0"/>
                          <a:cs typeface="Times New Roman" pitchFamily="18" charset="0"/>
                        </a:rPr>
                        <a:t> мотивація праці працівників галузі охорони здоров’я</a:t>
                      </a:r>
                      <a:endParaRPr lang="en-US" sz="1400" dirty="0">
                        <a:solidFill>
                          <a:schemeClr val="tx1"/>
                        </a:solidFill>
                        <a:effectLst/>
                        <a:latin typeface="Times New Roman" pitchFamily="18" charset="0"/>
                        <a:cs typeface="Times New Roman" pitchFamily="18" charset="0"/>
                      </a:endParaRPr>
                    </a:p>
                    <a:p>
                      <a:pPr>
                        <a:lnSpc>
                          <a:spcPct val="115000"/>
                        </a:lnSpc>
                        <a:spcAft>
                          <a:spcPts val="0"/>
                        </a:spcAft>
                      </a:pPr>
                      <a:r>
                        <a:rPr lang="uk-U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151765" algn="l"/>
                        </a:tabLst>
                      </a:pPr>
                      <a:r>
                        <a:rPr lang="uk-UA" sz="1400" dirty="0" smtClean="0">
                          <a:solidFill>
                            <a:schemeClr val="tx1"/>
                          </a:solidFill>
                          <a:effectLst/>
                          <a:latin typeface="Times New Roman" pitchFamily="18" charset="0"/>
                          <a:ea typeface="Calibri"/>
                          <a:cs typeface="Times New Roman" pitchFamily="18" charset="0"/>
                        </a:rPr>
                        <a:t>Консолідація</a:t>
                      </a:r>
                      <a:r>
                        <a:rPr lang="uk-UA" sz="1400" baseline="0" dirty="0" smtClean="0">
                          <a:solidFill>
                            <a:schemeClr val="tx1"/>
                          </a:solidFill>
                          <a:effectLst/>
                          <a:latin typeface="Times New Roman" pitchFamily="18" charset="0"/>
                          <a:ea typeface="Calibri"/>
                          <a:cs typeface="Times New Roman" pitchFamily="18" charset="0"/>
                        </a:rPr>
                        <a:t> бюджетів різних рівнів для оплати послуг, які будуть надаватися комунальним підприємством</a:t>
                      </a:r>
                      <a:endParaRPr lang="en-US" sz="1400" dirty="0">
                        <a:solidFill>
                          <a:schemeClr val="tx1"/>
                        </a:solidFill>
                        <a:effectLst/>
                        <a:latin typeface="Times New Roman" pitchFamily="18" charset="0"/>
                        <a:ea typeface="Calibri"/>
                        <a:cs typeface="Times New Roman" pitchFamily="18" charset="0"/>
                      </a:endParaRPr>
                    </a:p>
                  </a:txBody>
                  <a:tcPr marL="43898" marR="43898"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416158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066229488"/>
              </p:ext>
            </p:extLst>
          </p:nvPr>
        </p:nvGraphicFramePr>
        <p:xfrm>
          <a:off x="0" y="1337646"/>
          <a:ext cx="9143999" cy="5520353"/>
        </p:xfrm>
        <a:graphic>
          <a:graphicData uri="http://schemas.openxmlformats.org/drawingml/2006/table">
            <a:tbl>
              <a:tblPr firstRow="1" firstCol="1" bandRow="1">
                <a:tableStyleId>{5C22544A-7EE6-4342-B048-85BDC9FD1C3A}</a:tableStyleId>
              </a:tblPr>
              <a:tblGrid>
                <a:gridCol w="2530232"/>
                <a:gridCol w="3712306"/>
                <a:gridCol w="2901461"/>
              </a:tblGrid>
              <a:tr h="1237415">
                <a:tc rowSpan="5">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ЦНАП</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Якісна система надання адміністративних послуг</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r>
                        <a:rPr lang="uk-UA" sz="1400" dirty="0">
                          <a:solidFill>
                            <a:schemeClr val="tx1"/>
                          </a:solidFill>
                          <a:effectLst/>
                          <a:latin typeface="Times New Roman" pitchFamily="18" charset="0"/>
                          <a:cs typeface="Times New Roman" pitchFamily="18" charset="0"/>
                        </a:rPr>
                        <a:t/>
                      </a:r>
                      <a:br>
                        <a:rPr lang="uk-UA" sz="1400" dirty="0">
                          <a:solidFill>
                            <a:schemeClr val="tx1"/>
                          </a:solidFill>
                          <a:effectLst/>
                          <a:latin typeface="Times New Roman" pitchFamily="18" charset="0"/>
                          <a:cs typeface="Times New Roman" pitchFamily="18" charset="0"/>
                        </a:rPr>
                      </a:br>
                      <a:endParaRPr lang="en-US" sz="1400" dirty="0">
                        <a:solidFill>
                          <a:schemeClr val="tx1"/>
                        </a:solidFill>
                        <a:effectLst/>
                        <a:latin typeface="Times New Roman" pitchFamily="18" charset="0"/>
                        <a:ea typeface="Times New Roman"/>
                        <a:cs typeface="Times New Roman" pitchFamily="18" charset="0"/>
                      </a:endParaRPr>
                    </a:p>
                  </a:txBody>
                  <a:tcPr marL="32228" marR="32228" marT="0" marB="0" anchor="ct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 Збільшення переліку послуг</a:t>
                      </a:r>
                      <a:endParaRPr lang="en-US" sz="1400" b="0" dirty="0">
                        <a:solidFill>
                          <a:schemeClr val="tx1"/>
                        </a:solidFill>
                        <a:effectLst/>
                        <a:latin typeface="Times New Roman" pitchFamily="18" charset="0"/>
                        <a:ea typeface="Times New Roman"/>
                        <a:cs typeface="Times New Roman" pitchFamily="18" charset="0"/>
                      </a:endParaRPr>
                    </a:p>
                  </a:txBody>
                  <a:tcPr marL="32228" marR="32228" marT="0" marB="0">
                    <a:solidFill>
                      <a:schemeClr val="accent1">
                        <a:lumMod val="60000"/>
                        <a:lumOff val="40000"/>
                      </a:schemeClr>
                    </a:solidFill>
                  </a:tcPr>
                </a:tc>
                <a:tc>
                  <a:txBody>
                    <a:bodyPr/>
                    <a:lstStyle/>
                    <a:p>
                      <a:pPr marL="342900" lvl="0" indent="-342900" algn="just">
                        <a:lnSpc>
                          <a:spcPct val="115000"/>
                        </a:lnSpc>
                        <a:spcAft>
                          <a:spcPts val="600"/>
                        </a:spcAft>
                        <a:buFont typeface="Wingdings"/>
                        <a:buChar char=""/>
                        <a:tabLst>
                          <a:tab pos="201295" algn="l"/>
                          <a:tab pos="630555" algn="l"/>
                        </a:tabLst>
                      </a:pPr>
                      <a:r>
                        <a:rPr lang="ru-RU" sz="1400" b="0" dirty="0" err="1">
                          <a:solidFill>
                            <a:schemeClr val="tx1"/>
                          </a:solidFill>
                          <a:effectLst/>
                          <a:latin typeface="Times New Roman" pitchFamily="18" charset="0"/>
                          <a:cs typeface="Times New Roman" pitchFamily="18" charset="0"/>
                        </a:rPr>
                        <a:t>заключити</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додаткові</a:t>
                      </a:r>
                      <a:r>
                        <a:rPr lang="ru-RU" sz="1400" b="0" dirty="0">
                          <a:solidFill>
                            <a:schemeClr val="tx1"/>
                          </a:solidFill>
                          <a:effectLst/>
                          <a:latin typeface="Times New Roman" pitchFamily="18" charset="0"/>
                          <a:cs typeface="Times New Roman" pitchFamily="18" charset="0"/>
                        </a:rPr>
                        <a:t> угоди з СНАП (</a:t>
                      </a:r>
                      <a:r>
                        <a:rPr lang="ru-RU" sz="1400" b="0" dirty="0" err="1">
                          <a:solidFill>
                            <a:schemeClr val="tx1"/>
                          </a:solidFill>
                          <a:effectLst/>
                          <a:latin typeface="Times New Roman" pitchFamily="18" charset="0"/>
                          <a:cs typeface="Times New Roman" pitchFamily="18" charset="0"/>
                        </a:rPr>
                        <a:t>суб’єктами</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надання</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адміністративних</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послуг</a:t>
                      </a:r>
                      <a:r>
                        <a:rPr lang="ru-RU"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cs typeface="Times New Roman" pitchFamily="18" charset="0"/>
                      </a:endParaRPr>
                    </a:p>
                    <a:p>
                      <a:pPr marL="342900" lvl="0" indent="-342900" algn="just">
                        <a:lnSpc>
                          <a:spcPct val="115000"/>
                        </a:lnSpc>
                        <a:spcAft>
                          <a:spcPts val="600"/>
                        </a:spcAft>
                        <a:buFont typeface="Wingdings"/>
                        <a:buChar char=""/>
                        <a:tabLst>
                          <a:tab pos="201295" algn="l"/>
                          <a:tab pos="630555" algn="l"/>
                        </a:tabLst>
                      </a:pPr>
                      <a:r>
                        <a:rPr lang="ru-RU" sz="1400" b="0" dirty="0">
                          <a:solidFill>
                            <a:schemeClr val="tx1"/>
                          </a:solidFill>
                          <a:effectLst/>
                          <a:latin typeface="Times New Roman" pitchFamily="18" charset="0"/>
                          <a:cs typeface="Times New Roman" pitchFamily="18" charset="0"/>
                        </a:rPr>
                        <a:t>провести </a:t>
                      </a:r>
                      <a:r>
                        <a:rPr lang="ru-RU" sz="1400" b="0" dirty="0" err="1">
                          <a:solidFill>
                            <a:schemeClr val="tx1"/>
                          </a:solidFill>
                          <a:effectLst/>
                          <a:latin typeface="Times New Roman" pitchFamily="18" charset="0"/>
                          <a:cs typeface="Times New Roman" pitchFamily="18" charset="0"/>
                        </a:rPr>
                        <a:t>навчання</a:t>
                      </a:r>
                      <a:r>
                        <a:rPr lang="ru-RU" sz="1400" b="0" dirty="0">
                          <a:solidFill>
                            <a:schemeClr val="tx1"/>
                          </a:solidFill>
                          <a:effectLst/>
                          <a:latin typeface="Times New Roman" pitchFamily="18" charset="0"/>
                          <a:cs typeface="Times New Roman" pitchFamily="18" charset="0"/>
                        </a:rPr>
                        <a:t> </a:t>
                      </a:r>
                      <a:r>
                        <a:rPr lang="ru-RU" sz="1400" b="0" dirty="0" err="1">
                          <a:solidFill>
                            <a:schemeClr val="tx1"/>
                          </a:solidFill>
                          <a:effectLst/>
                          <a:latin typeface="Times New Roman" pitchFamily="18" charset="0"/>
                          <a:cs typeface="Times New Roman" pitchFamily="18" charset="0"/>
                        </a:rPr>
                        <a:t>працівників</a:t>
                      </a:r>
                      <a:endParaRPr lang="en-US" sz="1400" b="0" dirty="0">
                        <a:solidFill>
                          <a:schemeClr val="tx1"/>
                        </a:solidFill>
                        <a:effectLst/>
                        <a:latin typeface="Times New Roman" pitchFamily="18" charset="0"/>
                        <a:ea typeface="Calibri"/>
                        <a:cs typeface="Times New Roman" pitchFamily="18" charset="0"/>
                      </a:endParaRPr>
                    </a:p>
                  </a:txBody>
                  <a:tcPr marL="32228" marR="32228" marT="0" marB="0">
                    <a:solidFill>
                      <a:schemeClr val="accent1">
                        <a:lumMod val="40000"/>
                        <a:lumOff val="60000"/>
                      </a:schemeClr>
                    </a:solidFill>
                  </a:tcPr>
                </a:tc>
              </a:tr>
              <a:tr h="1272566">
                <a:tc vMerge="1">
                  <a:txBody>
                    <a:bodyPr/>
                    <a:lstStyle/>
                    <a:p>
                      <a:endParaRPr lang="ru-RU"/>
                    </a:p>
                  </a:txBody>
                  <a:tcP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2. Надання послуги з оформлення паспорта громадянина України у вигляді картки та для виїзду за кордон </a:t>
                      </a:r>
                      <a:endParaRPr lang="en-US" sz="1400" dirty="0">
                        <a:solidFill>
                          <a:schemeClr val="tx1"/>
                        </a:solidFill>
                        <a:effectLst/>
                        <a:latin typeface="Times New Roman" pitchFamily="18" charset="0"/>
                        <a:ea typeface="Times New Roman"/>
                        <a:cs typeface="Times New Roman" pitchFamily="18" charset="0"/>
                      </a:endParaRPr>
                    </a:p>
                  </a:txBody>
                  <a:tcPr marL="32228" marR="32228" marT="0" marB="0">
                    <a:solidFill>
                      <a:schemeClr val="accent1">
                        <a:lumMod val="60000"/>
                        <a:lumOff val="40000"/>
                      </a:schemeClr>
                    </a:solidFill>
                  </a:tcPr>
                </a:tc>
                <a:tc>
                  <a:txBody>
                    <a:bodyPr/>
                    <a:lstStyle/>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отримання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фінансування</a:t>
                      </a:r>
                      <a:r>
                        <a:rPr lang="ru-RU" sz="1400" dirty="0">
                          <a:solidFill>
                            <a:schemeClr val="tx1"/>
                          </a:solidFill>
                          <a:effectLst/>
                          <a:latin typeface="Times New Roman" pitchFamily="18" charset="0"/>
                          <a:cs typeface="Times New Roman" pitchFamily="18" charset="0"/>
                        </a:rPr>
                        <a:t> для </a:t>
                      </a:r>
                      <a:r>
                        <a:rPr lang="ru-RU" sz="1400" dirty="0" err="1">
                          <a:solidFill>
                            <a:schemeClr val="tx1"/>
                          </a:solidFill>
                          <a:effectLst/>
                          <a:latin typeface="Times New Roman" pitchFamily="18" charset="0"/>
                          <a:cs typeface="Times New Roman" pitchFamily="18" charset="0"/>
                        </a:rPr>
                        <a:t>придбання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обладнання</a:t>
                      </a:r>
                      <a:r>
                        <a:rPr lang="ru-RU"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cs typeface="Times New Roman" pitchFamily="18" charset="0"/>
                      </a:endParaRPr>
                    </a:p>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збільшити</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кількість</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працівників</a:t>
                      </a:r>
                      <a:endParaRPr lang="en-US" sz="1400" dirty="0">
                        <a:solidFill>
                          <a:schemeClr val="tx1"/>
                        </a:solidFill>
                        <a:effectLst/>
                        <a:latin typeface="Times New Roman" pitchFamily="18" charset="0"/>
                        <a:cs typeface="Times New Roman" pitchFamily="18" charset="0"/>
                      </a:endParaRPr>
                    </a:p>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добудувати</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приміщення</a:t>
                      </a:r>
                      <a:endParaRPr lang="en-US" sz="1400" dirty="0">
                        <a:solidFill>
                          <a:schemeClr val="tx1"/>
                        </a:solidFill>
                        <a:effectLst/>
                        <a:latin typeface="Times New Roman" pitchFamily="18" charset="0"/>
                        <a:ea typeface="Calibri"/>
                        <a:cs typeface="Times New Roman" pitchFamily="18" charset="0"/>
                      </a:endParaRPr>
                    </a:p>
                  </a:txBody>
                  <a:tcPr marL="32228" marR="32228" marT="0" marB="0">
                    <a:solidFill>
                      <a:schemeClr val="accent1">
                        <a:lumMod val="40000"/>
                        <a:lumOff val="60000"/>
                      </a:schemeClr>
                    </a:solidFill>
                  </a:tcPr>
                </a:tc>
              </a:tr>
              <a:tr h="911664">
                <a:tc vMerge="1">
                  <a:txBody>
                    <a:bodyPr/>
                    <a:lstStyle/>
                    <a:p>
                      <a:endParaRPr lang="ru-RU"/>
                    </a:p>
                  </a:txBody>
                  <a:tcP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3. Надання </a:t>
                      </a:r>
                      <a:r>
                        <a:rPr lang="uk-UA" sz="1400" dirty="0" err="1">
                          <a:solidFill>
                            <a:schemeClr val="tx1"/>
                          </a:solidFill>
                          <a:effectLst/>
                          <a:latin typeface="Times New Roman" pitchFamily="18" charset="0"/>
                          <a:cs typeface="Times New Roman" pitchFamily="18" charset="0"/>
                        </a:rPr>
                        <a:t>онлайн-послуг</a:t>
                      </a:r>
                      <a:endParaRPr lang="en-US" sz="1400" dirty="0">
                        <a:solidFill>
                          <a:schemeClr val="tx1"/>
                        </a:solidFill>
                        <a:effectLst/>
                        <a:latin typeface="Times New Roman" pitchFamily="18" charset="0"/>
                        <a:ea typeface="Times New Roman"/>
                        <a:cs typeface="Times New Roman" pitchFamily="18" charset="0"/>
                      </a:endParaRPr>
                    </a:p>
                  </a:txBody>
                  <a:tcPr marL="32228" marR="32228" marT="0" marB="0">
                    <a:solidFill>
                      <a:schemeClr val="accent1">
                        <a:lumMod val="60000"/>
                        <a:lumOff val="40000"/>
                      </a:schemeClr>
                    </a:solidFill>
                  </a:tcPr>
                </a:tc>
                <a:tc>
                  <a:txBody>
                    <a:bodyPr/>
                    <a:lstStyle/>
                    <a:p>
                      <a:pPr marL="342900" lvl="0" indent="-342900" algn="just">
                        <a:lnSpc>
                          <a:spcPct val="115000"/>
                        </a:lnSpc>
                        <a:spcAft>
                          <a:spcPts val="600"/>
                        </a:spcAft>
                        <a:buFont typeface="Wingdings"/>
                        <a:buChar char=""/>
                        <a:tabLst>
                          <a:tab pos="201295" algn="l"/>
                          <a:tab pos="630555" algn="l"/>
                        </a:tabLst>
                      </a:pPr>
                      <a:r>
                        <a:rPr lang="ru-RU" sz="1400" dirty="0">
                          <a:solidFill>
                            <a:schemeClr val="tx1"/>
                          </a:solidFill>
                          <a:effectLst/>
                          <a:latin typeface="Times New Roman" pitchFamily="18" charset="0"/>
                          <a:cs typeface="Times New Roman" pitchFamily="18" charset="0"/>
                        </a:rPr>
                        <a:t>провести </a:t>
                      </a:r>
                      <a:r>
                        <a:rPr lang="ru-RU" sz="1400" dirty="0" err="1">
                          <a:solidFill>
                            <a:schemeClr val="tx1"/>
                          </a:solidFill>
                          <a:effectLst/>
                          <a:latin typeface="Times New Roman" pitchFamily="18" charset="0"/>
                          <a:cs typeface="Times New Roman" pitchFamily="18" charset="0"/>
                        </a:rPr>
                        <a:t>навчання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працівників</a:t>
                      </a:r>
                      <a:endParaRPr lang="en-US" sz="1400" dirty="0">
                        <a:solidFill>
                          <a:schemeClr val="tx1"/>
                        </a:solidFill>
                        <a:effectLst/>
                        <a:latin typeface="Times New Roman" pitchFamily="18" charset="0"/>
                        <a:cs typeface="Times New Roman" pitchFamily="18" charset="0"/>
                      </a:endParaRPr>
                    </a:p>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забезпечити</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працівників</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відповідним</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обладнанням</a:t>
                      </a:r>
                      <a:endParaRPr lang="en-US" sz="1400" dirty="0">
                        <a:solidFill>
                          <a:schemeClr val="tx1"/>
                        </a:solidFill>
                        <a:effectLst/>
                        <a:latin typeface="Times New Roman" pitchFamily="18" charset="0"/>
                        <a:ea typeface="Calibri"/>
                        <a:cs typeface="Times New Roman" pitchFamily="18" charset="0"/>
                      </a:endParaRPr>
                    </a:p>
                  </a:txBody>
                  <a:tcPr marL="32228" marR="32228" marT="0" marB="0">
                    <a:solidFill>
                      <a:schemeClr val="accent1">
                        <a:lumMod val="40000"/>
                        <a:lumOff val="60000"/>
                      </a:schemeClr>
                    </a:solidFill>
                  </a:tcPr>
                </a:tc>
              </a:tr>
              <a:tr h="1187044">
                <a:tc vMerge="1">
                  <a:txBody>
                    <a:bodyPr/>
                    <a:lstStyle/>
                    <a:p>
                      <a:endParaRPr lang="ru-RU"/>
                    </a:p>
                  </a:txBody>
                  <a:tcP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4. Впровадження електронної черги</a:t>
                      </a:r>
                      <a:endParaRPr lang="en-US" sz="1400" dirty="0">
                        <a:solidFill>
                          <a:schemeClr val="tx1"/>
                        </a:solidFill>
                        <a:effectLst/>
                        <a:latin typeface="Times New Roman" pitchFamily="18" charset="0"/>
                        <a:ea typeface="Times New Roman"/>
                        <a:cs typeface="Times New Roman" pitchFamily="18" charset="0"/>
                      </a:endParaRPr>
                    </a:p>
                  </a:txBody>
                  <a:tcPr marL="32228" marR="32228" marT="0" marB="0">
                    <a:solidFill>
                      <a:schemeClr val="accent1">
                        <a:lumMod val="60000"/>
                        <a:lumOff val="40000"/>
                      </a:schemeClr>
                    </a:solidFill>
                  </a:tcPr>
                </a:tc>
                <a:tc>
                  <a:txBody>
                    <a:bodyPr/>
                    <a:lstStyle/>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заключення</a:t>
                      </a:r>
                      <a:r>
                        <a:rPr lang="ru-RU" sz="1400" dirty="0">
                          <a:solidFill>
                            <a:schemeClr val="tx1"/>
                          </a:solidFill>
                          <a:effectLst/>
                          <a:latin typeface="Times New Roman" pitchFamily="18" charset="0"/>
                          <a:cs typeface="Times New Roman" pitchFamily="18" charset="0"/>
                        </a:rPr>
                        <a:t> договору на </a:t>
                      </a:r>
                      <a:r>
                        <a:rPr lang="ru-RU" sz="1400" dirty="0" err="1">
                          <a:solidFill>
                            <a:schemeClr val="tx1"/>
                          </a:solidFill>
                          <a:effectLst/>
                          <a:latin typeface="Times New Roman" pitchFamily="18" charset="0"/>
                          <a:cs typeface="Times New Roman" pitchFamily="18" charset="0"/>
                        </a:rPr>
                        <a:t>надання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обладнання</a:t>
                      </a:r>
                      <a:endParaRPr lang="en-US" sz="1400" dirty="0">
                        <a:solidFill>
                          <a:schemeClr val="tx1"/>
                        </a:solidFill>
                        <a:effectLst/>
                        <a:latin typeface="Times New Roman" pitchFamily="18" charset="0"/>
                        <a:cs typeface="Times New Roman" pitchFamily="18" charset="0"/>
                      </a:endParaRPr>
                    </a:p>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отримати</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фінансування</a:t>
                      </a:r>
                      <a:r>
                        <a:rPr lang="ru-RU" sz="1400" dirty="0">
                          <a:solidFill>
                            <a:schemeClr val="tx1"/>
                          </a:solidFill>
                          <a:effectLst/>
                          <a:latin typeface="Times New Roman" pitchFamily="18" charset="0"/>
                          <a:cs typeface="Times New Roman" pitchFamily="18" charset="0"/>
                        </a:rPr>
                        <a:t> для </a:t>
                      </a:r>
                      <a:r>
                        <a:rPr lang="ru-RU" sz="1400" dirty="0" err="1">
                          <a:solidFill>
                            <a:schemeClr val="tx1"/>
                          </a:solidFill>
                          <a:effectLst/>
                          <a:latin typeface="Times New Roman" pitchFamily="18" charset="0"/>
                          <a:cs typeface="Times New Roman" pitchFamily="18" charset="0"/>
                        </a:rPr>
                        <a:t>придбання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обладнання</a:t>
                      </a:r>
                      <a:endParaRPr lang="en-US" sz="1400" dirty="0">
                        <a:solidFill>
                          <a:schemeClr val="tx1"/>
                        </a:solidFill>
                        <a:effectLst/>
                        <a:latin typeface="Times New Roman" pitchFamily="18" charset="0"/>
                        <a:ea typeface="Calibri"/>
                        <a:cs typeface="Times New Roman" pitchFamily="18" charset="0"/>
                      </a:endParaRPr>
                    </a:p>
                  </a:txBody>
                  <a:tcPr marL="32228" marR="32228" marT="0" marB="0">
                    <a:solidFill>
                      <a:schemeClr val="accent1">
                        <a:lumMod val="40000"/>
                        <a:lumOff val="60000"/>
                      </a:schemeClr>
                    </a:solidFill>
                  </a:tcPr>
                </a:tc>
              </a:tr>
              <a:tr h="911664">
                <a:tc vMerge="1">
                  <a:txBody>
                    <a:bodyPr/>
                    <a:lstStyle/>
                    <a:p>
                      <a:endParaRPr lang="ru-RU"/>
                    </a:p>
                  </a:txBody>
                  <a:tcP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5. Створення ігрової кімнати</a:t>
                      </a:r>
                      <a:endParaRPr lang="en-US" sz="1400" dirty="0">
                        <a:solidFill>
                          <a:schemeClr val="tx1"/>
                        </a:solidFill>
                        <a:effectLst/>
                        <a:latin typeface="Times New Roman" pitchFamily="18" charset="0"/>
                        <a:ea typeface="Times New Roman"/>
                        <a:cs typeface="Times New Roman" pitchFamily="18" charset="0"/>
                      </a:endParaRPr>
                    </a:p>
                  </a:txBody>
                  <a:tcPr marL="32228" marR="32228" marT="0" marB="0">
                    <a:solidFill>
                      <a:schemeClr val="accent1">
                        <a:lumMod val="60000"/>
                        <a:lumOff val="40000"/>
                      </a:schemeClr>
                    </a:solidFill>
                  </a:tcPr>
                </a:tc>
                <a:tc>
                  <a:txBody>
                    <a:bodyPr/>
                    <a:lstStyle/>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виділення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приміщення</a:t>
                      </a:r>
                      <a:endParaRPr lang="en-US" sz="1400" dirty="0">
                        <a:solidFill>
                          <a:schemeClr val="tx1"/>
                        </a:solidFill>
                        <a:effectLst/>
                        <a:latin typeface="Times New Roman" pitchFamily="18" charset="0"/>
                        <a:cs typeface="Times New Roman" pitchFamily="18" charset="0"/>
                      </a:endParaRPr>
                    </a:p>
                    <a:p>
                      <a:pPr marL="342900" lvl="0" indent="-342900" algn="just">
                        <a:lnSpc>
                          <a:spcPct val="115000"/>
                        </a:lnSpc>
                        <a:spcAft>
                          <a:spcPts val="600"/>
                        </a:spcAft>
                        <a:buFont typeface="Wingdings"/>
                        <a:buChar char=""/>
                        <a:tabLst>
                          <a:tab pos="201295" algn="l"/>
                          <a:tab pos="630555" algn="l"/>
                        </a:tabLst>
                      </a:pPr>
                      <a:r>
                        <a:rPr lang="ru-RU" sz="1400" dirty="0" err="1">
                          <a:solidFill>
                            <a:schemeClr val="tx1"/>
                          </a:solidFill>
                          <a:effectLst/>
                          <a:latin typeface="Times New Roman" pitchFamily="18" charset="0"/>
                          <a:cs typeface="Times New Roman" pitchFamily="18" charset="0"/>
                        </a:rPr>
                        <a:t>закупівля</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обладнання</a:t>
                      </a:r>
                      <a:r>
                        <a:rPr lang="ru-RU" sz="1400" dirty="0">
                          <a:solidFill>
                            <a:schemeClr val="tx1"/>
                          </a:solidFill>
                          <a:effectLst/>
                          <a:latin typeface="Times New Roman" pitchFamily="18" charset="0"/>
                          <a:cs typeface="Times New Roman" pitchFamily="18" charset="0"/>
                        </a:rPr>
                        <a:t> для </a:t>
                      </a:r>
                      <a:r>
                        <a:rPr lang="ru-RU" sz="1400" dirty="0" err="1">
                          <a:solidFill>
                            <a:schemeClr val="tx1"/>
                          </a:solidFill>
                          <a:effectLst/>
                          <a:latin typeface="Times New Roman" pitchFamily="18" charset="0"/>
                          <a:cs typeface="Times New Roman" pitchFamily="18" charset="0"/>
                        </a:rPr>
                        <a:t>дитячої</a:t>
                      </a:r>
                      <a:r>
                        <a:rPr lang="ru-RU" sz="1400" dirty="0">
                          <a:solidFill>
                            <a:schemeClr val="tx1"/>
                          </a:solidFill>
                          <a:effectLst/>
                          <a:latin typeface="Times New Roman" pitchFamily="18" charset="0"/>
                          <a:cs typeface="Times New Roman" pitchFamily="18" charset="0"/>
                        </a:rPr>
                        <a:t> </a:t>
                      </a:r>
                      <a:r>
                        <a:rPr lang="ru-RU" sz="1400" dirty="0" err="1">
                          <a:solidFill>
                            <a:schemeClr val="tx1"/>
                          </a:solidFill>
                          <a:effectLst/>
                          <a:latin typeface="Times New Roman" pitchFamily="18" charset="0"/>
                          <a:cs typeface="Times New Roman" pitchFamily="18" charset="0"/>
                        </a:rPr>
                        <a:t>кімнати</a:t>
                      </a:r>
                      <a:endParaRPr lang="en-US" sz="1400" dirty="0">
                        <a:solidFill>
                          <a:schemeClr val="tx1"/>
                        </a:solidFill>
                        <a:effectLst/>
                        <a:latin typeface="Times New Roman" pitchFamily="18" charset="0"/>
                        <a:ea typeface="Calibri"/>
                        <a:cs typeface="Times New Roman" pitchFamily="18" charset="0"/>
                      </a:endParaRPr>
                    </a:p>
                  </a:txBody>
                  <a:tcPr marL="32228" marR="32228" marT="0" marB="0">
                    <a:solidFill>
                      <a:schemeClr val="accent1">
                        <a:lumMod val="40000"/>
                        <a:lumOff val="60000"/>
                      </a:schemeClr>
                    </a:solidFill>
                  </a:tcPr>
                </a:tc>
              </a:tr>
            </a:tbl>
          </a:graphicData>
        </a:graphic>
      </p:graphicFrame>
      <p:sp>
        <p:nvSpPr>
          <p:cNvPr id="5" name="Прямоугольник 4"/>
          <p:cNvSpPr/>
          <p:nvPr/>
        </p:nvSpPr>
        <p:spPr>
          <a:xfrm>
            <a:off x="342900" y="194786"/>
            <a:ext cx="8610600" cy="646331"/>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endParaRPr lang="en-US" b="1" dirty="0">
              <a:latin typeface="Times New Roman" pitchFamily="18" charset="0"/>
              <a:cs typeface="Times New Roman" pitchFamily="18" charset="0"/>
            </a:endParaRPr>
          </a:p>
        </p:txBody>
      </p:sp>
      <p:sp>
        <p:nvSpPr>
          <p:cNvPr id="3" name="Прямоугольник 2"/>
          <p:cNvSpPr/>
          <p:nvPr/>
        </p:nvSpPr>
        <p:spPr>
          <a:xfrm>
            <a:off x="1840621" y="853895"/>
            <a:ext cx="5869043" cy="369332"/>
          </a:xfrm>
          <a:prstGeom prst="rect">
            <a:avLst/>
          </a:prstGeom>
        </p:spPr>
        <p:txBody>
          <a:bodyPr wrap="none">
            <a:spAutoFit/>
          </a:bodyPr>
          <a:lstStyle/>
          <a:p>
            <a:r>
              <a:rPr lang="uk-UA" b="1" dirty="0" smtClean="0">
                <a:solidFill>
                  <a:schemeClr val="accent2">
                    <a:lumMod val="75000"/>
                  </a:schemeClr>
                </a:solidFill>
                <a:latin typeface="Times New Roman" pitchFamily="18" charset="0"/>
                <a:cs typeface="Times New Roman" pitchFamily="18" charset="0"/>
              </a:rPr>
              <a:t>ЦЕНТР НАДАННЯ АДМІНІСТРАТИВНИХ ПОСЛУГ</a:t>
            </a:r>
            <a:endParaRPr lang="ru-RU" dirty="0">
              <a:solidFill>
                <a:schemeClr val="accent2">
                  <a:lumMod val="75000"/>
                </a:schemeClr>
              </a:solidFill>
            </a:endParaRPr>
          </a:p>
        </p:txBody>
      </p:sp>
    </p:spTree>
    <p:extLst>
      <p:ext uri="{BB962C8B-B14F-4D97-AF65-F5344CB8AC3E}">
        <p14:creationId xmlns:p14="http://schemas.microsoft.com/office/powerpoint/2010/main" val="2797113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4102226583"/>
              </p:ext>
            </p:extLst>
          </p:nvPr>
        </p:nvGraphicFramePr>
        <p:xfrm>
          <a:off x="0" y="517502"/>
          <a:ext cx="9144000" cy="6340498"/>
        </p:xfrm>
        <a:graphic>
          <a:graphicData uri="http://schemas.openxmlformats.org/drawingml/2006/table">
            <a:tbl>
              <a:tblPr firstRow="1" firstCol="1" bandRow="1">
                <a:tableStyleId>{5C22544A-7EE6-4342-B048-85BDC9FD1C3A}</a:tableStyleId>
              </a:tblPr>
              <a:tblGrid>
                <a:gridCol w="268940"/>
                <a:gridCol w="2797200"/>
                <a:gridCol w="1517611"/>
                <a:gridCol w="1520700"/>
                <a:gridCol w="1520084"/>
                <a:gridCol w="1519465"/>
              </a:tblGrid>
              <a:tr h="704500">
                <a:tc>
                  <a:txBody>
                    <a:bodyPr/>
                    <a:lstStyle/>
                    <a:p>
                      <a:pPr algn="ctr">
                        <a:lnSpc>
                          <a:spcPct val="115000"/>
                        </a:lnSpc>
                        <a:spcAft>
                          <a:spcPts val="0"/>
                        </a:spcAft>
                      </a:pPr>
                      <a:r>
                        <a:rPr lang="uk-UA" sz="1300" dirty="0">
                          <a:effectLst/>
                          <a:latin typeface="Times New Roman" pitchFamily="18" charset="0"/>
                          <a:cs typeface="Times New Roman" pitchFamily="18" charset="0"/>
                        </a:rPr>
                        <a:t>№</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Заходи</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Термін виконання</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Відповідальний виконавець</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Джерела та фінансування</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Очікувані результати виконання заходу</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r>
              <a:tr h="2113499">
                <a:tc>
                  <a:txBody>
                    <a:bodyPr/>
                    <a:lstStyle/>
                    <a:p>
                      <a:pPr>
                        <a:lnSpc>
                          <a:spcPct val="115000"/>
                        </a:lnSpc>
                        <a:spcAft>
                          <a:spcPts val="0"/>
                        </a:spcAft>
                      </a:pPr>
                      <a:r>
                        <a:rPr lang="uk-UA" sz="1300" dirty="0">
                          <a:effectLst/>
                          <a:latin typeface="Times New Roman" pitchFamily="18" charset="0"/>
                          <a:cs typeface="Times New Roman" pitchFamily="18" charset="0"/>
                        </a:rPr>
                        <a:t>2</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nSpc>
                          <a:spcPct val="115000"/>
                        </a:lnSpc>
                        <a:spcAft>
                          <a:spcPts val="0"/>
                        </a:spcAft>
                      </a:pPr>
                      <a:r>
                        <a:rPr lang="uk-UA" sz="1300" dirty="0" err="1">
                          <a:effectLst/>
                          <a:latin typeface="Times New Roman" pitchFamily="18" charset="0"/>
                          <a:cs typeface="Times New Roman" pitchFamily="18" charset="0"/>
                        </a:rPr>
                        <a:t>Заключення</a:t>
                      </a:r>
                      <a:r>
                        <a:rPr lang="uk-UA" sz="1300" dirty="0">
                          <a:effectLst/>
                          <a:latin typeface="Times New Roman" pitchFamily="18" charset="0"/>
                          <a:cs typeface="Times New Roman" pitchFamily="18" charset="0"/>
                        </a:rPr>
                        <a:t> додаткових угод з СНАП </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2021-2023</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40000"/>
                        <a:lumOff val="6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Дунаєвецька міська рада</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40000"/>
                        <a:lumOff val="6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Збільшення переліку послуг, що дасть можливість громадянам, звернувшись до ЦНАП, отримати  більший спектр послуг</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r>
              <a:tr h="1643833">
                <a:tc>
                  <a:txBody>
                    <a:bodyPr/>
                    <a:lstStyle/>
                    <a:p>
                      <a:pPr>
                        <a:lnSpc>
                          <a:spcPct val="115000"/>
                        </a:lnSpc>
                        <a:spcAft>
                          <a:spcPts val="0"/>
                        </a:spcAft>
                      </a:pPr>
                      <a:r>
                        <a:rPr lang="uk-UA" sz="1300" dirty="0">
                          <a:effectLst/>
                          <a:latin typeface="Times New Roman" pitchFamily="18" charset="0"/>
                          <a:cs typeface="Times New Roman" pitchFamily="18" charset="0"/>
                        </a:rPr>
                        <a:t>3</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Впровадження електронної черги</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2021-2023</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40000"/>
                        <a:lumOff val="6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Дунаєвецька міська рада</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Міський бюджет</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40000"/>
                        <a:lumOff val="6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Впровадження електронної черги надасть можливість уникнення скупчення громадян та уникнення черг</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r>
              <a:tr h="1878666">
                <a:tc>
                  <a:txBody>
                    <a:bodyPr/>
                    <a:lstStyle/>
                    <a:p>
                      <a:pPr>
                        <a:lnSpc>
                          <a:spcPct val="115000"/>
                        </a:lnSpc>
                        <a:spcAft>
                          <a:spcPts val="0"/>
                        </a:spcAft>
                      </a:pPr>
                      <a:r>
                        <a:rPr lang="uk-UA" sz="1300" dirty="0">
                          <a:effectLst/>
                          <a:latin typeface="Times New Roman" pitchFamily="18" charset="0"/>
                          <a:cs typeface="Times New Roman" pitchFamily="18" charset="0"/>
                        </a:rPr>
                        <a:t>4</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75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Закупівля робочих станцій для оформлення біометричних паспортів, посвідчення водія та технічного паспорта</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2021-2023</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40000"/>
                        <a:lumOff val="6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Дунаєвецька міська рада</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c>
                  <a:txBody>
                    <a:bodyPr/>
                    <a:lstStyle/>
                    <a:p>
                      <a:pPr algn="ctr">
                        <a:lnSpc>
                          <a:spcPct val="115000"/>
                        </a:lnSpc>
                        <a:spcAft>
                          <a:spcPts val="0"/>
                        </a:spcAft>
                      </a:pPr>
                      <a:r>
                        <a:rPr lang="uk-UA" sz="1300" dirty="0">
                          <a:effectLst/>
                          <a:latin typeface="Times New Roman" pitchFamily="18" charset="0"/>
                          <a:cs typeface="Times New Roman" pitchFamily="18" charset="0"/>
                        </a:rPr>
                        <a:t>Субвенції з державного бюджету та </a:t>
                      </a:r>
                      <a:r>
                        <a:rPr lang="uk-UA" sz="1300" dirty="0" err="1">
                          <a:effectLst/>
                          <a:latin typeface="Times New Roman" pitchFamily="18" charset="0"/>
                          <a:cs typeface="Times New Roman" pitchFamily="18" charset="0"/>
                        </a:rPr>
                        <a:t>співфінансування</a:t>
                      </a:r>
                      <a:r>
                        <a:rPr lang="uk-UA" sz="1300" dirty="0">
                          <a:effectLst/>
                          <a:latin typeface="Times New Roman" pitchFamily="18" charset="0"/>
                          <a:cs typeface="Times New Roman" pitchFamily="18" charset="0"/>
                        </a:rPr>
                        <a:t> з місцевого бюджету</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40000"/>
                        <a:lumOff val="60000"/>
                      </a:schemeClr>
                    </a:solidFill>
                  </a:tcPr>
                </a:tc>
                <a:tc>
                  <a:txBody>
                    <a:bodyPr/>
                    <a:lstStyle/>
                    <a:p>
                      <a:pPr>
                        <a:lnSpc>
                          <a:spcPct val="115000"/>
                        </a:lnSpc>
                        <a:spcAft>
                          <a:spcPts val="0"/>
                        </a:spcAft>
                      </a:pPr>
                      <a:r>
                        <a:rPr lang="uk-UA" sz="1300" dirty="0">
                          <a:effectLst/>
                          <a:latin typeface="Times New Roman" pitchFamily="18" charset="0"/>
                          <a:cs typeface="Times New Roman" pitchFamily="18" charset="0"/>
                        </a:rPr>
                        <a:t>Надасть</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змогу</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сконцентрувати</a:t>
                      </a:r>
                      <a:r>
                        <a:rPr lang="ru-RU" sz="1300" dirty="0">
                          <a:effectLst/>
                          <a:latin typeface="Times New Roman" pitchFamily="18" charset="0"/>
                          <a:cs typeface="Times New Roman" pitchFamily="18" charset="0"/>
                        </a:rPr>
                        <a:t> в одному </a:t>
                      </a:r>
                      <a:r>
                        <a:rPr lang="ru-RU" sz="1300" dirty="0" err="1">
                          <a:effectLst/>
                          <a:latin typeface="Times New Roman" pitchFamily="18" charset="0"/>
                          <a:cs typeface="Times New Roman" pitchFamily="18" charset="0"/>
                        </a:rPr>
                        <a:t>місці</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найпопулярні</a:t>
                      </a:r>
                      <a:r>
                        <a:rPr lang="ru-RU" sz="1300" dirty="0">
                          <a:effectLst/>
                          <a:latin typeface="Times New Roman" pitchFamily="18" charset="0"/>
                          <a:cs typeface="Times New Roman" pitchFamily="18" charset="0"/>
                        </a:rPr>
                        <a:t> для </a:t>
                      </a:r>
                      <a:r>
                        <a:rPr lang="ru-RU" sz="1300" dirty="0" err="1">
                          <a:effectLst/>
                          <a:latin typeface="Times New Roman" pitchFamily="18" charset="0"/>
                          <a:cs typeface="Times New Roman" pitchFamily="18" charset="0"/>
                        </a:rPr>
                        <a:t>мешканців</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міста</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послуги</a:t>
                      </a:r>
                      <a:r>
                        <a:rPr lang="ru-RU" sz="1300" dirty="0">
                          <a:effectLst/>
                          <a:latin typeface="Times New Roman" pitchFamily="18" charset="0"/>
                          <a:cs typeface="Times New Roman" pitchFamily="18" charset="0"/>
                        </a:rPr>
                        <a:t> та </a:t>
                      </a:r>
                      <a:r>
                        <a:rPr lang="ru-RU" sz="1300" dirty="0" err="1">
                          <a:effectLst/>
                          <a:latin typeface="Times New Roman" pitchFamily="18" charset="0"/>
                          <a:cs typeface="Times New Roman" pitchFamily="18" charset="0"/>
                        </a:rPr>
                        <a:t>покращити</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умови</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їх</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надання</a:t>
                      </a:r>
                      <a:r>
                        <a:rPr lang="ru-RU" sz="1300" dirty="0">
                          <a:effectLst/>
                          <a:latin typeface="Times New Roman" pitchFamily="18" charset="0"/>
                          <a:cs typeface="Times New Roman" pitchFamily="18" charset="0"/>
                        </a:rPr>
                        <a:t>.</a:t>
                      </a:r>
                      <a:endParaRPr lang="en-US" sz="1300" dirty="0">
                        <a:effectLst/>
                        <a:latin typeface="Times New Roman" pitchFamily="18" charset="0"/>
                        <a:ea typeface="Calibri"/>
                        <a:cs typeface="Times New Roman" pitchFamily="18" charset="0"/>
                      </a:endParaRPr>
                    </a:p>
                  </a:txBody>
                  <a:tcPr marL="57606" marR="57606" marT="0" marB="0">
                    <a:solidFill>
                      <a:schemeClr val="accent6">
                        <a:lumMod val="60000"/>
                        <a:lumOff val="40000"/>
                      </a:schemeClr>
                    </a:solidFill>
                  </a:tcPr>
                </a:tc>
              </a:tr>
            </a:tbl>
          </a:graphicData>
        </a:graphic>
      </p:graphicFrame>
      <p:sp>
        <p:nvSpPr>
          <p:cNvPr id="7" name="Rectangle 1"/>
          <p:cNvSpPr>
            <a:spLocks noChangeArrowheads="1"/>
          </p:cNvSpPr>
          <p:nvPr/>
        </p:nvSpPr>
        <p:spPr bwMode="auto">
          <a:xfrm>
            <a:off x="882650" y="113397"/>
            <a:ext cx="7234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Перелік заходів до Плану реалізації стратегії розвитку до 2023 року</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5469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42900" y="44179"/>
            <a:ext cx="8610600" cy="923330"/>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r>
              <a:rPr lang="uk-UA" b="1" dirty="0" smtClean="0">
                <a:latin typeface="Times New Roman" pitchFamily="18" charset="0"/>
                <a:cs typeface="Times New Roman" pitchFamily="18" charset="0"/>
              </a:rPr>
              <a:t>.</a:t>
            </a:r>
          </a:p>
          <a:p>
            <a:pPr algn="ctr"/>
            <a:r>
              <a:rPr lang="uk-UA" b="1" dirty="0" smtClean="0">
                <a:solidFill>
                  <a:schemeClr val="accent2">
                    <a:lumMod val="75000"/>
                  </a:schemeClr>
                </a:solidFill>
                <a:latin typeface="Times New Roman" pitchFamily="18" charset="0"/>
                <a:cs typeface="Times New Roman" pitchFamily="18" charset="0"/>
              </a:rPr>
              <a:t>ЗЕМЕЛЬНО-АРХІТЕКТУРНОГО ВІДДІЛУ</a:t>
            </a:r>
            <a:endParaRPr lang="en-US" b="1" dirty="0">
              <a:solidFill>
                <a:schemeClr val="accent2">
                  <a:lumMod val="75000"/>
                </a:schemeClr>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46530745"/>
              </p:ext>
            </p:extLst>
          </p:nvPr>
        </p:nvGraphicFramePr>
        <p:xfrm>
          <a:off x="1" y="967509"/>
          <a:ext cx="9144000" cy="5890492"/>
        </p:xfrm>
        <a:graphic>
          <a:graphicData uri="http://schemas.openxmlformats.org/drawingml/2006/table">
            <a:tbl>
              <a:tblPr firstRow="1" firstCol="1" bandRow="1">
                <a:tableStyleId>{5C22544A-7EE6-4342-B048-85BDC9FD1C3A}</a:tableStyleId>
              </a:tblPr>
              <a:tblGrid>
                <a:gridCol w="2505609"/>
                <a:gridCol w="3049213"/>
                <a:gridCol w="3589178"/>
              </a:tblGrid>
              <a:tr h="1262943">
                <a:tc rowSpan="6">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1.3. Підвищення раціонального використання земельних ресурсів територіальної громади;</a:t>
                      </a:r>
                      <a:endParaRPr lang="en-US" sz="1400" dirty="0">
                        <a:solidFill>
                          <a:schemeClr val="tx1"/>
                        </a:solidFill>
                        <a:effectLst/>
                        <a:latin typeface="Times New Roman" pitchFamily="18" charset="0"/>
                        <a:ea typeface="Calibri"/>
                        <a:cs typeface="Times New Roman" pitchFamily="18" charset="0"/>
                      </a:endParaRPr>
                    </a:p>
                  </a:txBody>
                  <a:tcPr marL="31356" marR="31356" marT="0" marB="0" anchor="ct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1.3.1. Реалізація заходів щодо поширення інформації про земельні ділянки комунальної власності, права на які пропонуються на відчуження (оренди); </a:t>
                      </a:r>
                      <a:endParaRPr lang="en-US" sz="1400" b="0" dirty="0">
                        <a:solidFill>
                          <a:schemeClr val="tx1"/>
                        </a:solidFill>
                        <a:effectLst/>
                        <a:latin typeface="Times New Roman" pitchFamily="18" charset="0"/>
                        <a:cs typeface="Times New Roman" pitchFamily="18" charset="0"/>
                      </a:endParaRPr>
                    </a:p>
                  </a:txBody>
                  <a:tcPr marL="31356" marR="31356"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Кількість проведених земельних аукціонів, щодо продажу прав оренди на земельні ділянки;</a:t>
                      </a:r>
                      <a:endParaRPr lang="en-US" sz="1400" b="0" dirty="0">
                        <a:solidFill>
                          <a:schemeClr val="tx1"/>
                        </a:solidFill>
                        <a:effectLst/>
                        <a:latin typeface="Times New Roman" pitchFamily="18" charset="0"/>
                        <a:cs typeface="Times New Roman" pitchFamily="18" charset="0"/>
                      </a:endParaRPr>
                    </a:p>
                    <a:p>
                      <a:pPr>
                        <a:lnSpc>
                          <a:spcPct val="115000"/>
                        </a:lnSpc>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cs typeface="Times New Roman" pitchFamily="18" charset="0"/>
                      </a:endParaRPr>
                    </a:p>
                    <a:p>
                      <a:pPr marL="21590">
                        <a:lnSpc>
                          <a:spcPct val="115000"/>
                        </a:lnSpc>
                        <a:spcAft>
                          <a:spcPts val="600"/>
                        </a:spcAft>
                        <a:tabLst>
                          <a:tab pos="111760" algn="l"/>
                          <a:tab pos="220345" algn="l"/>
                        </a:tabLs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40000"/>
                        <a:lumOff val="60000"/>
                      </a:schemeClr>
                    </a:solidFill>
                  </a:tcPr>
                </a:tc>
              </a:tr>
              <a:tr h="760746">
                <a:tc vMerge="1">
                  <a:txBody>
                    <a:bodyPr/>
                    <a:lstStyle/>
                    <a:p>
                      <a:endParaRPr lang="ru-RU"/>
                    </a:p>
                  </a:txBody>
                  <a:tcP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1.3.2. Проведення інвентаризації земель в межах територіальної громади; </a:t>
                      </a:r>
                      <a:endParaRPr lang="en-US" sz="1400" b="0" dirty="0">
                        <a:solidFill>
                          <a:schemeClr val="tx1"/>
                        </a:solidFill>
                        <a:effectLst/>
                        <a:latin typeface="Times New Roman" pitchFamily="18" charset="0"/>
                        <a:cs typeface="Times New Roman" pitchFamily="18" charset="0"/>
                      </a:endParaRPr>
                    </a:p>
                  </a:txBody>
                  <a:tcPr marL="31356" marR="31356"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Значення виявлених вільних земельних ділянок комунальної власності;</a:t>
                      </a:r>
                      <a:endParaRPr lang="en-US" sz="1400" b="0" dirty="0">
                        <a:solidFill>
                          <a:schemeClr val="tx1"/>
                        </a:solidFill>
                        <a:effectLst/>
                        <a:latin typeface="Times New Roman" pitchFamily="18" charset="0"/>
                        <a:cs typeface="Times New Roman" pitchFamily="18" charset="0"/>
                      </a:endParaRPr>
                    </a:p>
                    <a:p>
                      <a:pPr marL="232410" indent="-179705">
                        <a:lnSpc>
                          <a:spcPct val="115000"/>
                        </a:lnSpc>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40000"/>
                        <a:lumOff val="60000"/>
                      </a:schemeClr>
                    </a:solidFill>
                  </a:tcPr>
                </a:tc>
              </a:tr>
              <a:tr h="1006249">
                <a:tc vMerge="1">
                  <a:txBody>
                    <a:bodyPr/>
                    <a:lstStyle/>
                    <a:p>
                      <a:endParaRPr lang="ru-RU"/>
                    </a:p>
                  </a:txBody>
                  <a:tcP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1.3.3.Проведення нормативної грошової оцінки земель населених пунктів;</a:t>
                      </a:r>
                      <a:endParaRPr lang="en-US" sz="1400" b="0" dirty="0">
                        <a:solidFill>
                          <a:schemeClr val="tx1"/>
                        </a:solidFill>
                        <a:effectLst/>
                        <a:latin typeface="Times New Roman" pitchFamily="18" charset="0"/>
                        <a:cs typeface="Times New Roman" pitchFamily="18" charset="0"/>
                      </a:endParaRPr>
                    </a:p>
                    <a:p>
                      <a:pPr>
                        <a:lnSpc>
                          <a:spcPct val="115000"/>
                        </a:lnSpc>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Кількість проведених нормативно-грошових оцінок земель населених пунктів громади;</a:t>
                      </a:r>
                      <a:endParaRPr lang="en-US" sz="1400" b="0" dirty="0">
                        <a:solidFill>
                          <a:schemeClr val="tx1"/>
                        </a:solidFill>
                        <a:effectLst/>
                        <a:latin typeface="Times New Roman" pitchFamily="18" charset="0"/>
                        <a:cs typeface="Times New Roman" pitchFamily="18" charset="0"/>
                      </a:endParaRPr>
                    </a:p>
                    <a:p>
                      <a:pPr marL="232410" indent="-179705">
                        <a:lnSpc>
                          <a:spcPct val="115000"/>
                        </a:lnSpc>
                        <a:spcAft>
                          <a:spcPts val="0"/>
                        </a:spcAft>
                      </a:pPr>
                      <a:r>
                        <a:rPr lang="uk-U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40000"/>
                        <a:lumOff val="60000"/>
                      </a:schemeClr>
                    </a:solidFill>
                  </a:tcPr>
                </a:tc>
              </a:tr>
              <a:tr h="758710">
                <a:tc vMerge="1">
                  <a:txBody>
                    <a:bodyPr/>
                    <a:lstStyle/>
                    <a:p>
                      <a:endParaRPr lang="ru-RU"/>
                    </a:p>
                  </a:txBody>
                  <a:tcP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1.3.4. Забезпечення подальшого оформлення власності на землю</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Кількість земельних ділянок, на які зареєстровано речове право на нерухоме майно</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40000"/>
                        <a:lumOff val="60000"/>
                      </a:schemeClr>
                    </a:solidFill>
                  </a:tcPr>
                </a:tc>
              </a:tr>
              <a:tr h="1011613">
                <a:tc vMerge="1">
                  <a:txBody>
                    <a:bodyPr/>
                    <a:lstStyle/>
                    <a:p>
                      <a:endParaRPr lang="ru-RU"/>
                    </a:p>
                  </a:txBody>
                  <a:tcP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1.3.5. Створення містобудівного кадастру територіальної громади</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Можливість у вільному доступі отримання інформації щодо об’єктів нерухомого майна та функціональних зон (обмежень)</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40000"/>
                        <a:lumOff val="60000"/>
                      </a:schemeClr>
                    </a:solidFill>
                  </a:tcPr>
                </a:tc>
              </a:tr>
              <a:tr h="1090231">
                <a:tc vMerge="1">
                  <a:txBody>
                    <a:bodyPr/>
                    <a:lstStyle/>
                    <a:p>
                      <a:endParaRPr lang="ru-RU"/>
                    </a:p>
                  </a:txBody>
                  <a:tcPr/>
                </a:tc>
                <a:tc>
                  <a:txBody>
                    <a:bodyPr/>
                    <a:lstStyle/>
                    <a:p>
                      <a:pPr>
                        <a:lnSpc>
                          <a:spcPct val="115000"/>
                        </a:lnSpc>
                        <a:spcAft>
                          <a:spcPts val="0"/>
                        </a:spcAft>
                      </a:pPr>
                      <a:r>
                        <a:rPr lang="uk-UA" sz="1400" b="0" dirty="0">
                          <a:solidFill>
                            <a:schemeClr val="tx1"/>
                          </a:solidFill>
                          <a:effectLst/>
                          <a:latin typeface="Times New Roman" pitchFamily="18" charset="0"/>
                          <a:cs typeface="Times New Roman" pitchFamily="18" charset="0"/>
                        </a:rPr>
                        <a:t>1.3.6. Проведення інвентаризації земель водного фонду в межах повноважень</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60000"/>
                        <a:lumOff val="40000"/>
                      </a:schemeClr>
                    </a:solidFill>
                  </a:tcPr>
                </a:tc>
                <a:tc>
                  <a:txBody>
                    <a:bodyPr/>
                    <a:lstStyle/>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Значення виявлених вільних земель водного фонду комунальної власності;</a:t>
                      </a:r>
                      <a:endParaRPr lang="en-US" sz="1400" b="0" dirty="0">
                        <a:solidFill>
                          <a:schemeClr val="tx1"/>
                        </a:solidFill>
                        <a:effectLst/>
                        <a:latin typeface="Times New Roman" pitchFamily="18" charset="0"/>
                        <a:cs typeface="Times New Roman" pitchFamily="18" charset="0"/>
                      </a:endParaRPr>
                    </a:p>
                    <a:p>
                      <a:pPr marL="342900" lvl="0" indent="-342900">
                        <a:lnSpc>
                          <a:spcPct val="115000"/>
                        </a:lnSpc>
                        <a:spcAft>
                          <a:spcPts val="0"/>
                        </a:spcAft>
                        <a:buFont typeface="Wingdings"/>
                        <a:buChar char=""/>
                      </a:pPr>
                      <a:r>
                        <a:rPr lang="uk-UA" sz="1400" b="0" dirty="0">
                          <a:solidFill>
                            <a:schemeClr val="tx1"/>
                          </a:solidFill>
                          <a:effectLst/>
                          <a:latin typeface="Times New Roman" pitchFamily="18" charset="0"/>
                          <a:cs typeface="Times New Roman" pitchFamily="18" charset="0"/>
                        </a:rPr>
                        <a:t>Кількість проведених земельних аукціонів земель водного фонду.</a:t>
                      </a:r>
                      <a:endParaRPr lang="en-US" sz="1400" b="0" dirty="0">
                        <a:solidFill>
                          <a:schemeClr val="tx1"/>
                        </a:solidFill>
                        <a:effectLst/>
                        <a:latin typeface="Times New Roman" pitchFamily="18" charset="0"/>
                        <a:ea typeface="Calibri"/>
                        <a:cs typeface="Times New Roman" pitchFamily="18" charset="0"/>
                      </a:endParaRPr>
                    </a:p>
                  </a:txBody>
                  <a:tcPr marL="31356" marR="31356"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3107359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3864904281"/>
              </p:ext>
            </p:extLst>
          </p:nvPr>
        </p:nvGraphicFramePr>
        <p:xfrm>
          <a:off x="0" y="-3"/>
          <a:ext cx="9144000" cy="6858002"/>
        </p:xfrm>
        <a:graphic>
          <a:graphicData uri="http://schemas.openxmlformats.org/drawingml/2006/table">
            <a:tbl>
              <a:tblPr firstRow="1" firstCol="1" bandRow="1">
                <a:tableStyleId>{5C22544A-7EE6-4342-B048-85BDC9FD1C3A}</a:tableStyleId>
              </a:tblPr>
              <a:tblGrid>
                <a:gridCol w="2505609"/>
                <a:gridCol w="3049213"/>
                <a:gridCol w="3589178"/>
              </a:tblGrid>
              <a:tr h="3429001">
                <a:tc>
                  <a:txBody>
                    <a:bodyPr/>
                    <a:lstStyle/>
                    <a:p>
                      <a:pPr algn="ctr">
                        <a:lnSpc>
                          <a:spcPct val="115000"/>
                        </a:lnSpc>
                        <a:spcAft>
                          <a:spcPts val="0"/>
                        </a:spcAft>
                      </a:pPr>
                      <a:r>
                        <a:rPr lang="ru-RU" sz="1400" dirty="0" smtClean="0">
                          <a:solidFill>
                            <a:schemeClr val="tx1"/>
                          </a:solidFill>
                          <a:effectLst/>
                          <a:latin typeface="Times New Roman" pitchFamily="18" charset="0"/>
                          <a:cs typeface="Times New Roman" pitchFamily="18" charset="0"/>
                        </a:rPr>
                        <a:t>1.6. Розвиток </a:t>
                      </a:r>
                      <a:r>
                        <a:rPr lang="ru-RU" sz="1400" dirty="0" err="1" smtClean="0">
                          <a:solidFill>
                            <a:schemeClr val="tx1"/>
                          </a:solidFill>
                          <a:effectLst/>
                          <a:latin typeface="Times New Roman" pitchFamily="18" charset="0"/>
                          <a:cs typeface="Times New Roman" pitchFamily="18" charset="0"/>
                        </a:rPr>
                        <a:t>туристичного</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потенціалу</a:t>
                      </a:r>
                      <a:r>
                        <a:rPr lang="ru-RU" sz="1400" dirty="0" smtClean="0">
                          <a:solidFill>
                            <a:schemeClr val="tx1"/>
                          </a:solidFill>
                          <a:effectLst/>
                          <a:latin typeface="Times New Roman" pitchFamily="18" charset="0"/>
                          <a:cs typeface="Times New Roman" pitchFamily="18" charset="0"/>
                        </a:rPr>
                        <a:t> та </a:t>
                      </a:r>
                      <a:r>
                        <a:rPr lang="ru-RU" sz="1400" dirty="0" err="1" smtClean="0">
                          <a:solidFill>
                            <a:schemeClr val="tx1"/>
                          </a:solidFill>
                          <a:effectLst/>
                          <a:latin typeface="Times New Roman" pitchFamily="18" charset="0"/>
                          <a:cs typeface="Times New Roman" pitchFamily="18" charset="0"/>
                        </a:rPr>
                        <a:t>креативної</a:t>
                      </a:r>
                      <a:r>
                        <a:rPr lang="ru-RU" sz="1400" dirty="0" smtClean="0">
                          <a:solidFill>
                            <a:schemeClr val="tx1"/>
                          </a:solidFill>
                          <a:effectLst/>
                          <a:latin typeface="Times New Roman" pitchFamily="18" charset="0"/>
                          <a:cs typeface="Times New Roman" pitchFamily="18" charset="0"/>
                        </a:rPr>
                        <a:t> </a:t>
                      </a:r>
                      <a:r>
                        <a:rPr lang="ru-RU" sz="1400" dirty="0" err="1" smtClean="0">
                          <a:solidFill>
                            <a:schemeClr val="tx1"/>
                          </a:solidFill>
                          <a:effectLst/>
                          <a:latin typeface="Times New Roman" pitchFamily="18" charset="0"/>
                          <a:cs typeface="Times New Roman" pitchFamily="18" charset="0"/>
                        </a:rPr>
                        <a:t>індустрії</a:t>
                      </a:r>
                      <a:endParaRPr lang="en-US" sz="1400" dirty="0">
                        <a:solidFill>
                          <a:schemeClr val="tx1"/>
                        </a:solidFill>
                        <a:effectLst/>
                        <a:latin typeface="Times New Roman" pitchFamily="18" charset="0"/>
                        <a:ea typeface="Calibri"/>
                        <a:cs typeface="Times New Roman" pitchFamily="18" charset="0"/>
                      </a:endParaRPr>
                    </a:p>
                  </a:txBody>
                  <a:tcPr marL="31356" marR="31356" marT="0" marB="0" anchor="ctr"/>
                </a:tc>
                <a:tc>
                  <a:txBody>
                    <a:bodyPr/>
                    <a:lstStyle/>
                    <a:p>
                      <a:pPr>
                        <a:lnSpc>
                          <a:spcPct val="115000"/>
                        </a:lnSpc>
                        <a:spcAft>
                          <a:spcPts val="0"/>
                        </a:spcAft>
                      </a:pPr>
                      <a:r>
                        <a:rPr lang="uk-UA" sz="1400" b="0" dirty="0">
                          <a:solidFill>
                            <a:schemeClr val="tx1"/>
                          </a:solidFill>
                          <a:latin typeface="Times New Roman" pitchFamily="18" charset="0"/>
                          <a:cs typeface="Times New Roman" pitchFamily="18" charset="0"/>
                        </a:rPr>
                        <a:t>1.6.5. Створення рекреаційних зон та місць відпочинку біля водних об’єктів</a:t>
                      </a:r>
                      <a:endParaRPr lang="en-US" sz="1400" b="0" dirty="0">
                        <a:solidFill>
                          <a:schemeClr val="tx1"/>
                        </a:solidFill>
                        <a:latin typeface="Times New Roman" pitchFamily="18" charset="0"/>
                        <a:cs typeface="Times New Roman" pitchFamily="18" charset="0"/>
                      </a:endParaRPr>
                    </a:p>
                  </a:txBody>
                  <a:tcPr marL="68580" marR="68580" marT="0" marB="0">
                    <a:solidFill>
                      <a:schemeClr val="accent1">
                        <a:lumMod val="60000"/>
                        <a:lumOff val="40000"/>
                      </a:schemeClr>
                    </a:solidFill>
                  </a:tcPr>
                </a:tc>
                <a:tc>
                  <a:txBody>
                    <a:bodyPr/>
                    <a:lstStyle/>
                    <a:p>
                      <a:pPr marL="342900" lvl="0" indent="-342900">
                        <a:lnSpc>
                          <a:spcPct val="115000"/>
                        </a:lnSpc>
                        <a:spcAft>
                          <a:spcPts val="600"/>
                        </a:spcAft>
                        <a:buFont typeface="Wingdings"/>
                        <a:buChar char=""/>
                        <a:tabLst>
                          <a:tab pos="201295" algn="l"/>
                        </a:tabLst>
                      </a:pPr>
                      <a:r>
                        <a:rPr lang="uk-UA" sz="1400" b="0" dirty="0">
                          <a:solidFill>
                            <a:schemeClr val="tx1"/>
                          </a:solidFill>
                          <a:latin typeface="Times New Roman" pitchFamily="18" charset="0"/>
                          <a:cs typeface="Times New Roman" pitchFamily="18" charset="0"/>
                        </a:rPr>
                        <a:t>Кількість створених зон відпочинку;</a:t>
                      </a:r>
                      <a:endParaRPr lang="en-US" sz="1400" b="0" dirty="0">
                        <a:solidFill>
                          <a:schemeClr val="tx1"/>
                        </a:solidFill>
                        <a:latin typeface="Times New Roman" pitchFamily="18" charset="0"/>
                        <a:cs typeface="Times New Roman" pitchFamily="18" charset="0"/>
                      </a:endParaRPr>
                    </a:p>
                    <a:p>
                      <a:pPr marL="21590">
                        <a:lnSpc>
                          <a:spcPct val="115000"/>
                        </a:lnSpc>
                        <a:spcAft>
                          <a:spcPts val="600"/>
                        </a:spcAft>
                        <a:tabLst>
                          <a:tab pos="201295" algn="l"/>
                        </a:tabLst>
                      </a:pPr>
                      <a:r>
                        <a:rPr lang="uk-UA" sz="1400" b="0" dirty="0">
                          <a:solidFill>
                            <a:schemeClr val="tx1"/>
                          </a:solidFill>
                          <a:latin typeface="Times New Roman" pitchFamily="18" charset="0"/>
                          <a:cs typeface="Times New Roman" pitchFamily="18" charset="0"/>
                        </a:rPr>
                        <a:t> </a:t>
                      </a:r>
                      <a:endParaRPr lang="en-US" sz="1400" b="0" dirty="0">
                        <a:solidFill>
                          <a:schemeClr val="tx1"/>
                        </a:solidFill>
                        <a:latin typeface="Times New Roman" pitchFamily="18" charset="0"/>
                        <a:cs typeface="Times New Roman" pitchFamily="18" charset="0"/>
                      </a:endParaRPr>
                    </a:p>
                  </a:txBody>
                  <a:tcPr marL="68580" marR="68580" marT="0" marB="0">
                    <a:solidFill>
                      <a:schemeClr val="accent1">
                        <a:lumMod val="40000"/>
                        <a:lumOff val="60000"/>
                      </a:schemeClr>
                    </a:solidFill>
                  </a:tcPr>
                </a:tc>
              </a:tr>
              <a:tr h="3429001">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4.5. </a:t>
                      </a:r>
                      <a:r>
                        <a:rPr lang="ru-RU" sz="1400" dirty="0" err="1" smtClean="0">
                          <a:solidFill>
                            <a:schemeClr val="tx1"/>
                          </a:solidFill>
                          <a:effectLst/>
                          <a:latin typeface="Times New Roman" pitchFamily="18" charset="0"/>
                          <a:ea typeface="Calibri"/>
                          <a:cs typeface="Times New Roman" pitchFamily="18" charset="0"/>
                        </a:rPr>
                        <a:t>Екологічна</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безпека</a:t>
                      </a:r>
                      <a:r>
                        <a:rPr lang="ru-RU" sz="1400" dirty="0" smtClean="0">
                          <a:solidFill>
                            <a:schemeClr val="tx1"/>
                          </a:solidFill>
                          <a:effectLst/>
                          <a:latin typeface="Times New Roman" pitchFamily="18" charset="0"/>
                          <a:ea typeface="Calibri"/>
                          <a:cs typeface="Times New Roman" pitchFamily="18" charset="0"/>
                        </a:rPr>
                        <a:t> та </a:t>
                      </a:r>
                      <a:r>
                        <a:rPr lang="ru-RU" sz="1400" dirty="0" err="1" smtClean="0">
                          <a:solidFill>
                            <a:schemeClr val="tx1"/>
                          </a:solidFill>
                          <a:effectLst/>
                          <a:latin typeface="Times New Roman" pitchFamily="18" charset="0"/>
                          <a:ea typeface="Calibri"/>
                          <a:cs typeface="Times New Roman" pitchFamily="18" charset="0"/>
                        </a:rPr>
                        <a:t>збереження</a:t>
                      </a:r>
                      <a:r>
                        <a:rPr lang="ru-RU" sz="1400" dirty="0" smtClean="0">
                          <a:solidFill>
                            <a:schemeClr val="tx1"/>
                          </a:solidFill>
                          <a:effectLst/>
                          <a:latin typeface="Times New Roman" pitchFamily="18" charset="0"/>
                          <a:ea typeface="Calibri"/>
                          <a:cs typeface="Times New Roman" pitchFamily="18" charset="0"/>
                        </a:rPr>
                        <a:t> </a:t>
                      </a:r>
                      <a:r>
                        <a:rPr lang="ru-RU" sz="1400" dirty="0" err="1" smtClean="0">
                          <a:solidFill>
                            <a:schemeClr val="tx1"/>
                          </a:solidFill>
                          <a:effectLst/>
                          <a:latin typeface="Times New Roman" pitchFamily="18" charset="0"/>
                          <a:ea typeface="Calibri"/>
                          <a:cs typeface="Times New Roman" pitchFamily="18" charset="0"/>
                        </a:rPr>
                        <a:t>довкілля</a:t>
                      </a:r>
                      <a:endParaRPr lang="en-US" sz="1400" dirty="0">
                        <a:solidFill>
                          <a:schemeClr val="tx1"/>
                        </a:solidFill>
                        <a:effectLst/>
                        <a:latin typeface="Times New Roman" pitchFamily="18" charset="0"/>
                        <a:ea typeface="Calibri"/>
                        <a:cs typeface="Times New Roman" pitchFamily="18" charset="0"/>
                      </a:endParaRPr>
                    </a:p>
                  </a:txBody>
                  <a:tcPr marL="31356" marR="31356" marT="0" marB="0" anchor="ctr"/>
                </a:tc>
                <a:tc>
                  <a:txBody>
                    <a:bodyPr/>
                    <a:lstStyle/>
                    <a:p>
                      <a:pPr>
                        <a:lnSpc>
                          <a:spcPct val="115000"/>
                        </a:lnSpc>
                        <a:spcAft>
                          <a:spcPts val="0"/>
                        </a:spcAft>
                      </a:pPr>
                      <a:r>
                        <a:rPr lang="ru-RU" sz="1400" b="0" dirty="0" smtClean="0">
                          <a:solidFill>
                            <a:schemeClr val="tx1"/>
                          </a:solidFill>
                          <a:latin typeface="Times New Roman" pitchFamily="18" charset="0"/>
                          <a:cs typeface="Times New Roman" pitchFamily="18" charset="0"/>
                        </a:rPr>
                        <a:t>4.5.5. </a:t>
                      </a:r>
                      <a:r>
                        <a:rPr lang="ru-RU" sz="1400" b="0" dirty="0" err="1" smtClean="0">
                          <a:solidFill>
                            <a:schemeClr val="tx1"/>
                          </a:solidFill>
                          <a:latin typeface="Times New Roman" pitchFamily="18" charset="0"/>
                          <a:cs typeface="Times New Roman" pitchFamily="18" charset="0"/>
                        </a:rPr>
                        <a:t>Збереження</a:t>
                      </a:r>
                      <a:r>
                        <a:rPr lang="ru-RU" sz="1400" b="0" dirty="0" smtClean="0">
                          <a:solidFill>
                            <a:schemeClr val="tx1"/>
                          </a:solidFill>
                          <a:latin typeface="Times New Roman" pitchFamily="18" charset="0"/>
                          <a:cs typeface="Times New Roman" pitchFamily="18" charset="0"/>
                        </a:rPr>
                        <a:t> та </a:t>
                      </a:r>
                      <a:r>
                        <a:rPr lang="ru-RU" sz="1400" b="0" dirty="0" err="1" smtClean="0">
                          <a:solidFill>
                            <a:schemeClr val="tx1"/>
                          </a:solidFill>
                          <a:latin typeface="Times New Roman" pitchFamily="18" charset="0"/>
                          <a:cs typeface="Times New Roman" pitchFamily="18" charset="0"/>
                        </a:rPr>
                        <a:t>відтворення</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зелених</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насаджень</a:t>
                      </a:r>
                      <a:endParaRPr lang="en-US" sz="1400" b="0" dirty="0">
                        <a:solidFill>
                          <a:schemeClr val="tx1"/>
                        </a:solidFill>
                        <a:latin typeface="Times New Roman" pitchFamily="18" charset="0"/>
                        <a:cs typeface="Times New Roman" pitchFamily="18" charset="0"/>
                      </a:endParaRPr>
                    </a:p>
                  </a:txBody>
                  <a:tcPr marL="68580" marR="68580" marT="0" marB="0">
                    <a:solidFill>
                      <a:schemeClr val="accent1">
                        <a:lumMod val="60000"/>
                        <a:lumOff val="40000"/>
                      </a:schemeClr>
                    </a:solidFill>
                  </a:tcPr>
                </a:tc>
                <a:tc>
                  <a:txBody>
                    <a:bodyPr/>
                    <a:lstStyle/>
                    <a:p>
                      <a:pPr marL="307340" indent="-285750">
                        <a:lnSpc>
                          <a:spcPct val="115000"/>
                        </a:lnSpc>
                        <a:spcAft>
                          <a:spcPts val="600"/>
                        </a:spcAft>
                        <a:buFont typeface="Wingdings" pitchFamily="2" charset="2"/>
                        <a:buChar char="ü"/>
                        <a:tabLst>
                          <a:tab pos="201295" algn="l"/>
                        </a:tabLst>
                      </a:pPr>
                      <a:r>
                        <a:rPr lang="ru-RU" sz="1400" b="0" dirty="0" err="1" smtClean="0">
                          <a:solidFill>
                            <a:schemeClr val="tx1"/>
                          </a:solidFill>
                          <a:latin typeface="Times New Roman" pitchFamily="18" charset="0"/>
                          <a:cs typeface="Times New Roman" pitchFamily="18" charset="0"/>
                        </a:rPr>
                        <a:t>Площа</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земельних</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ділянок</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які</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передані</a:t>
                      </a:r>
                      <a:r>
                        <a:rPr lang="ru-RU" sz="1400" b="0" dirty="0" smtClean="0">
                          <a:solidFill>
                            <a:schemeClr val="tx1"/>
                          </a:solidFill>
                          <a:latin typeface="Times New Roman" pitchFamily="18" charset="0"/>
                          <a:cs typeface="Times New Roman" pitchFamily="18" charset="0"/>
                        </a:rPr>
                        <a:t> на </a:t>
                      </a:r>
                      <a:r>
                        <a:rPr lang="ru-RU" sz="1400" b="0" dirty="0" err="1" smtClean="0">
                          <a:solidFill>
                            <a:schemeClr val="tx1"/>
                          </a:solidFill>
                          <a:latin typeface="Times New Roman" pitchFamily="18" charset="0"/>
                          <a:cs typeface="Times New Roman" pitchFamily="18" charset="0"/>
                        </a:rPr>
                        <a:t>праві</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постійного</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користування</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комунальним</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лісогосподарським</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підприємства</a:t>
                      </a:r>
                      <a:r>
                        <a:rPr lang="ru-RU" sz="1400" b="0" dirty="0" smtClean="0">
                          <a:solidFill>
                            <a:schemeClr val="tx1"/>
                          </a:solidFill>
                          <a:latin typeface="Times New Roman" pitchFamily="18" charset="0"/>
                          <a:cs typeface="Times New Roman" pitchFamily="18" charset="0"/>
                        </a:rPr>
                        <a:t> для </a:t>
                      </a:r>
                      <a:r>
                        <a:rPr lang="ru-RU" sz="1400" b="0" dirty="0" err="1" smtClean="0">
                          <a:solidFill>
                            <a:schemeClr val="tx1"/>
                          </a:solidFill>
                          <a:latin typeface="Times New Roman" pitchFamily="18" charset="0"/>
                          <a:cs typeface="Times New Roman" pitchFamily="18" charset="0"/>
                        </a:rPr>
                        <a:t>заліснення</a:t>
                      </a:r>
                      <a:endParaRPr lang="en-US" sz="1400" b="0" dirty="0">
                        <a:solidFill>
                          <a:schemeClr val="tx1"/>
                        </a:solidFill>
                        <a:latin typeface="Times New Roman" pitchFamily="18" charset="0"/>
                        <a:cs typeface="Times New Roman" pitchFamily="18" charset="0"/>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76652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3464" y="233279"/>
            <a:ext cx="8741664" cy="646331"/>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СТРАТЕГІЧНА </a:t>
            </a:r>
            <a:r>
              <a:rPr lang="uk-UA" b="1" dirty="0" smtClean="0">
                <a:latin typeface="Times New Roman" pitchFamily="18" charset="0"/>
                <a:cs typeface="Times New Roman" pitchFamily="18" charset="0"/>
              </a:rPr>
              <a:t>ЦІЛЬ </a:t>
            </a:r>
            <a:r>
              <a:rPr lang="uk-UA" b="1" dirty="0">
                <a:latin typeface="Times New Roman" pitchFamily="18" charset="0"/>
                <a:cs typeface="Times New Roman" pitchFamily="18" charset="0"/>
              </a:rPr>
              <a:t>3: </a:t>
            </a:r>
            <a:r>
              <a:rPr lang="uk-UA" b="1" dirty="0">
                <a:solidFill>
                  <a:schemeClr val="accent2">
                    <a:lumMod val="75000"/>
                  </a:schemeClr>
                </a:solidFill>
                <a:latin typeface="Times New Roman" pitchFamily="18" charset="0"/>
                <a:cs typeface="Times New Roman" pitchFamily="18" charset="0"/>
              </a:rPr>
              <a:t>ПІДВИЩЕННЯ СТАНДАРТІВ ЖИТТЯ НАСЕЛЕННЯ ТА РОЗВИТОК ТЕРИТОРІЇ</a:t>
            </a:r>
            <a:endParaRPr lang="uk-UA" dirty="0">
              <a:solidFill>
                <a:schemeClr val="accent2">
                  <a:lumMod val="75000"/>
                </a:schemeClr>
              </a:solidFill>
              <a:latin typeface="Times New Roman" pitchFamily="18" charset="0"/>
              <a:cs typeface="Times New Roman" pitchFamily="18" charset="0"/>
            </a:endParaRPr>
          </a:p>
        </p:txBody>
      </p:sp>
      <p:grpSp>
        <p:nvGrpSpPr>
          <p:cNvPr id="7" name="Group 92"/>
          <p:cNvGrpSpPr>
            <a:grpSpLocks/>
          </p:cNvGrpSpPr>
          <p:nvPr/>
        </p:nvGrpSpPr>
        <p:grpSpPr bwMode="auto">
          <a:xfrm>
            <a:off x="329184" y="1007659"/>
            <a:ext cx="8595360" cy="530225"/>
            <a:chOff x="1269" y="1296"/>
            <a:chExt cx="3193" cy="334"/>
          </a:xfrm>
        </p:grpSpPr>
        <p:sp>
          <p:nvSpPr>
            <p:cNvPr id="8"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9" name="Text Box 4"/>
            <p:cNvSpPr txBox="1">
              <a:spLocks noChangeArrowheads="1"/>
            </p:cNvSpPr>
            <p:nvPr/>
          </p:nvSpPr>
          <p:spPr bwMode="gray">
            <a:xfrm>
              <a:off x="1535" y="1330"/>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endParaRPr lang="en-US" sz="2000" dirty="0">
                <a:solidFill>
                  <a:srgbClr val="000000"/>
                </a:solidFill>
              </a:endParaRPr>
            </a:p>
          </p:txBody>
        </p:sp>
        <p:grpSp>
          <p:nvGrpSpPr>
            <p:cNvPr id="10" name="Group 55"/>
            <p:cNvGrpSpPr>
              <a:grpSpLocks/>
            </p:cNvGrpSpPr>
            <p:nvPr/>
          </p:nvGrpSpPr>
          <p:grpSpPr bwMode="auto">
            <a:xfrm>
              <a:off x="1269" y="1324"/>
              <a:ext cx="266" cy="298"/>
              <a:chOff x="1415" y="1276"/>
              <a:chExt cx="266" cy="298"/>
            </a:xfrm>
          </p:grpSpPr>
          <p:grpSp>
            <p:nvGrpSpPr>
              <p:cNvPr id="11" name="Group 56"/>
              <p:cNvGrpSpPr>
                <a:grpSpLocks/>
              </p:cNvGrpSpPr>
              <p:nvPr/>
            </p:nvGrpSpPr>
            <p:grpSpPr bwMode="auto">
              <a:xfrm>
                <a:off x="1415" y="1276"/>
                <a:ext cx="266" cy="298"/>
                <a:chOff x="1415" y="1276"/>
                <a:chExt cx="266" cy="298"/>
              </a:xfrm>
            </p:grpSpPr>
            <p:pic>
              <p:nvPicPr>
                <p:cNvPr id="13" name="Picture 5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5"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6" name="Picture 6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sp>
        <p:nvSpPr>
          <p:cNvPr id="5" name="Прямоугольник 4"/>
          <p:cNvSpPr/>
          <p:nvPr/>
        </p:nvSpPr>
        <p:spPr>
          <a:xfrm>
            <a:off x="1045240" y="1021451"/>
            <a:ext cx="7723856" cy="584775"/>
          </a:xfrm>
          <a:prstGeom prst="rect">
            <a:avLst/>
          </a:prstGeom>
        </p:spPr>
        <p:txBody>
          <a:bodyPr wrap="square">
            <a:spAutoFit/>
          </a:bodyPr>
          <a:lstStyle/>
          <a:p>
            <a:pPr algn="ctr"/>
            <a:r>
              <a:rPr lang="uk-UA" sz="1600" b="1" dirty="0">
                <a:latin typeface="Times New Roman" pitchFamily="18" charset="0"/>
                <a:cs typeface="Times New Roman" pitchFamily="18" charset="0"/>
              </a:rPr>
              <a:t>ОПЕРАЦІЙНА ЦІЛЬ 3.1: Створення комфортних та безпечних умов проживання населення</a:t>
            </a:r>
            <a:endParaRPr lang="uk-UA" sz="1600" dirty="0">
              <a:latin typeface="Times New Roman" pitchFamily="18" charset="0"/>
              <a:cs typeface="Times New Roman" pitchFamily="18" charset="0"/>
            </a:endParaRPr>
          </a:p>
        </p:txBody>
      </p:sp>
      <p:pic>
        <p:nvPicPr>
          <p:cNvPr id="17" name="Picture 6" descr="D:\Звіт міського голови\SON3zzKZhTrceCBTaZv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84" y="1699704"/>
            <a:ext cx="2614041" cy="1764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C:\Users\Nataha\Downloads\images-211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50" y="5183728"/>
            <a:ext cx="2657475" cy="1674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3" descr="C:\Users\Nataha\Documents\ViberDownloads\0-02-05-953ccf643cf9158805b0134131cadd6da98a8047a78c57a541a12a8b093bc08d_4cad41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4038" y="1699704"/>
            <a:ext cx="2645058" cy="1764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C:\Users\Nataha\Documents\ViberDownloads\0-02-05-d697f8bd7f9e66259b5b1c13ef8fba7f45e01427ffb2764befa54784ceeb1cb3_e9494d7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1350" y="1706458"/>
            <a:ext cx="2672097" cy="1757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 descr="C:\Users\Nataha\Downloads\Настя\Звіт голови\Вовка\изображение_viber_2020-02-06_08-12-0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7223" y="3509149"/>
            <a:ext cx="2800350" cy="1757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3" descr="C:\Users\Nataha\Downloads\Настя\Звіт голови\изображение_viber_2020-02-05_14-41-4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4038" y="3509149"/>
            <a:ext cx="2645058" cy="1757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Nataha\Documents\ViberDownloads\0-02-05-a3fcd2f904de5255b6993e9b4d14eeee1755973e88712450917399321f83fd8f_90a1703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174" y="3509149"/>
            <a:ext cx="2544051" cy="1674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4" descr="C:\Users\Nataha\Documents\ViberDownloads\0-02-05-0e1877a2bafb42819a6dbf0607a58a3428a72a8266ac2f48180e090afb3a841a_841979f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7224" y="5183728"/>
            <a:ext cx="2800350" cy="1674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C:\Users\Nataha\Documents\ViberDownloads\0-02-05-8025802833006ddfe0cebcf6ea629dc6b87af939716e7b5f36659fdc73f69fcd_a9a0163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24039" y="5266682"/>
            <a:ext cx="2645058" cy="1591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71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 y="133599"/>
            <a:ext cx="9143999" cy="369332"/>
          </a:xfrm>
          <a:prstGeom prst="rect">
            <a:avLst/>
          </a:prstGeom>
          <a:solidFill>
            <a:schemeClr val="accent6">
              <a:lumMod val="50000"/>
            </a:schemeClr>
          </a:solidFill>
        </p:spPr>
        <p:txBody>
          <a:bodyPr wrap="square">
            <a:spAutoFit/>
          </a:bodyPr>
          <a:lstStyle/>
          <a:p>
            <a:pPr algn="ctr"/>
            <a:r>
              <a:rPr lang="ru-RU" b="1" dirty="0" smtClean="0">
                <a:solidFill>
                  <a:schemeClr val="bg1"/>
                </a:solidFill>
                <a:latin typeface="Times New Roman" pitchFamily="18" charset="0"/>
                <a:cs typeface="Times New Roman" pitchFamily="18" charset="0"/>
              </a:rPr>
              <a:t>План </a:t>
            </a:r>
            <a:r>
              <a:rPr lang="ru-RU" b="1" dirty="0" err="1" smtClean="0">
                <a:solidFill>
                  <a:schemeClr val="bg1"/>
                </a:solidFill>
                <a:latin typeface="Times New Roman" pitchFamily="18" charset="0"/>
                <a:cs typeface="Times New Roman" pitchFamily="18" charset="0"/>
              </a:rPr>
              <a:t>заходів</a:t>
            </a:r>
            <a:r>
              <a:rPr lang="ru-RU" b="1" dirty="0" smtClean="0">
                <a:solidFill>
                  <a:schemeClr val="bg1"/>
                </a:solidFill>
                <a:latin typeface="Times New Roman" pitchFamily="18" charset="0"/>
                <a:cs typeface="Times New Roman" pitchFamily="18" charset="0"/>
              </a:rPr>
              <a:t> з </a:t>
            </a:r>
            <a:r>
              <a:rPr lang="ru-RU" b="1" dirty="0" err="1" smtClean="0">
                <a:solidFill>
                  <a:schemeClr val="bg1"/>
                </a:solidFill>
                <a:latin typeface="Times New Roman" pitchFamily="18" charset="0"/>
                <a:cs typeface="Times New Roman" pitchFamily="18" charset="0"/>
              </a:rPr>
              <a:t>реалізації</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стратегії</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розвитку</a:t>
            </a:r>
            <a:r>
              <a:rPr lang="ru-RU" b="1" dirty="0" smtClean="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262270780"/>
              </p:ext>
            </p:extLst>
          </p:nvPr>
        </p:nvGraphicFramePr>
        <p:xfrm>
          <a:off x="3" y="484094"/>
          <a:ext cx="9143997" cy="6389217"/>
        </p:xfrm>
        <a:graphic>
          <a:graphicData uri="http://schemas.openxmlformats.org/drawingml/2006/table">
            <a:tbl>
              <a:tblPr firstRow="1" firstCol="1" bandRow="1">
                <a:tableStyleId>{5C22544A-7EE6-4342-B048-85BDC9FD1C3A}</a:tableStyleId>
              </a:tblPr>
              <a:tblGrid>
                <a:gridCol w="383117"/>
                <a:gridCol w="3196729"/>
                <a:gridCol w="1334793"/>
                <a:gridCol w="1066517"/>
                <a:gridCol w="1064635"/>
                <a:gridCol w="1064635"/>
                <a:gridCol w="1033571"/>
              </a:tblGrid>
              <a:tr h="985239">
                <a:tc>
                  <a:txBody>
                    <a:bodyPr/>
                    <a:lstStyle/>
                    <a:p>
                      <a:pPr>
                        <a:lnSpc>
                          <a:spcPct val="115000"/>
                        </a:lnSpc>
                        <a:spcAft>
                          <a:spcPts val="0"/>
                        </a:spcAft>
                      </a:pPr>
                      <a:r>
                        <a:rPr lang="uk-UA"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Проекти</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Територія</a:t>
                      </a:r>
                      <a:endParaRPr lang="en-US" sz="1400" dirty="0">
                        <a:effectLst/>
                        <a:latin typeface="Times New Roman" pitchFamily="18" charset="0"/>
                        <a:cs typeface="Times New Roman" pitchFamily="18" charset="0"/>
                      </a:endParaRPr>
                    </a:p>
                    <a:p>
                      <a:pPr>
                        <a:lnSpc>
                          <a:spcPct val="115000"/>
                        </a:lnSpc>
                        <a:spcAft>
                          <a:spcPts val="0"/>
                        </a:spcAft>
                      </a:pPr>
                      <a:r>
                        <a:rPr lang="uk-UA" sz="1400" dirty="0">
                          <a:effectLst/>
                          <a:latin typeface="Times New Roman" pitchFamily="18" charset="0"/>
                          <a:cs typeface="Times New Roman" pitchFamily="18" charset="0"/>
                        </a:rPr>
                        <a:t>на яку проекти мають вплив</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2021</a:t>
                      </a:r>
                      <a:endParaRPr lang="en-US" sz="1400" dirty="0">
                        <a:effectLst/>
                        <a:latin typeface="Times New Roman" pitchFamily="18" charset="0"/>
                        <a:cs typeface="Times New Roman" pitchFamily="18" charset="0"/>
                      </a:endParaRPr>
                    </a:p>
                    <a:p>
                      <a:pPr>
                        <a:lnSpc>
                          <a:spcPct val="115000"/>
                        </a:lnSpc>
                        <a:spcAft>
                          <a:spcPts val="0"/>
                        </a:spcAft>
                      </a:pPr>
                      <a:r>
                        <a:rPr lang="uk-UA" sz="1400" dirty="0" err="1">
                          <a:effectLst/>
                          <a:latin typeface="Times New Roman" pitchFamily="18" charset="0"/>
                          <a:cs typeface="Times New Roman" pitchFamily="18" charset="0"/>
                        </a:rPr>
                        <a:t>тис.грн</a:t>
                      </a:r>
                      <a:r>
                        <a:rPr lang="uk-UA"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2022</a:t>
                      </a:r>
                      <a:endParaRPr lang="en-US" sz="1400" dirty="0">
                        <a:effectLst/>
                        <a:latin typeface="Times New Roman" pitchFamily="18" charset="0"/>
                        <a:cs typeface="Times New Roman" pitchFamily="18" charset="0"/>
                      </a:endParaRPr>
                    </a:p>
                    <a:p>
                      <a:pPr>
                        <a:lnSpc>
                          <a:spcPct val="115000"/>
                        </a:lnSpc>
                        <a:spcAft>
                          <a:spcPts val="0"/>
                        </a:spcAft>
                      </a:pPr>
                      <a:r>
                        <a:rPr lang="uk-UA" sz="1400" dirty="0" err="1">
                          <a:effectLst/>
                          <a:latin typeface="Times New Roman" pitchFamily="18" charset="0"/>
                          <a:cs typeface="Times New Roman" pitchFamily="18" charset="0"/>
                        </a:rPr>
                        <a:t>тис.грн</a:t>
                      </a:r>
                      <a:r>
                        <a:rPr lang="uk-UA"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2023</a:t>
                      </a:r>
                      <a:endParaRPr lang="en-US" sz="1400" dirty="0">
                        <a:effectLst/>
                        <a:latin typeface="Times New Roman" pitchFamily="18" charset="0"/>
                        <a:cs typeface="Times New Roman" pitchFamily="18" charset="0"/>
                      </a:endParaRPr>
                    </a:p>
                    <a:p>
                      <a:pPr>
                        <a:lnSpc>
                          <a:spcPct val="115000"/>
                        </a:lnSpc>
                        <a:spcAft>
                          <a:spcPts val="0"/>
                        </a:spcAft>
                      </a:pPr>
                      <a:r>
                        <a:rPr lang="uk-UA" sz="1400" dirty="0" err="1">
                          <a:effectLst/>
                          <a:latin typeface="Times New Roman" pitchFamily="18" charset="0"/>
                          <a:cs typeface="Times New Roman" pitchFamily="18" charset="0"/>
                        </a:rPr>
                        <a:t>тис.грн</a:t>
                      </a:r>
                      <a:r>
                        <a:rPr lang="uk-UA"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Разом,</a:t>
                      </a:r>
                      <a:endParaRPr lang="en-US" sz="1400" dirty="0">
                        <a:effectLst/>
                        <a:latin typeface="Times New Roman" pitchFamily="18" charset="0"/>
                        <a:cs typeface="Times New Roman" pitchFamily="18" charset="0"/>
                      </a:endParaRPr>
                    </a:p>
                    <a:p>
                      <a:pPr>
                        <a:lnSpc>
                          <a:spcPct val="115000"/>
                        </a:lnSpc>
                        <a:spcAft>
                          <a:spcPts val="0"/>
                        </a:spcAft>
                      </a:pPr>
                      <a:r>
                        <a:rPr lang="uk-UA" sz="1400" dirty="0" err="1">
                          <a:effectLst/>
                          <a:latin typeface="Times New Roman" pitchFamily="18" charset="0"/>
                          <a:cs typeface="Times New Roman" pitchFamily="18" charset="0"/>
                        </a:rPr>
                        <a:t>тис.грн</a:t>
                      </a:r>
                      <a:r>
                        <a:rPr lang="uk-UA"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1</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smtClean="0">
                          <a:effectLst/>
                          <a:latin typeface="Times New Roman" pitchFamily="18" charset="0"/>
                          <a:cs typeface="Times New Roman" pitchFamily="18" charset="0"/>
                        </a:rPr>
                        <a:t>Проведення </a:t>
                      </a:r>
                      <a:r>
                        <a:rPr lang="uk-UA" sz="1400" dirty="0">
                          <a:effectLst/>
                          <a:latin typeface="Times New Roman" pitchFamily="18" charset="0"/>
                          <a:cs typeface="Times New Roman" pitchFamily="18" charset="0"/>
                        </a:rPr>
                        <a:t>земельних торгів щодо продажу прав оренди на земельні ділянки комунальної власності</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380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70*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600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2</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Інвентаризація земель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180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400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320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900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3</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Проведення нормативної грошової оцінки земель населених пунктів</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42</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240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300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582</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4</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tabLst>
                          <a:tab pos="847725" algn="l"/>
                        </a:tabLst>
                      </a:pPr>
                      <a:r>
                        <a:rPr lang="uk-UA" sz="1400" dirty="0">
                          <a:effectLst/>
                          <a:latin typeface="Times New Roman" pitchFamily="18" charset="0"/>
                          <a:cs typeface="Times New Roman" pitchFamily="18" charset="0"/>
                        </a:rPr>
                        <a:t>Оформлення прав комунальної власності на земельні ділянки</a:t>
                      </a:r>
                      <a:endParaRPr lang="en-US" sz="1400" dirty="0">
                        <a:effectLst/>
                        <a:latin typeface="Times New Roman" pitchFamily="18" charset="0"/>
                        <a:cs typeface="Times New Roman" pitchFamily="18" charset="0"/>
                      </a:endParaRPr>
                    </a:p>
                    <a:p>
                      <a:pPr>
                        <a:lnSpc>
                          <a:spcPct val="115000"/>
                        </a:lnSpc>
                        <a:spcAft>
                          <a:spcPts val="0"/>
                        </a:spcAft>
                      </a:pPr>
                      <a:r>
                        <a:rPr lang="uk-UA"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40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60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5</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Створення містобудівного кадастру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350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450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6</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Розроблення містобудівної документації населених пунктів</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380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150,0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680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733905">
                <a:tc>
                  <a:txBody>
                    <a:bodyPr/>
                    <a:lstStyle/>
                    <a:p>
                      <a:pPr>
                        <a:lnSpc>
                          <a:spcPct val="115000"/>
                        </a:lnSpc>
                        <a:spcAft>
                          <a:spcPts val="0"/>
                        </a:spcAft>
                      </a:pPr>
                      <a:r>
                        <a:rPr lang="uk-UA" sz="1400" dirty="0">
                          <a:effectLst/>
                          <a:latin typeface="Times New Roman" pitchFamily="18" charset="0"/>
                          <a:cs typeface="Times New Roman" pitchFamily="18" charset="0"/>
                        </a:rPr>
                        <a:t>7</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Проведення інвентаризації земель водного фонду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Дунаєвецька територіальна громада</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50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25</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85</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r h="251334">
                <a:tc>
                  <a:txBody>
                    <a:bodyPr/>
                    <a:lstStyle/>
                    <a:p>
                      <a:pPr>
                        <a:lnSpc>
                          <a:spcPct val="115000"/>
                        </a:lnSpc>
                        <a:spcAft>
                          <a:spcPts val="0"/>
                        </a:spcAft>
                      </a:pPr>
                      <a:r>
                        <a:rPr lang="uk-UA"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75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Всього по програмі</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1192</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1280</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975</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uk-UA" sz="1400" dirty="0">
                          <a:effectLst/>
                          <a:latin typeface="Times New Roman" pitchFamily="18" charset="0"/>
                          <a:cs typeface="Times New Roman" pitchFamily="18" charset="0"/>
                        </a:rPr>
                        <a:t>3447</a:t>
                      </a:r>
                      <a:endParaRPr lang="en-US" sz="1400" dirty="0">
                        <a:effectLst/>
                        <a:latin typeface="Times New Roman" pitchFamily="18" charset="0"/>
                        <a:ea typeface="Times New Roman"/>
                        <a:cs typeface="Times New Roman" pitchFamily="18" charset="0"/>
                      </a:endParaRPr>
                    </a:p>
                  </a:txBody>
                  <a:tcPr marL="68580" marR="68580" marT="0" marB="0">
                    <a:solidFill>
                      <a:schemeClr val="accent6">
                        <a:lumMod val="40000"/>
                        <a:lumOff val="60000"/>
                      </a:schemeClr>
                    </a:solidFill>
                  </a:tcPr>
                </a:tc>
              </a:tr>
            </a:tbl>
          </a:graphicData>
        </a:graphic>
      </p:graphicFrame>
    </p:spTree>
    <p:extLst>
      <p:ext uri="{BB962C8B-B14F-4D97-AF65-F5344CB8AC3E}">
        <p14:creationId xmlns:p14="http://schemas.microsoft.com/office/powerpoint/2010/main" val="2352032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14300" y="0"/>
            <a:ext cx="9029700" cy="646331"/>
          </a:xfrm>
          <a:prstGeom prst="rect">
            <a:avLst/>
          </a:prstGeom>
        </p:spPr>
        <p:txBody>
          <a:bodyPr wrap="square">
            <a:spAutoFit/>
          </a:bodyPr>
          <a:lstStyle/>
          <a:p>
            <a:pPr algn="ctr"/>
            <a:r>
              <a:rPr lang="uk-UA" b="1" dirty="0">
                <a:latin typeface="Times New Roman" pitchFamily="18" charset="0"/>
                <a:cs typeface="Times New Roman" pitchFamily="18" charset="0"/>
              </a:rPr>
              <a:t>Стратегічні </a:t>
            </a:r>
            <a:r>
              <a:rPr lang="uk-UA" b="1" dirty="0" smtClean="0">
                <a:latin typeface="Times New Roman" pitchFamily="18" charset="0"/>
                <a:cs typeface="Times New Roman" pitchFamily="18" charset="0"/>
              </a:rPr>
              <a:t>пріоритети</a:t>
            </a:r>
            <a:r>
              <a:rPr lang="uk-UA" b="1" dirty="0">
                <a:latin typeface="Times New Roman" pitchFamily="18" charset="0"/>
                <a:cs typeface="Times New Roman" pitchFamily="18" charset="0"/>
              </a:rPr>
              <a:t>, оперативні цілі та завдання стратегії розвитку </a:t>
            </a:r>
            <a:r>
              <a:rPr lang="uk-UA" b="1" dirty="0" smtClean="0">
                <a:latin typeface="Times New Roman" pitchFamily="18" charset="0"/>
                <a:cs typeface="Times New Roman" pitchFamily="18" charset="0"/>
              </a:rPr>
              <a:t>Дунаєвецької </a:t>
            </a:r>
            <a:r>
              <a:rPr lang="uk-UA" b="1" dirty="0">
                <a:latin typeface="Times New Roman" pitchFamily="18" charset="0"/>
                <a:cs typeface="Times New Roman" pitchFamily="18" charset="0"/>
              </a:rPr>
              <a:t>міської ради </a:t>
            </a:r>
            <a:r>
              <a:rPr lang="uk-UA" b="1" dirty="0" smtClean="0">
                <a:latin typeface="Times New Roman" pitchFamily="18" charset="0"/>
                <a:cs typeface="Times New Roman" pitchFamily="18" charset="0"/>
              </a:rPr>
              <a:t>на </a:t>
            </a:r>
            <a:r>
              <a:rPr lang="uk-UA" b="1" dirty="0">
                <a:latin typeface="Times New Roman" pitchFamily="18" charset="0"/>
                <a:cs typeface="Times New Roman" pitchFamily="18" charset="0"/>
              </a:rPr>
              <a:t>2021 – 2027 рр.</a:t>
            </a:r>
            <a:endParaRPr lang="en-US" b="1"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43672612"/>
              </p:ext>
            </p:extLst>
          </p:nvPr>
        </p:nvGraphicFramePr>
        <p:xfrm>
          <a:off x="0" y="1086522"/>
          <a:ext cx="9144001" cy="5771478"/>
        </p:xfrm>
        <a:graphic>
          <a:graphicData uri="http://schemas.openxmlformats.org/drawingml/2006/table">
            <a:tbl>
              <a:tblPr firstRow="1" firstCol="1" bandRow="1">
                <a:tableStyleId>{5C22544A-7EE6-4342-B048-85BDC9FD1C3A}</a:tableStyleId>
              </a:tblPr>
              <a:tblGrid>
                <a:gridCol w="2090058"/>
                <a:gridCol w="3979148"/>
                <a:gridCol w="3074795"/>
              </a:tblGrid>
              <a:tr h="251098">
                <a:tc>
                  <a:txBody>
                    <a:bodyPr/>
                    <a:lstStyle/>
                    <a:p>
                      <a:pPr algn="ctr">
                        <a:lnSpc>
                          <a:spcPct val="115000"/>
                        </a:lnSpc>
                        <a:spcAft>
                          <a:spcPts val="0"/>
                        </a:spcAft>
                      </a:pPr>
                      <a:r>
                        <a:rPr lang="uk-UA" sz="1400" dirty="0" smtClean="0">
                          <a:solidFill>
                            <a:schemeClr val="tx1"/>
                          </a:solidFill>
                          <a:effectLst/>
                          <a:latin typeface="Times New Roman" pitchFamily="18" charset="0"/>
                          <a:cs typeface="Times New Roman" pitchFamily="18" charset="0"/>
                        </a:rPr>
                        <a:t>Операційні цілі</a:t>
                      </a:r>
                    </a:p>
                  </a:txBody>
                  <a:tcPr marL="48719" marR="48719" marT="0" marB="0" anchor="ct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Завдання</a:t>
                      </a:r>
                      <a:endParaRPr lang="en-US" sz="1400" dirty="0">
                        <a:solidFill>
                          <a:schemeClr val="tx1"/>
                        </a:solidFill>
                        <a:effectLst/>
                        <a:latin typeface="Times New Roman" pitchFamily="18" charset="0"/>
                        <a:ea typeface="Calibri"/>
                        <a:cs typeface="Times New Roman" pitchFamily="18" charset="0"/>
                      </a:endParaRPr>
                    </a:p>
                  </a:txBody>
                  <a:tcPr marL="48719" marR="48719" marT="0" marB="0" anchor="ct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Індикатори</a:t>
                      </a:r>
                      <a:endParaRPr lang="en-US" sz="1400">
                        <a:solidFill>
                          <a:schemeClr val="tx1"/>
                        </a:solidFill>
                        <a:effectLst/>
                        <a:latin typeface="Times New Roman" pitchFamily="18" charset="0"/>
                        <a:ea typeface="Calibri"/>
                        <a:cs typeface="Times New Roman" pitchFamily="18" charset="0"/>
                      </a:endParaRPr>
                    </a:p>
                  </a:txBody>
                  <a:tcPr marL="48719" marR="48719" marT="0" marB="0"/>
                </a:tc>
              </a:tr>
              <a:tr h="1285984">
                <a:tc rowSpan="3">
                  <a:txBody>
                    <a:bodyPr/>
                    <a:lstStyle/>
                    <a:p>
                      <a:pPr marL="342900" lvl="0" indent="-342900" algn="ctr">
                        <a:lnSpc>
                          <a:spcPct val="115000"/>
                        </a:lnSpc>
                        <a:spcAft>
                          <a:spcPts val="0"/>
                        </a:spcAft>
                        <a:buFont typeface="+mj-lt"/>
                        <a:buAutoNum type="arabicPeriod"/>
                      </a:pPr>
                      <a:r>
                        <a:rPr lang="uk-UA" sz="1400" dirty="0">
                          <a:solidFill>
                            <a:schemeClr val="tx1"/>
                          </a:solidFill>
                          <a:effectLst/>
                          <a:latin typeface="Times New Roman" pitchFamily="18" charset="0"/>
                          <a:cs typeface="Times New Roman" pitchFamily="18" charset="0"/>
                        </a:rPr>
                        <a:t>Розвиток туристичного потенціалу.</a:t>
                      </a:r>
                      <a:endParaRPr lang="en-US" sz="1400" dirty="0">
                        <a:solidFill>
                          <a:schemeClr val="tx1"/>
                        </a:solidFill>
                        <a:effectLst/>
                        <a:latin typeface="Times New Roman" pitchFamily="18" charset="0"/>
                        <a:cs typeface="Times New Roman" pitchFamily="18" charset="0"/>
                      </a:endParaRPr>
                    </a:p>
                    <a:p>
                      <a:pPr marL="457200">
                        <a:lnSpc>
                          <a:spcPct val="115000"/>
                        </a:lnSpc>
                        <a:spcAft>
                          <a:spcPts val="0"/>
                        </a:spcAft>
                      </a:pPr>
                      <a:r>
                        <a:rPr lang="uk-U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cs typeface="Times New Roman" pitchFamily="18" charset="0"/>
                      </a:endParaRPr>
                    </a:p>
                    <a:p>
                      <a:pPr marL="228600">
                        <a:lnSpc>
                          <a:spcPct val="115000"/>
                        </a:lnSpc>
                        <a:spcAft>
                          <a:spcPts val="0"/>
                        </a:spcAft>
                      </a:pPr>
                      <a:r>
                        <a:rPr lang="uk-U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ea typeface="Calibri"/>
                        <a:cs typeface="Times New Roman" pitchFamily="18" charset="0"/>
                      </a:endParaRPr>
                    </a:p>
                  </a:txBody>
                  <a:tcPr marL="48719" marR="48719" marT="0" marB="0" anchor="ct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1.1. Розвиток  та  створення  нових об’єктів туризму, туристичних, культурних продуктів та маршрутів </a:t>
                      </a:r>
                      <a:endParaRPr lang="en-US" sz="1400" dirty="0">
                        <a:solidFill>
                          <a:schemeClr val="tx1"/>
                        </a:solidFill>
                        <a:effectLst/>
                        <a:latin typeface="Times New Roman" pitchFamily="18" charset="0"/>
                        <a:ea typeface="Calibri"/>
                        <a:cs typeface="Times New Roman" pitchFamily="18" charset="0"/>
                      </a:endParaRPr>
                    </a:p>
                  </a:txBody>
                  <a:tcPr marL="48719" marR="48719" marT="0" marB="0">
                    <a:solidFill>
                      <a:schemeClr val="accent1">
                        <a:lumMod val="60000"/>
                        <a:lumOff val="40000"/>
                      </a:schemeClr>
                    </a:solidFill>
                  </a:tcPr>
                </a:tc>
                <a:tc>
                  <a:txBody>
                    <a:bodyPr/>
                    <a:lstStyle/>
                    <a:p>
                      <a:pPr marL="21590">
                        <a:lnSpc>
                          <a:spcPct val="115000"/>
                        </a:lnSpc>
                        <a:spcAft>
                          <a:spcPts val="600"/>
                        </a:spcAft>
                        <a:tabLst>
                          <a:tab pos="201295" algn="l"/>
                          <a:tab pos="630555" algn="l"/>
                        </a:tabLst>
                      </a:pPr>
                      <a:r>
                        <a:rPr lang="uk-UA" sz="1400" spc="-20" dirty="0">
                          <a:solidFill>
                            <a:schemeClr val="tx1"/>
                          </a:solidFill>
                          <a:effectLst/>
                          <a:latin typeface="Times New Roman" pitchFamily="18" charset="0"/>
                          <a:cs typeface="Times New Roman" pitchFamily="18" charset="0"/>
                        </a:rPr>
                        <a:t>Кількість відвідувачів та туристів (осіб)</a:t>
                      </a:r>
                      <a:endParaRPr lang="en-US" sz="1400" dirty="0">
                        <a:solidFill>
                          <a:schemeClr val="tx1"/>
                        </a:solidFill>
                        <a:effectLst/>
                        <a:latin typeface="Times New Roman" pitchFamily="18" charset="0"/>
                        <a:cs typeface="Times New Roman" pitchFamily="18" charset="0"/>
                      </a:endParaRPr>
                    </a:p>
                    <a:p>
                      <a:pPr marL="21590">
                        <a:lnSpc>
                          <a:spcPct val="115000"/>
                        </a:lnSpc>
                        <a:spcAft>
                          <a:spcPts val="600"/>
                        </a:spcAft>
                        <a:tabLst>
                          <a:tab pos="201295" algn="l"/>
                          <a:tab pos="630555" algn="l"/>
                        </a:tabLst>
                      </a:pPr>
                      <a:r>
                        <a:rPr lang="uk-UA" sz="1400" dirty="0">
                          <a:solidFill>
                            <a:schemeClr val="tx1"/>
                          </a:solidFill>
                          <a:effectLst/>
                          <a:latin typeface="Times New Roman" pitchFamily="18" charset="0"/>
                          <a:cs typeface="Times New Roman" pitchFamily="18" charset="0"/>
                        </a:rPr>
                        <a:t>Кількість заходів реалізованих у туристичній сфері (од.)</a:t>
                      </a:r>
                      <a:endParaRPr lang="en-US" sz="1400" dirty="0">
                        <a:solidFill>
                          <a:schemeClr val="tx1"/>
                        </a:solidFill>
                        <a:effectLst/>
                        <a:latin typeface="Times New Roman" pitchFamily="18" charset="0"/>
                        <a:ea typeface="Calibri"/>
                        <a:cs typeface="Times New Roman" pitchFamily="18" charset="0"/>
                      </a:endParaRPr>
                    </a:p>
                  </a:txBody>
                  <a:tcPr marL="48719" marR="48719" marT="0" marB="0">
                    <a:solidFill>
                      <a:schemeClr val="accent1">
                        <a:lumMod val="40000"/>
                        <a:lumOff val="60000"/>
                      </a:schemeClr>
                    </a:solidFill>
                  </a:tcPr>
                </a:tc>
              </a:tr>
              <a:tr h="2099913">
                <a:tc vMerge="1">
                  <a:txBody>
                    <a:bodyPr/>
                    <a:lstStyle/>
                    <a:p>
                      <a:endParaRPr lang="ru-RU"/>
                    </a:p>
                  </a:txBody>
                  <a:tcP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1.2. Промоція культурних  надбань громади на регіональному та всеукраїнському  рівні.</a:t>
                      </a:r>
                      <a:endParaRPr lang="en-US" sz="1400" dirty="0">
                        <a:solidFill>
                          <a:schemeClr val="tx1"/>
                        </a:solidFill>
                        <a:effectLst/>
                        <a:latin typeface="Times New Roman" pitchFamily="18" charset="0"/>
                        <a:ea typeface="Calibri"/>
                        <a:cs typeface="Times New Roman" pitchFamily="18" charset="0"/>
                      </a:endParaRPr>
                    </a:p>
                  </a:txBody>
                  <a:tcPr marL="48719" marR="48719" marT="0" marB="0">
                    <a:solidFill>
                      <a:schemeClr val="accent1">
                        <a:lumMod val="60000"/>
                        <a:lumOff val="40000"/>
                      </a:schemeClr>
                    </a:solidFill>
                  </a:tcPr>
                </a:tc>
                <a:tc>
                  <a:txBody>
                    <a:bodyPr/>
                    <a:lstStyle/>
                    <a:p>
                      <a:pPr marL="21590">
                        <a:lnSpc>
                          <a:spcPct val="115000"/>
                        </a:lnSpc>
                        <a:spcAft>
                          <a:spcPts val="600"/>
                        </a:spcAft>
                        <a:tabLst>
                          <a:tab pos="201295" algn="l"/>
                        </a:tabLst>
                      </a:pPr>
                      <a:r>
                        <a:rPr lang="uk-UA" sz="1400" dirty="0">
                          <a:solidFill>
                            <a:schemeClr val="tx1"/>
                          </a:solidFill>
                          <a:effectLst/>
                          <a:latin typeface="Times New Roman" pitchFamily="18" charset="0"/>
                          <a:cs typeface="Times New Roman" pitchFamily="18" charset="0"/>
                        </a:rPr>
                        <a:t>Співпраця з галузі  туризму з  провідними  туристичними  центрами.</a:t>
                      </a:r>
                      <a:endParaRPr lang="en-US" sz="1400" dirty="0">
                        <a:solidFill>
                          <a:schemeClr val="tx1"/>
                        </a:solidFill>
                        <a:effectLst/>
                        <a:latin typeface="Times New Roman" pitchFamily="18" charset="0"/>
                        <a:cs typeface="Times New Roman" pitchFamily="18" charset="0"/>
                      </a:endParaRPr>
                    </a:p>
                    <a:p>
                      <a:pPr marL="21590">
                        <a:lnSpc>
                          <a:spcPct val="115000"/>
                        </a:lnSpc>
                        <a:spcAft>
                          <a:spcPts val="600"/>
                        </a:spcAft>
                        <a:tabLst>
                          <a:tab pos="201295" algn="l"/>
                        </a:tabLst>
                      </a:pPr>
                      <a:r>
                        <a:rPr lang="uk-UA" sz="1400" dirty="0">
                          <a:solidFill>
                            <a:schemeClr val="tx1"/>
                          </a:solidFill>
                          <a:effectLst/>
                          <a:latin typeface="Times New Roman" pitchFamily="18" charset="0"/>
                          <a:cs typeface="Times New Roman" pitchFamily="18" charset="0"/>
                        </a:rPr>
                        <a:t>Спільні  проекти.</a:t>
                      </a:r>
                      <a:endParaRPr lang="en-US" sz="1400" dirty="0">
                        <a:solidFill>
                          <a:schemeClr val="tx1"/>
                        </a:solidFill>
                        <a:effectLst/>
                        <a:latin typeface="Times New Roman" pitchFamily="18" charset="0"/>
                        <a:cs typeface="Times New Roman" pitchFamily="18" charset="0"/>
                      </a:endParaRPr>
                    </a:p>
                    <a:p>
                      <a:pPr marL="21590">
                        <a:lnSpc>
                          <a:spcPct val="115000"/>
                        </a:lnSpc>
                        <a:spcAft>
                          <a:spcPts val="600"/>
                        </a:spcAft>
                        <a:tabLst>
                          <a:tab pos="201295" algn="l"/>
                        </a:tabLst>
                      </a:pPr>
                      <a:r>
                        <a:rPr lang="uk-UA" sz="1400" dirty="0">
                          <a:solidFill>
                            <a:schemeClr val="tx1"/>
                          </a:solidFill>
                          <a:effectLst/>
                          <a:latin typeface="Times New Roman" pitchFamily="18" charset="0"/>
                          <a:cs typeface="Times New Roman" pitchFamily="18" charset="0"/>
                        </a:rPr>
                        <a:t>Участь в семінарах, конференціях, форумах  та  інших туристичних заходах.</a:t>
                      </a:r>
                      <a:endParaRPr lang="en-US" sz="1400" dirty="0">
                        <a:solidFill>
                          <a:schemeClr val="tx1"/>
                        </a:solidFill>
                        <a:effectLst/>
                        <a:latin typeface="Times New Roman" pitchFamily="18" charset="0"/>
                        <a:ea typeface="Calibri"/>
                        <a:cs typeface="Times New Roman" pitchFamily="18" charset="0"/>
                      </a:endParaRPr>
                    </a:p>
                  </a:txBody>
                  <a:tcPr marL="48719" marR="48719" marT="0" marB="0">
                    <a:solidFill>
                      <a:schemeClr val="accent1">
                        <a:lumMod val="40000"/>
                        <a:lumOff val="60000"/>
                      </a:schemeClr>
                    </a:solidFill>
                  </a:tcPr>
                </a:tc>
              </a:tr>
              <a:tr h="2134483">
                <a:tc vMerge="1">
                  <a:txBody>
                    <a:bodyPr/>
                    <a:lstStyle/>
                    <a:p>
                      <a:endParaRPr lang="ru-RU"/>
                    </a:p>
                  </a:txBody>
                  <a:tcPr/>
                </a:tc>
                <a:tc>
                  <a:txBody>
                    <a:bodyPr/>
                    <a:lstStyle/>
                    <a:p>
                      <a:pPr>
                        <a:lnSpc>
                          <a:spcPct val="115000"/>
                        </a:lnSpc>
                        <a:spcAft>
                          <a:spcPts val="0"/>
                        </a:spcAft>
                      </a:pPr>
                      <a:r>
                        <a:rPr lang="uk-UA" sz="1400" dirty="0">
                          <a:solidFill>
                            <a:schemeClr val="tx1"/>
                          </a:solidFill>
                          <a:effectLst/>
                          <a:latin typeface="Times New Roman" pitchFamily="18" charset="0"/>
                          <a:cs typeface="Times New Roman" pitchFamily="18" charset="0"/>
                        </a:rPr>
                        <a:t>1.3. Підвищення рівня та сприяння створенню культурних продуктів і послуг</a:t>
                      </a:r>
                      <a:endParaRPr lang="en-US" sz="1400" dirty="0">
                        <a:solidFill>
                          <a:schemeClr val="tx1"/>
                        </a:solidFill>
                        <a:effectLst/>
                        <a:latin typeface="Times New Roman" pitchFamily="18" charset="0"/>
                        <a:ea typeface="Calibri"/>
                        <a:cs typeface="Times New Roman" pitchFamily="18" charset="0"/>
                      </a:endParaRPr>
                    </a:p>
                  </a:txBody>
                  <a:tcPr marL="48719" marR="48719" marT="0" marB="0">
                    <a:solidFill>
                      <a:schemeClr val="accent1">
                        <a:lumMod val="60000"/>
                        <a:lumOff val="40000"/>
                      </a:schemeClr>
                    </a:solidFill>
                  </a:tcPr>
                </a:tc>
                <a:tc>
                  <a:txBody>
                    <a:bodyPr/>
                    <a:lstStyle/>
                    <a:p>
                      <a:pPr marL="0" indent="0">
                        <a:lnSpc>
                          <a:spcPct val="115000"/>
                        </a:lnSpc>
                        <a:spcAft>
                          <a:spcPts val="600"/>
                        </a:spcAft>
                        <a:tabLst>
                          <a:tab pos="201295" algn="l"/>
                        </a:tabLst>
                      </a:pPr>
                      <a:r>
                        <a:rPr lang="uk-UA" sz="1400" dirty="0">
                          <a:solidFill>
                            <a:schemeClr val="tx1"/>
                          </a:solidFill>
                          <a:effectLst/>
                          <a:latin typeface="Times New Roman" pitchFamily="18" charset="0"/>
                          <a:cs typeface="Times New Roman" pitchFamily="18" charset="0"/>
                        </a:rPr>
                        <a:t>Участь  в грантових  проектах, що передбачають реконструкцію, будівництво та придбання матеріалів для розвитку туризму в громаді</a:t>
                      </a:r>
                      <a:r>
                        <a:rPr lang="uk-UA" sz="1400" dirty="0" smtClean="0">
                          <a:solidFill>
                            <a:schemeClr val="tx1"/>
                          </a:solidFill>
                          <a:effectLst/>
                          <a:latin typeface="Times New Roman" pitchFamily="18" charset="0"/>
                          <a:cs typeface="Times New Roman" pitchFamily="18" charset="0"/>
                        </a:rPr>
                        <a:t>.</a:t>
                      </a:r>
                      <a:endParaRPr lang="en-US" sz="1400" dirty="0">
                        <a:solidFill>
                          <a:schemeClr val="tx1"/>
                        </a:solidFill>
                        <a:effectLst/>
                        <a:latin typeface="Times New Roman" pitchFamily="18" charset="0"/>
                        <a:cs typeface="Times New Roman" pitchFamily="18" charset="0"/>
                      </a:endParaRPr>
                    </a:p>
                  </a:txBody>
                  <a:tcPr marL="48719" marR="48719" marT="0" marB="0">
                    <a:solidFill>
                      <a:schemeClr val="accent1">
                        <a:lumMod val="40000"/>
                        <a:lumOff val="60000"/>
                      </a:schemeClr>
                    </a:solidFill>
                  </a:tcPr>
                </a:tc>
              </a:tr>
            </a:tbl>
          </a:graphicData>
        </a:graphic>
      </p:graphicFrame>
      <p:sp>
        <p:nvSpPr>
          <p:cNvPr id="3" name="Прямоугольник 2"/>
          <p:cNvSpPr/>
          <p:nvPr/>
        </p:nvSpPr>
        <p:spPr>
          <a:xfrm>
            <a:off x="1775011" y="621690"/>
            <a:ext cx="6615954" cy="369332"/>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УПРАВЛІННЯ  КУЛЬТУРИ, ТУРИЗМУ ТА ІНФОРМАЦІЇ</a:t>
            </a:r>
            <a:r>
              <a:rPr lang="uk-UA" b="1" dirty="0" smtClean="0">
                <a:solidFill>
                  <a:schemeClr val="accent2">
                    <a:lumMod val="75000"/>
                  </a:schemeClr>
                </a:solidFill>
                <a:latin typeface="Times New Roman" pitchFamily="18" charset="0"/>
                <a:cs typeface="Times New Roman" pitchFamily="18" charset="0"/>
              </a:rPr>
              <a:t> </a:t>
            </a:r>
            <a:endParaRPr lang="ru-RU" dirty="0">
              <a:solidFill>
                <a:schemeClr val="accent2">
                  <a:lumMod val="75000"/>
                </a:schemeClr>
              </a:solidFill>
            </a:endParaRPr>
          </a:p>
        </p:txBody>
      </p:sp>
    </p:spTree>
    <p:extLst>
      <p:ext uri="{BB962C8B-B14F-4D97-AF65-F5344CB8AC3E}">
        <p14:creationId xmlns:p14="http://schemas.microsoft.com/office/powerpoint/2010/main" val="1269912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2241895352"/>
              </p:ext>
            </p:extLst>
          </p:nvPr>
        </p:nvGraphicFramePr>
        <p:xfrm>
          <a:off x="0" y="1"/>
          <a:ext cx="9219305" cy="6848094"/>
        </p:xfrm>
        <a:graphic>
          <a:graphicData uri="http://schemas.openxmlformats.org/drawingml/2006/table">
            <a:tbl>
              <a:tblPr firstRow="1" firstCol="1" bandRow="1">
                <a:tableStyleId>{5C22544A-7EE6-4342-B048-85BDC9FD1C3A}</a:tableStyleId>
              </a:tblPr>
              <a:tblGrid>
                <a:gridCol w="2269368"/>
                <a:gridCol w="3601004"/>
                <a:gridCol w="3348933"/>
              </a:tblGrid>
              <a:tr h="2453559">
                <a:tc rowSpan="4">
                  <a:txBody>
                    <a:bodyPr/>
                    <a:lstStyle/>
                    <a:p>
                      <a:pPr algn="l">
                        <a:lnSpc>
                          <a:spcPct val="115000"/>
                        </a:lnSpc>
                        <a:spcAft>
                          <a:spcPts val="0"/>
                        </a:spcAft>
                      </a:pPr>
                      <a:r>
                        <a:rPr lang="uk-UA" sz="1300" b="0" dirty="0">
                          <a:solidFill>
                            <a:schemeClr val="tx1"/>
                          </a:solidFill>
                          <a:effectLst/>
                          <a:latin typeface="Times New Roman" pitchFamily="18" charset="0"/>
                          <a:cs typeface="Times New Roman" pitchFamily="18" charset="0"/>
                        </a:rPr>
                        <a:t>2. Розвиток культурних послуг</a:t>
                      </a:r>
                      <a:endParaRPr lang="en-US" sz="1300" b="0" dirty="0">
                        <a:solidFill>
                          <a:schemeClr val="tx1"/>
                        </a:solidFill>
                        <a:effectLst/>
                        <a:latin typeface="Times New Roman" pitchFamily="18" charset="0"/>
                        <a:ea typeface="Calibri"/>
                        <a:cs typeface="Times New Roman" pitchFamily="18" charset="0"/>
                      </a:endParaRPr>
                    </a:p>
                  </a:txBody>
                  <a:tcPr marL="19980" marR="19980" marT="0" marB="0" anchor="ctr"/>
                </a:tc>
                <a:tc>
                  <a:txBody>
                    <a:bodyPr/>
                    <a:lstStyle/>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2.1. Забезпечення  умов  для  забезпечення  рівного  доступу  до  якісного   культурного продукту. Створення  Центрів  культурних  послуг.</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txBody>
                  <a:tcPr marL="19980" marR="19980" marT="0" marB="0">
                    <a:solidFill>
                      <a:schemeClr val="accent1">
                        <a:lumMod val="60000"/>
                        <a:lumOff val="40000"/>
                      </a:schemeClr>
                    </a:solidFill>
                  </a:tcPr>
                </a:tc>
                <a:tc>
                  <a:txBody>
                    <a:bodyPr/>
                    <a:lstStyle/>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Аналіз  матеріально </a:t>
                      </a:r>
                      <a:r>
                        <a:rPr lang="uk-UA" sz="1300" b="0" dirty="0" err="1">
                          <a:solidFill>
                            <a:schemeClr val="tx1"/>
                          </a:solidFill>
                          <a:effectLst/>
                          <a:latin typeface="Times New Roman" pitchFamily="18" charset="0"/>
                          <a:cs typeface="Times New Roman" pitchFamily="18" charset="0"/>
                        </a:rPr>
                        <a:t>–технічної</a:t>
                      </a:r>
                      <a:r>
                        <a:rPr lang="uk-UA" sz="1300" b="0" dirty="0">
                          <a:solidFill>
                            <a:schemeClr val="tx1"/>
                          </a:solidFill>
                          <a:effectLst/>
                          <a:latin typeface="Times New Roman" pitchFamily="18" charset="0"/>
                          <a:cs typeface="Times New Roman" pitchFamily="18" charset="0"/>
                        </a:rPr>
                        <a:t>  бази  сільських  закладів  культури з метою подальшого ефективного їх  використання.</a:t>
                      </a:r>
                      <a:endParaRPr lang="en-US" sz="1300" b="0" dirty="0">
                        <a:solidFill>
                          <a:schemeClr val="tx1"/>
                        </a:solidFill>
                        <a:effectLst/>
                        <a:latin typeface="Times New Roman" pitchFamily="18" charset="0"/>
                        <a:cs typeface="Times New Roman" pitchFamily="18" charset="0"/>
                      </a:endParaRPr>
                    </a:p>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Кількість культурно-мистецьких заходів,  (од.)</a:t>
                      </a:r>
                      <a:endParaRPr lang="en-US" sz="1300" b="0" dirty="0">
                        <a:solidFill>
                          <a:schemeClr val="tx1"/>
                        </a:solidFill>
                        <a:effectLst/>
                        <a:latin typeface="Times New Roman" pitchFamily="18" charset="0"/>
                        <a:cs typeface="Times New Roman" pitchFamily="18" charset="0"/>
                      </a:endParaRPr>
                    </a:p>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Кількість народних колективів територіальних громад, що брали участь у конкурсах, фестивалях (од.)</a:t>
                      </a:r>
                      <a:endParaRPr lang="en-US" sz="1300" b="0" dirty="0">
                        <a:solidFill>
                          <a:schemeClr val="tx1"/>
                        </a:solidFill>
                        <a:effectLst/>
                        <a:latin typeface="Times New Roman" pitchFamily="18" charset="0"/>
                        <a:ea typeface="Calibri"/>
                        <a:cs typeface="Times New Roman" pitchFamily="18" charset="0"/>
                      </a:endParaRPr>
                    </a:p>
                  </a:txBody>
                  <a:tcPr marL="19980" marR="19980" marT="0" marB="0">
                    <a:solidFill>
                      <a:schemeClr val="accent1">
                        <a:lumMod val="40000"/>
                        <a:lumOff val="60000"/>
                      </a:schemeClr>
                    </a:solidFill>
                  </a:tcPr>
                </a:tc>
              </a:tr>
              <a:tr h="1229417">
                <a:tc vMerge="1">
                  <a:txBody>
                    <a:bodyPr/>
                    <a:lstStyle/>
                    <a:p>
                      <a:endParaRPr lang="ru-RU"/>
                    </a:p>
                  </a:txBody>
                  <a:tcPr/>
                </a:tc>
                <a:tc>
                  <a:txBody>
                    <a:bodyPr/>
                    <a:lstStyle/>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2.2.Переформатування  </a:t>
                      </a:r>
                      <a:r>
                        <a:rPr lang="uk-UA" sz="1300" b="0" dirty="0" err="1">
                          <a:solidFill>
                            <a:schemeClr val="tx1"/>
                          </a:solidFill>
                          <a:effectLst/>
                          <a:latin typeface="Times New Roman" pitchFamily="18" charset="0"/>
                          <a:cs typeface="Times New Roman" pitchFamily="18" charset="0"/>
                        </a:rPr>
                        <a:t>історико-краєзнавчого</a:t>
                      </a:r>
                      <a:r>
                        <a:rPr lang="uk-UA" sz="1300" b="0" dirty="0">
                          <a:solidFill>
                            <a:schemeClr val="tx1"/>
                          </a:solidFill>
                          <a:effectLst/>
                          <a:latin typeface="Times New Roman" pitchFamily="18" charset="0"/>
                          <a:cs typeface="Times New Roman" pitchFamily="18" charset="0"/>
                        </a:rPr>
                        <a:t>  музею на креативний об’єкт багаторівневої комунікації</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txBody>
                  <a:tcPr marL="19980" marR="19980" marT="0" marB="0">
                    <a:solidFill>
                      <a:schemeClr val="accent1">
                        <a:lumMod val="60000"/>
                        <a:lumOff val="40000"/>
                      </a:schemeClr>
                    </a:solidFill>
                  </a:tcPr>
                </a:tc>
                <a:tc>
                  <a:txBody>
                    <a:bodyPr/>
                    <a:lstStyle/>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Написання  та  подання  проектів.</a:t>
                      </a:r>
                      <a:endParaRPr lang="en-US" sz="1300" b="0" dirty="0">
                        <a:solidFill>
                          <a:schemeClr val="tx1"/>
                        </a:solidFill>
                        <a:effectLst/>
                        <a:latin typeface="Times New Roman" pitchFamily="18" charset="0"/>
                        <a:cs typeface="Times New Roman" pitchFamily="18" charset="0"/>
                      </a:endParaRPr>
                    </a:p>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Створення  віртуальних  екскурсій  та  інтерактивних  експозицій.</a:t>
                      </a:r>
                      <a:endParaRPr lang="en-US" sz="1300" b="0" dirty="0">
                        <a:solidFill>
                          <a:schemeClr val="tx1"/>
                        </a:solidFill>
                        <a:effectLst/>
                        <a:latin typeface="Times New Roman" pitchFamily="18" charset="0"/>
                        <a:cs typeface="Times New Roman" pitchFamily="18" charset="0"/>
                      </a:endParaRPr>
                    </a:p>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Кількість  заходів та відвідувачів. (од)</a:t>
                      </a:r>
                      <a:endParaRPr lang="en-US" sz="1300" b="0" dirty="0">
                        <a:solidFill>
                          <a:schemeClr val="tx1"/>
                        </a:solidFill>
                        <a:effectLst/>
                        <a:latin typeface="Times New Roman" pitchFamily="18" charset="0"/>
                        <a:ea typeface="Calibri"/>
                        <a:cs typeface="Times New Roman" pitchFamily="18" charset="0"/>
                      </a:endParaRPr>
                    </a:p>
                  </a:txBody>
                  <a:tcPr marL="19980" marR="19980" marT="0" marB="0">
                    <a:solidFill>
                      <a:schemeClr val="accent1">
                        <a:lumMod val="40000"/>
                        <a:lumOff val="60000"/>
                      </a:schemeClr>
                    </a:solidFill>
                  </a:tcPr>
                </a:tc>
              </a:tr>
              <a:tr h="1157781">
                <a:tc vMerge="1">
                  <a:txBody>
                    <a:bodyPr/>
                    <a:lstStyle/>
                    <a:p>
                      <a:endParaRPr lang="ru-RU"/>
                    </a:p>
                  </a:txBody>
                  <a:tcPr/>
                </a:tc>
                <a:tc>
                  <a:txBody>
                    <a:bodyPr/>
                    <a:lstStyle/>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2.3.  Сьогодення  бібліотек – </a:t>
                      </a:r>
                      <a:r>
                        <a:rPr lang="uk-UA" sz="1300" b="0" dirty="0" err="1">
                          <a:solidFill>
                            <a:schemeClr val="tx1"/>
                          </a:solidFill>
                          <a:effectLst/>
                          <a:latin typeface="Times New Roman" pitchFamily="18" charset="0"/>
                          <a:cs typeface="Times New Roman" pitchFamily="18" charset="0"/>
                        </a:rPr>
                        <a:t>інноваційність</a:t>
                      </a:r>
                      <a:r>
                        <a:rPr lang="uk-UA" sz="1300" b="0" dirty="0">
                          <a:solidFill>
                            <a:schemeClr val="tx1"/>
                          </a:solidFill>
                          <a:effectLst/>
                          <a:latin typeface="Times New Roman" pitchFamily="18" charset="0"/>
                          <a:cs typeface="Times New Roman" pitchFamily="18" charset="0"/>
                        </a:rPr>
                        <a:t>, креативність, відкритість  та  доступність.</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txBody>
                  <a:tcPr marL="19980" marR="19980" marT="0" marB="0">
                    <a:solidFill>
                      <a:schemeClr val="accent1">
                        <a:lumMod val="60000"/>
                        <a:lumOff val="40000"/>
                      </a:schemeClr>
                    </a:solidFill>
                  </a:tcPr>
                </a:tc>
                <a:tc>
                  <a:txBody>
                    <a:bodyPr/>
                    <a:lstStyle/>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Розширення  асортименту  сучасних послуг, організація  простору  для  спілкування.</a:t>
                      </a:r>
                      <a:endParaRPr lang="en-US" sz="1300" b="0" dirty="0">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600"/>
                        </a:spcAft>
                        <a:buClrTx/>
                        <a:buSzTx/>
                        <a:buFontTx/>
                        <a:buNone/>
                        <a:tabLst>
                          <a:tab pos="149860" algn="l"/>
                          <a:tab pos="630555" algn="l"/>
                        </a:tabLst>
                        <a:defRPr/>
                      </a:pPr>
                      <a:r>
                        <a:rPr lang="uk-UA" sz="1300" b="0" dirty="0">
                          <a:solidFill>
                            <a:schemeClr val="tx1"/>
                          </a:solidFill>
                          <a:effectLst/>
                          <a:latin typeface="Times New Roman" pitchFamily="18" charset="0"/>
                          <a:cs typeface="Times New Roman" pitchFamily="18" charset="0"/>
                        </a:rPr>
                        <a:t>Кількість культурно-мистецьких </a:t>
                      </a:r>
                      <a:r>
                        <a:rPr lang="uk-UA" sz="1300" b="0" dirty="0" smtClean="0">
                          <a:solidFill>
                            <a:schemeClr val="tx1"/>
                          </a:solidFill>
                          <a:effectLst/>
                          <a:latin typeface="Times New Roman" pitchFamily="18" charset="0"/>
                          <a:cs typeface="Times New Roman" pitchFamily="18" charset="0"/>
                        </a:rPr>
                        <a:t>заходів (од.)</a:t>
                      </a:r>
                      <a:endParaRPr lang="en-US" sz="1300" b="0" dirty="0" smtClean="0">
                        <a:solidFill>
                          <a:schemeClr val="tx1"/>
                        </a:solidFill>
                        <a:effectLst/>
                        <a:latin typeface="Times New Roman" pitchFamily="18" charset="0"/>
                        <a:ea typeface="Calibri"/>
                        <a:cs typeface="Times New Roman" pitchFamily="18" charset="0"/>
                      </a:endParaRPr>
                    </a:p>
                  </a:txBody>
                  <a:tcPr marL="19980" marR="19980" marT="0" marB="0">
                    <a:solidFill>
                      <a:schemeClr val="accent1">
                        <a:lumMod val="40000"/>
                        <a:lumOff val="60000"/>
                      </a:schemeClr>
                    </a:solidFill>
                  </a:tcPr>
                </a:tc>
              </a:tr>
              <a:tr h="2007337">
                <a:tc vMerge="1">
                  <a:txBody>
                    <a:bodyPr/>
                    <a:lstStyle/>
                    <a:p>
                      <a:endParaRPr lang="ru-RU"/>
                    </a:p>
                  </a:txBody>
                  <a:tcPr/>
                </a:tc>
                <a:tc>
                  <a:txBody>
                    <a:bodyPr/>
                    <a:lstStyle/>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 </a:t>
                      </a:r>
                      <a:endParaRPr lang="en-US" sz="1300" b="0" dirty="0">
                        <a:solidFill>
                          <a:schemeClr val="tx1"/>
                        </a:solidFill>
                        <a:effectLst/>
                        <a:latin typeface="Times New Roman" pitchFamily="18" charset="0"/>
                        <a:cs typeface="Times New Roman" pitchFamily="18" charset="0"/>
                      </a:endParaRPr>
                    </a:p>
                    <a:p>
                      <a:pPr algn="l">
                        <a:lnSpc>
                          <a:spcPct val="115000"/>
                        </a:lnSpc>
                        <a:spcAft>
                          <a:spcPts val="0"/>
                        </a:spcAft>
                      </a:pPr>
                      <a:r>
                        <a:rPr lang="uk-UA" sz="1300" b="0" dirty="0">
                          <a:solidFill>
                            <a:schemeClr val="tx1"/>
                          </a:solidFill>
                          <a:effectLst/>
                          <a:latin typeface="Times New Roman" pitchFamily="18" charset="0"/>
                          <a:cs typeface="Times New Roman" pitchFamily="18" charset="0"/>
                        </a:rPr>
                        <a:t>2.4. школа мистецтв – середовище для розвитку творчої особистості </a:t>
                      </a:r>
                      <a:endParaRPr lang="en-US" sz="1300" b="0" dirty="0">
                        <a:solidFill>
                          <a:schemeClr val="tx1"/>
                        </a:solidFill>
                        <a:effectLst/>
                        <a:latin typeface="Times New Roman" pitchFamily="18" charset="0"/>
                        <a:ea typeface="Calibri"/>
                        <a:cs typeface="Times New Roman" pitchFamily="18" charset="0"/>
                      </a:endParaRPr>
                    </a:p>
                  </a:txBody>
                  <a:tcPr marL="19980" marR="19980" marT="0" marB="0">
                    <a:solidFill>
                      <a:schemeClr val="accent1">
                        <a:lumMod val="60000"/>
                        <a:lumOff val="40000"/>
                      </a:schemeClr>
                    </a:solidFill>
                  </a:tcPr>
                </a:tc>
                <a:tc>
                  <a:txBody>
                    <a:bodyPr/>
                    <a:lstStyle/>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 осучаснення та покращення стану матеріально-технічної бази закладу</a:t>
                      </a:r>
                      <a:endParaRPr lang="en-US" sz="1300" b="0" dirty="0">
                        <a:solidFill>
                          <a:schemeClr val="tx1"/>
                        </a:solidFill>
                        <a:effectLst/>
                        <a:latin typeface="Times New Roman" pitchFamily="18" charset="0"/>
                        <a:cs typeface="Times New Roman" pitchFamily="18" charset="0"/>
                      </a:endParaRPr>
                    </a:p>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 формування у здобувачів мистецької  освіти високих виконавських навичок та подальша їх реалізація шляхом участі у Всеукраїнських та Міжнародних конкурсах та фестивалях;</a:t>
                      </a:r>
                      <a:endParaRPr lang="en-US" sz="1300" b="0" dirty="0">
                        <a:solidFill>
                          <a:schemeClr val="tx1"/>
                        </a:solidFill>
                        <a:effectLst/>
                        <a:latin typeface="Times New Roman" pitchFamily="18" charset="0"/>
                        <a:cs typeface="Times New Roman" pitchFamily="18" charset="0"/>
                      </a:endParaRPr>
                    </a:p>
                    <a:p>
                      <a:pPr marL="0" indent="0" algn="l">
                        <a:lnSpc>
                          <a:spcPct val="115000"/>
                        </a:lnSpc>
                        <a:spcAft>
                          <a:spcPts val="600"/>
                        </a:spcAft>
                        <a:tabLst>
                          <a:tab pos="149860" algn="l"/>
                          <a:tab pos="630555" algn="l"/>
                        </a:tabLst>
                      </a:pPr>
                      <a:r>
                        <a:rPr lang="uk-UA" sz="1300" b="0" dirty="0">
                          <a:solidFill>
                            <a:schemeClr val="tx1"/>
                          </a:solidFill>
                          <a:effectLst/>
                          <a:latin typeface="Times New Roman" pitchFamily="18" charset="0"/>
                          <a:cs typeface="Times New Roman" pitchFamily="18" charset="0"/>
                        </a:rPr>
                        <a:t>- подальша підтримка діючої програми «Обдаровані діти»</a:t>
                      </a:r>
                      <a:endParaRPr lang="en-US" sz="1300" b="0" dirty="0">
                        <a:solidFill>
                          <a:schemeClr val="tx1"/>
                        </a:solidFill>
                        <a:effectLst/>
                        <a:latin typeface="Times New Roman" pitchFamily="18" charset="0"/>
                        <a:ea typeface="Calibri"/>
                        <a:cs typeface="Times New Roman" pitchFamily="18" charset="0"/>
                      </a:endParaRPr>
                    </a:p>
                  </a:txBody>
                  <a:tcPr marL="19980" marR="199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2071068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3971259078"/>
              </p:ext>
            </p:extLst>
          </p:nvPr>
        </p:nvGraphicFramePr>
        <p:xfrm>
          <a:off x="-1" y="664973"/>
          <a:ext cx="9144002" cy="4302377"/>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420255">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1.1. </a:t>
                      </a:r>
                      <a:r>
                        <a:rPr lang="ru-RU" sz="1400" b="1" dirty="0" smtClean="0">
                          <a:solidFill>
                            <a:schemeClr val="bg1"/>
                          </a:solidFill>
                          <a:effectLst/>
                          <a:latin typeface="Times New Roman" pitchFamily="18" charset="0"/>
                          <a:cs typeface="Times New Roman" pitchFamily="18" charset="0"/>
                        </a:rPr>
                        <a:t>Розвиток  та  </a:t>
                      </a:r>
                      <a:r>
                        <a:rPr lang="ru-RU" sz="1400" b="1" dirty="0" err="1" smtClean="0">
                          <a:solidFill>
                            <a:schemeClr val="bg1"/>
                          </a:solidFill>
                          <a:effectLst/>
                          <a:latin typeface="Times New Roman" pitchFamily="18" charset="0"/>
                          <a:cs typeface="Times New Roman" pitchFamily="18" charset="0"/>
                        </a:rPr>
                        <a:t>створення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нових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об’єктів</a:t>
                      </a:r>
                      <a:r>
                        <a:rPr lang="ru-RU" sz="1400" b="1" dirty="0" smtClean="0">
                          <a:solidFill>
                            <a:schemeClr val="bg1"/>
                          </a:solidFill>
                          <a:effectLst/>
                          <a:latin typeface="Times New Roman" pitchFamily="18" charset="0"/>
                          <a:cs typeface="Times New Roman" pitchFamily="18" charset="0"/>
                        </a:rPr>
                        <a:t> туризму, </a:t>
                      </a:r>
                      <a:r>
                        <a:rPr lang="ru-RU" sz="1400" b="1" dirty="0" err="1" smtClean="0">
                          <a:solidFill>
                            <a:schemeClr val="bg1"/>
                          </a:solidFill>
                          <a:effectLst/>
                          <a:latin typeface="Times New Roman" pitchFamily="18" charset="0"/>
                          <a:cs typeface="Times New Roman" pitchFamily="18" charset="0"/>
                        </a:rPr>
                        <a:t>туристичних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культурних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продуктів</a:t>
                      </a:r>
                      <a:r>
                        <a:rPr lang="ru-RU" sz="1400" b="1" dirty="0" smtClean="0">
                          <a:solidFill>
                            <a:schemeClr val="bg1"/>
                          </a:solidFill>
                          <a:effectLst/>
                          <a:latin typeface="Times New Roman" pitchFamily="18" charset="0"/>
                          <a:cs typeface="Times New Roman" pitchFamily="18" charset="0"/>
                        </a:rPr>
                        <a:t> та </a:t>
                      </a:r>
                      <a:r>
                        <a:rPr lang="ru-RU" sz="1400" b="1" dirty="0" err="1" smtClean="0">
                          <a:solidFill>
                            <a:schemeClr val="bg1"/>
                          </a:solidFill>
                          <a:effectLst/>
                          <a:latin typeface="Times New Roman" pitchFamily="18" charset="0"/>
                          <a:cs typeface="Times New Roman" pitchFamily="18" charset="0"/>
                        </a:rPr>
                        <a:t>маршрутів</a:t>
                      </a:r>
                      <a:r>
                        <a:rPr lang="ru-RU" sz="1400" b="1" dirty="0" smtClean="0">
                          <a:solidFill>
                            <a:schemeClr val="bg1"/>
                          </a:solidFill>
                          <a:effectLst/>
                          <a:latin typeface="Times New Roman" pitchFamily="18" charset="0"/>
                          <a:cs typeface="Times New Roman" pitchFamily="18" charset="0"/>
                        </a:rPr>
                        <a:t> </a:t>
                      </a: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0255">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1821505">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0" dirty="0" smtClean="0">
                          <a:solidFill>
                            <a:schemeClr val="tx1"/>
                          </a:solidFill>
                          <a:effectLst/>
                          <a:latin typeface="Times New Roman" pitchFamily="18" charset="0"/>
                          <a:cs typeface="Times New Roman" pitchFamily="18" charset="0"/>
                        </a:rPr>
                        <a:t>Відкриття щорічних туристичних сезонів та відкриття нових маршрутів</a:t>
                      </a:r>
                    </a:p>
                  </a:txBody>
                  <a:tcPr marL="44378" marR="0" marT="0" marB="0">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Щорічне</a:t>
                      </a:r>
                      <a:r>
                        <a:rPr lang="uk-UA" sz="1400" b="0" baseline="0" dirty="0" smtClean="0">
                          <a:solidFill>
                            <a:schemeClr val="tx1"/>
                          </a:solidFill>
                          <a:effectLst/>
                          <a:latin typeface="Times New Roman" pitchFamily="18" charset="0"/>
                          <a:ea typeface="Calibri"/>
                          <a:cs typeface="Times New Roman" pitchFamily="18" charset="0"/>
                        </a:rPr>
                        <a:t> відкриття туристичного сезону</a:t>
                      </a:r>
                      <a:endParaRPr lang="ru-RU" sz="1400" b="0" dirty="0" smtClean="0">
                        <a:solidFill>
                          <a:schemeClr val="tx1"/>
                        </a:solidFill>
                        <a:effectLst/>
                        <a:latin typeface="Times New Roman" pitchFamily="18" charset="0"/>
                        <a:ea typeface="Calibri"/>
                        <a:cs typeface="Times New Roman" pitchFamily="18" charset="0"/>
                      </a:endParaRPr>
                    </a:p>
                    <a:p>
                      <a:pPr algn="ctr">
                        <a:lnSpc>
                          <a:spcPct val="107000"/>
                        </a:lnSpc>
                        <a:spcAft>
                          <a:spcPts val="800"/>
                        </a:spcAft>
                      </a:pPr>
                      <a:r>
                        <a:rPr lang="ru-RU" sz="1400" b="0" dirty="0" err="1" smtClean="0">
                          <a:solidFill>
                            <a:schemeClr val="tx1"/>
                          </a:solidFill>
                          <a:effectLst/>
                          <a:latin typeface="Times New Roman" pitchFamily="18" charset="0"/>
                          <a:ea typeface="Calibri"/>
                          <a:cs typeface="Times New Roman" pitchFamily="18" charset="0"/>
                        </a:rPr>
                        <a:t>Створення</a:t>
                      </a:r>
                      <a:r>
                        <a:rPr lang="ru-RU" sz="1400" b="0" dirty="0" smtClean="0">
                          <a:solidFill>
                            <a:schemeClr val="tx1"/>
                          </a:solidFill>
                          <a:effectLst/>
                          <a:latin typeface="Times New Roman" pitchFamily="18" charset="0"/>
                          <a:ea typeface="Calibri"/>
                          <a:cs typeface="Times New Roman" pitchFamily="18" charset="0"/>
                        </a:rPr>
                        <a:t> та </a:t>
                      </a:r>
                      <a:r>
                        <a:rPr lang="ru-RU" sz="1400" b="0" dirty="0" err="1" smtClean="0">
                          <a:solidFill>
                            <a:schemeClr val="tx1"/>
                          </a:solidFill>
                          <a:effectLst/>
                          <a:latin typeface="Times New Roman" pitchFamily="18" charset="0"/>
                          <a:ea typeface="Calibri"/>
                          <a:cs typeface="Times New Roman" pitchFamily="18" charset="0"/>
                        </a:rPr>
                        <a:t>промоція</a:t>
                      </a:r>
                      <a:r>
                        <a:rPr lang="ru-RU" sz="1400" b="0" dirty="0" smtClean="0">
                          <a:solidFill>
                            <a:schemeClr val="tx1"/>
                          </a:solidFill>
                          <a:effectLst/>
                          <a:latin typeface="Times New Roman" pitchFamily="18" charset="0"/>
                          <a:ea typeface="Calibri"/>
                          <a:cs typeface="Times New Roman" pitchFamily="18" charset="0"/>
                        </a:rPr>
                        <a:t> нового </a:t>
                      </a:r>
                      <a:r>
                        <a:rPr lang="ru-RU" sz="1400" b="0" dirty="0" err="1" smtClean="0">
                          <a:solidFill>
                            <a:schemeClr val="tx1"/>
                          </a:solidFill>
                          <a:effectLst/>
                          <a:latin typeface="Times New Roman" pitchFamily="18" charset="0"/>
                          <a:ea typeface="Calibri"/>
                          <a:cs typeface="Times New Roman" pitchFamily="18" charset="0"/>
                        </a:rPr>
                        <a:t>туристичного</a:t>
                      </a:r>
                      <a:r>
                        <a:rPr lang="ru-RU" sz="1400" b="0" dirty="0" smtClean="0">
                          <a:solidFill>
                            <a:schemeClr val="tx1"/>
                          </a:solidFill>
                          <a:effectLst/>
                          <a:latin typeface="Times New Roman" pitchFamily="18" charset="0"/>
                          <a:ea typeface="Calibri"/>
                          <a:cs typeface="Times New Roman" pitchFamily="18" charset="0"/>
                        </a:rPr>
                        <a:t> маршруту «</a:t>
                      </a:r>
                      <a:r>
                        <a:rPr lang="ru-RU" sz="1400" b="0" dirty="0" err="1" smtClean="0">
                          <a:solidFill>
                            <a:schemeClr val="tx1"/>
                          </a:solidFill>
                          <a:effectLst/>
                          <a:latin typeface="Times New Roman" pitchFamily="18" charset="0"/>
                          <a:ea typeface="Calibri"/>
                          <a:cs typeface="Times New Roman" pitchFamily="18" charset="0"/>
                        </a:rPr>
                        <a:t>Зеленче</a:t>
                      </a:r>
                      <a:r>
                        <a:rPr lang="ru-RU" sz="1400" b="0" dirty="0" smtClean="0">
                          <a:solidFill>
                            <a:schemeClr val="tx1"/>
                          </a:solidFill>
                          <a:effectLst/>
                          <a:latin typeface="Times New Roman" pitchFamily="18" charset="0"/>
                          <a:ea typeface="Calibri"/>
                          <a:cs typeface="Times New Roman" pitchFamily="18" charset="0"/>
                        </a:rPr>
                        <a:t> й </a:t>
                      </a:r>
                      <a:r>
                        <a:rPr lang="ru-RU" sz="1400" b="0" dirty="0" err="1" smtClean="0">
                          <a:solidFill>
                            <a:schemeClr val="tx1"/>
                          </a:solidFill>
                          <a:effectLst/>
                          <a:latin typeface="Times New Roman" pitchFamily="18" charset="0"/>
                          <a:ea typeface="Calibri"/>
                          <a:cs typeface="Times New Roman" pitchFamily="18" charset="0"/>
                        </a:rPr>
                        <a:t>Нестерівці</a:t>
                      </a:r>
                      <a:r>
                        <a:rPr lang="ru-RU" sz="1400" b="0" dirty="0" smtClean="0">
                          <a:solidFill>
                            <a:schemeClr val="tx1"/>
                          </a:solidFill>
                          <a:effectLst/>
                          <a:latin typeface="Times New Roman" pitchFamily="18" charset="0"/>
                          <a:ea typeface="Calibri"/>
                          <a:cs typeface="Times New Roman" pitchFamily="18" charset="0"/>
                        </a:rPr>
                        <a:t> – </a:t>
                      </a:r>
                      <a:r>
                        <a:rPr lang="ru-RU" sz="1400" b="0" dirty="0" err="1" smtClean="0">
                          <a:solidFill>
                            <a:schemeClr val="tx1"/>
                          </a:solidFill>
                          <a:effectLst/>
                          <a:latin typeface="Times New Roman" pitchFamily="18" charset="0"/>
                          <a:ea typeface="Calibri"/>
                          <a:cs typeface="Times New Roman" pitchFamily="18" charset="0"/>
                        </a:rPr>
                        <a:t>повстанські</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твердині</a:t>
                      </a:r>
                      <a:r>
                        <a:rPr lang="ru-RU" sz="1400" b="0" dirty="0" smtClean="0">
                          <a:solidFill>
                            <a:schemeClr val="tx1"/>
                          </a:solidFill>
                          <a:effectLst/>
                          <a:latin typeface="Times New Roman" pitchFamily="18" charset="0"/>
                          <a:ea typeface="Calibri"/>
                          <a:cs typeface="Times New Roman" pitchFamily="18" charset="0"/>
                        </a:rPr>
                        <a:t>»</a:t>
                      </a:r>
                    </a:p>
                  </a:txBody>
                  <a:tcPr marL="44378" marR="0" marT="0" marB="0">
                    <a:solidFill>
                      <a:schemeClr val="accent6">
                        <a:lumMod val="60000"/>
                        <a:lumOff val="40000"/>
                      </a:schemeClr>
                    </a:solidFill>
                  </a:tcPr>
                </a:tc>
              </a:tr>
              <a:tr h="1567742">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Постійний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кількісний</a:t>
                      </a:r>
                      <a:r>
                        <a:rPr lang="ru-RU" sz="1400" b="0" dirty="0" smtClean="0">
                          <a:solidFill>
                            <a:schemeClr val="tx1"/>
                          </a:solidFill>
                          <a:effectLst/>
                          <a:latin typeface="Times New Roman" pitchFamily="18" charset="0"/>
                          <a:cs typeface="Times New Roman" pitchFamily="18" charset="0"/>
                        </a:rPr>
                        <a:t> та </a:t>
                      </a:r>
                      <a:r>
                        <a:rPr lang="ru-RU" sz="1400" b="0" dirty="0" err="1" smtClean="0">
                          <a:solidFill>
                            <a:schemeClr val="tx1"/>
                          </a:solidFill>
                          <a:effectLst/>
                          <a:latin typeface="Times New Roman" pitchFamily="18" charset="0"/>
                          <a:cs typeface="Times New Roman" pitchFamily="18" charset="0"/>
                        </a:rPr>
                        <a:t>якісний</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моніторинг</a:t>
                      </a:r>
                      <a:r>
                        <a:rPr lang="ru-RU" sz="1400" b="0" dirty="0" smtClean="0">
                          <a:solidFill>
                            <a:schemeClr val="tx1"/>
                          </a:solidFill>
                          <a:effectLst/>
                          <a:latin typeface="Times New Roman" pitchFamily="18" charset="0"/>
                          <a:cs typeface="Times New Roman" pitchFamily="18" charset="0"/>
                        </a:rPr>
                        <a:t> туриста та </a:t>
                      </a:r>
                      <a:r>
                        <a:rPr lang="ru-RU" sz="1400" b="0" dirty="0" err="1" smtClean="0">
                          <a:solidFill>
                            <a:schemeClr val="tx1"/>
                          </a:solidFill>
                          <a:effectLst/>
                          <a:latin typeface="Times New Roman" pitchFamily="18" charset="0"/>
                          <a:cs typeface="Times New Roman" pitchFamily="18" charset="0"/>
                        </a:rPr>
                        <a:t>вивчення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запитів</a:t>
                      </a:r>
                      <a:endParaRPr lang="ru-RU" sz="1400" b="0" dirty="0" smtClean="0">
                        <a:solidFill>
                          <a:schemeClr val="tx1"/>
                        </a:solidFill>
                        <a:effectLst/>
                        <a:latin typeface="Times New Roman" pitchFamily="18" charset="0"/>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Створення туристичного продукту відповідно</a:t>
                      </a:r>
                      <a:r>
                        <a:rPr lang="uk-UA" sz="1400" b="0" baseline="0" dirty="0" smtClean="0">
                          <a:solidFill>
                            <a:schemeClr val="tx1"/>
                          </a:solidFill>
                          <a:effectLst/>
                          <a:latin typeface="Times New Roman" pitchFamily="18" charset="0"/>
                          <a:cs typeface="Times New Roman" pitchFamily="18" charset="0"/>
                        </a:rPr>
                        <a:t> запитів населення, збільшення </a:t>
                      </a:r>
                      <a:r>
                        <a:rPr lang="uk-UA" sz="1400" b="0" baseline="0" dirty="0" err="1" smtClean="0">
                          <a:solidFill>
                            <a:schemeClr val="tx1"/>
                          </a:solidFill>
                          <a:effectLst/>
                          <a:latin typeface="Times New Roman" pitchFamily="18" charset="0"/>
                          <a:cs typeface="Times New Roman" pitchFamily="18" charset="0"/>
                        </a:rPr>
                        <a:t>туристопотоку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r>
            </a:tbl>
          </a:graphicData>
        </a:graphic>
      </p:graphicFrame>
      <p:sp>
        <p:nvSpPr>
          <p:cNvPr id="3" name="Rectangle 1"/>
          <p:cNvSpPr>
            <a:spLocks noChangeArrowheads="1"/>
          </p:cNvSpPr>
          <p:nvPr/>
        </p:nvSpPr>
        <p:spPr bwMode="auto">
          <a:xfrm>
            <a:off x="882650" y="113397"/>
            <a:ext cx="7234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Перелік заходів до Плану реалізації стратегії розвитку до 2023 року</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74553412"/>
              </p:ext>
            </p:extLst>
          </p:nvPr>
        </p:nvGraphicFramePr>
        <p:xfrm>
          <a:off x="-1" y="4927002"/>
          <a:ext cx="9144002" cy="2012204"/>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2012204">
                <a:tc>
                  <a:txBody>
                    <a:bodyPr/>
                    <a:lstStyle/>
                    <a:p>
                      <a:pPr>
                        <a:lnSpc>
                          <a:spcPct val="107000"/>
                        </a:lnSpc>
                        <a:spcAft>
                          <a:spcPts val="800"/>
                        </a:spcAft>
                      </a:pPr>
                      <a:r>
                        <a:rPr lang="uk-UA" sz="1400" b="0" dirty="0" smtClean="0">
                          <a:solidFill>
                            <a:schemeClr val="bg1"/>
                          </a:solidFill>
                          <a:effectLst/>
                          <a:latin typeface="Times New Roman" pitchFamily="18" charset="0"/>
                          <a:ea typeface="+mn-ea"/>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nSpc>
                          <a:spcPct val="107000"/>
                        </a:lnSpc>
                        <a:spcAft>
                          <a:spcPts val="800"/>
                        </a:spcAft>
                      </a:pPr>
                      <a:r>
                        <a:rPr lang="ru-RU" sz="1400" b="0" dirty="0" smtClean="0">
                          <a:solidFill>
                            <a:schemeClr val="tx1"/>
                          </a:solidFill>
                          <a:effectLst/>
                          <a:latin typeface="Times New Roman" pitchFamily="18" charset="0"/>
                          <a:cs typeface="Times New Roman" pitchFamily="18" charset="0"/>
                        </a:rPr>
                        <a:t>Участь у </a:t>
                      </a:r>
                      <a:r>
                        <a:rPr lang="ru-RU" sz="1400" b="0" dirty="0" err="1" smtClean="0">
                          <a:solidFill>
                            <a:schemeClr val="tx1"/>
                          </a:solidFill>
                          <a:effectLst/>
                          <a:latin typeface="Times New Roman" pitchFamily="18" charset="0"/>
                          <a:cs typeface="Times New Roman" pitchFamily="18" charset="0"/>
                        </a:rPr>
                        <a:t>конкурсі</a:t>
                      </a:r>
                      <a:r>
                        <a:rPr lang="ru-RU" sz="1400" b="0" dirty="0" smtClean="0">
                          <a:solidFill>
                            <a:schemeClr val="tx1"/>
                          </a:solidFill>
                          <a:effectLst/>
                          <a:latin typeface="Times New Roman" pitchFamily="18" charset="0"/>
                          <a:cs typeface="Times New Roman" pitchFamily="18" charset="0"/>
                        </a:rPr>
                        <a:t> на </a:t>
                      </a:r>
                      <a:r>
                        <a:rPr lang="ru-RU" sz="1400" b="0" dirty="0" err="1" smtClean="0">
                          <a:solidFill>
                            <a:schemeClr val="tx1"/>
                          </a:solidFill>
                          <a:effectLst/>
                          <a:latin typeface="Times New Roman" pitchFamily="18" charset="0"/>
                          <a:cs typeface="Times New Roman" pitchFamily="18" charset="0"/>
                        </a:rPr>
                        <a:t>залучення</a:t>
                      </a:r>
                      <a:r>
                        <a:rPr lang="ru-RU" sz="1400" b="0" dirty="0" smtClean="0">
                          <a:solidFill>
                            <a:schemeClr val="tx1"/>
                          </a:solidFill>
                          <a:effectLst/>
                          <a:latin typeface="Times New Roman" pitchFamily="18" charset="0"/>
                          <a:cs typeface="Times New Roman" pitchFamily="18" charset="0"/>
                        </a:rPr>
                        <a:t> громад </a:t>
                      </a:r>
                      <a:r>
                        <a:rPr lang="ru-RU" sz="1400" b="0" dirty="0" err="1" smtClean="0">
                          <a:solidFill>
                            <a:schemeClr val="tx1"/>
                          </a:solidFill>
                          <a:effectLst/>
                          <a:latin typeface="Times New Roman" pitchFamily="18" charset="0"/>
                          <a:cs typeface="Times New Roman" pitchFamily="18" charset="0"/>
                        </a:rPr>
                        <a:t>України</a:t>
                      </a:r>
                      <a:r>
                        <a:rPr lang="ru-RU" sz="1400" b="0" dirty="0" smtClean="0">
                          <a:solidFill>
                            <a:schemeClr val="tx1"/>
                          </a:solidFill>
                          <a:effectLst/>
                          <a:latin typeface="Times New Roman" pitchFamily="18" charset="0"/>
                          <a:cs typeface="Times New Roman" pitchFamily="18" charset="0"/>
                        </a:rPr>
                        <a:t> до проекту “</a:t>
                      </a:r>
                      <a:r>
                        <a:rPr lang="ru-RU" sz="1400" b="0" dirty="0" err="1" smtClean="0">
                          <a:solidFill>
                            <a:schemeClr val="tx1"/>
                          </a:solidFill>
                          <a:effectLst/>
                          <a:latin typeface="Times New Roman" pitchFamily="18" charset="0"/>
                          <a:cs typeface="Times New Roman" pitchFamily="18" charset="0"/>
                        </a:rPr>
                        <a:t>Розробка</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методології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маркування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історичних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атракцій</a:t>
                      </a:r>
                      <a:r>
                        <a:rPr lang="ru-RU" sz="1400" b="0" dirty="0" smtClean="0">
                          <a:solidFill>
                            <a:schemeClr val="tx1"/>
                          </a:solidFill>
                          <a:effectLst/>
                          <a:latin typeface="Times New Roman" pitchFamily="18" charset="0"/>
                          <a:cs typeface="Times New Roman" pitchFamily="18" charset="0"/>
                        </a:rPr>
                        <a:t> в </a:t>
                      </a:r>
                      <a:r>
                        <a:rPr lang="ru-RU" sz="1400" b="0" dirty="0" err="1" smtClean="0">
                          <a:solidFill>
                            <a:schemeClr val="tx1"/>
                          </a:solidFill>
                          <a:effectLst/>
                          <a:latin typeface="Times New Roman" pitchFamily="18" charset="0"/>
                          <a:cs typeface="Times New Roman" pitchFamily="18" charset="0"/>
                        </a:rPr>
                        <a:t>малих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містах</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України</a:t>
                      </a:r>
                      <a:r>
                        <a:rPr lang="ru-RU" sz="1400" b="0" dirty="0" smtClean="0">
                          <a:solidFill>
                            <a:schemeClr val="tx1"/>
                          </a:solidFill>
                          <a:effectLst/>
                          <a:latin typeface="Times New Roman" pitchFamily="18" charset="0"/>
                          <a:cs typeface="Times New Roman" pitchFamily="18" charset="0"/>
                        </a:rPr>
                        <a:t>. Культурна </a:t>
                      </a:r>
                      <a:r>
                        <a:rPr lang="ru-RU" sz="1400" b="0" dirty="0" err="1" smtClean="0">
                          <a:solidFill>
                            <a:schemeClr val="tx1"/>
                          </a:solidFill>
                          <a:effectLst/>
                          <a:latin typeface="Times New Roman" pitchFamily="18" charset="0"/>
                          <a:cs typeface="Times New Roman" pitchFamily="18" charset="0"/>
                        </a:rPr>
                        <a:t>інтервенція</a:t>
                      </a:r>
                      <a:r>
                        <a:rPr lang="ru-RU" sz="1400" b="0" dirty="0" smtClean="0">
                          <a:solidFill>
                            <a:schemeClr val="tx1"/>
                          </a:solidFill>
                          <a:effectLst/>
                          <a:latin typeface="Times New Roman" pitchFamily="18" charset="0"/>
                          <a:cs typeface="Times New Roman" pitchFamily="18" charset="0"/>
                        </a:rPr>
                        <a:t> в </a:t>
                      </a:r>
                      <a:r>
                        <a:rPr lang="ru-RU" sz="1400" b="0" dirty="0" err="1" smtClean="0">
                          <a:solidFill>
                            <a:schemeClr val="tx1"/>
                          </a:solidFill>
                          <a:effectLst/>
                          <a:latin typeface="Times New Roman" pitchFamily="18" charset="0"/>
                          <a:cs typeface="Times New Roman" pitchFamily="18" charset="0"/>
                        </a:rPr>
                        <a:t>минуле</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заради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подорожі</a:t>
                      </a:r>
                      <a:r>
                        <a:rPr lang="ru-RU" sz="1400" b="0" dirty="0" smtClean="0">
                          <a:solidFill>
                            <a:schemeClr val="tx1"/>
                          </a:solidFill>
                          <a:effectLst/>
                          <a:latin typeface="Times New Roman" pitchFamily="18" charset="0"/>
                          <a:cs typeface="Times New Roman" pitchFamily="18" charset="0"/>
                        </a:rPr>
                        <a:t> в </a:t>
                      </a:r>
                      <a:r>
                        <a:rPr lang="ru-RU" sz="1400" b="0" dirty="0" err="1" smtClean="0">
                          <a:solidFill>
                            <a:schemeClr val="tx1"/>
                          </a:solidFill>
                          <a:effectLst/>
                          <a:latin typeface="Times New Roman" pitchFamily="18" charset="0"/>
                          <a:cs typeface="Times New Roman" pitchFamily="18" charset="0"/>
                        </a:rPr>
                        <a:t>майбутнє</a:t>
                      </a:r>
                      <a:r>
                        <a:rPr lang="ru-RU" sz="1400" b="0" dirty="0" smtClean="0">
                          <a:solidFill>
                            <a:schemeClr val="tx1"/>
                          </a:solidFill>
                          <a:effectLst/>
                          <a:latin typeface="Times New Roman" pitchFamily="18" charset="0"/>
                          <a:cs typeface="Times New Roman" pitchFamily="18" charset="0"/>
                        </a:rPr>
                        <a:t>”</a:t>
                      </a:r>
                      <a:endParaRPr lang="uk-UA" sz="1400" b="0" dirty="0" smtClean="0">
                        <a:solidFill>
                          <a:schemeClr val="tx1"/>
                        </a:solidFill>
                        <a:effectLst/>
                        <a:latin typeface="Times New Roman" pitchFamily="18" charset="0"/>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cs typeface="Times New Roman" pitchFamily="18" charset="0"/>
                        </a:rPr>
                        <a:t>Сучасне маркування туристичних об’єктів </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568480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454081381"/>
              </p:ext>
            </p:extLst>
          </p:nvPr>
        </p:nvGraphicFramePr>
        <p:xfrm>
          <a:off x="-1" y="0"/>
          <a:ext cx="9144002" cy="6857999"/>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351436">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1.2. </a:t>
                      </a:r>
                      <a:r>
                        <a:rPr lang="ru-RU" sz="1400" b="1" dirty="0" err="1" smtClean="0">
                          <a:solidFill>
                            <a:schemeClr val="bg1"/>
                          </a:solidFill>
                          <a:effectLst/>
                          <a:latin typeface="Times New Roman" pitchFamily="18" charset="0"/>
                          <a:cs typeface="Times New Roman" pitchFamily="18" charset="0"/>
                        </a:rPr>
                        <a:t>Промоція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культурних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надбань</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громади</a:t>
                      </a:r>
                      <a:r>
                        <a:rPr lang="ru-RU" sz="1400" b="1" dirty="0" smtClean="0">
                          <a:solidFill>
                            <a:schemeClr val="bg1"/>
                          </a:solidFill>
                          <a:effectLst/>
                          <a:latin typeface="Times New Roman" pitchFamily="18" charset="0"/>
                          <a:cs typeface="Times New Roman" pitchFamily="18" charset="0"/>
                        </a:rPr>
                        <a:t> на </a:t>
                      </a:r>
                      <a:r>
                        <a:rPr lang="ru-RU" sz="1400" b="1" dirty="0" err="1" smtClean="0">
                          <a:solidFill>
                            <a:schemeClr val="bg1"/>
                          </a:solidFill>
                          <a:effectLst/>
                          <a:latin typeface="Times New Roman" pitchFamily="18" charset="0"/>
                          <a:cs typeface="Times New Roman" pitchFamily="18" charset="0"/>
                        </a:rPr>
                        <a:t>регіональному</a:t>
                      </a:r>
                      <a:r>
                        <a:rPr lang="ru-RU" sz="1400" b="1" dirty="0" smtClean="0">
                          <a:solidFill>
                            <a:schemeClr val="bg1"/>
                          </a:solidFill>
                          <a:effectLst/>
                          <a:latin typeface="Times New Roman" pitchFamily="18" charset="0"/>
                          <a:cs typeface="Times New Roman" pitchFamily="18" charset="0"/>
                        </a:rPr>
                        <a:t> та </a:t>
                      </a:r>
                      <a:r>
                        <a:rPr lang="ru-RU" sz="1400" b="1" dirty="0" err="1" smtClean="0">
                          <a:solidFill>
                            <a:schemeClr val="bg1"/>
                          </a:solidFill>
                          <a:effectLst/>
                          <a:latin typeface="Times New Roman" pitchFamily="18" charset="0"/>
                          <a:cs typeface="Times New Roman" pitchFamily="18" charset="0"/>
                        </a:rPr>
                        <a:t>всеукраїнському</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рівні</a:t>
                      </a:r>
                      <a:endParaRPr lang="ru-RU" sz="1400" b="1" dirty="0" smtClean="0">
                        <a:solidFill>
                          <a:schemeClr val="bg1"/>
                        </a:solidFill>
                        <a:effectLst/>
                        <a:latin typeface="Times New Roman" pitchFamily="18" charset="0"/>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2870">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2969108">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r>
                        <a:rPr lang="ru-RU" sz="1400" dirty="0" err="1" smtClean="0">
                          <a:latin typeface="Times New Roman" pitchFamily="18" charset="0"/>
                          <a:cs typeface="Times New Roman" pitchFamily="18" charset="0"/>
                        </a:rPr>
                        <a:t>Промоція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культурних</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туристичних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надбань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громади</a:t>
                      </a:r>
                      <a:r>
                        <a:rPr lang="ru-RU" sz="1400" dirty="0" smtClean="0">
                          <a:latin typeface="Times New Roman" pitchFamily="18" charset="0"/>
                          <a:cs typeface="Times New Roman" pitchFamily="18" charset="0"/>
                        </a:rPr>
                        <a:t> шляхом </a:t>
                      </a:r>
                      <a:r>
                        <a:rPr lang="ru-RU" sz="1400" dirty="0" err="1" smtClean="0">
                          <a:latin typeface="Times New Roman" pitchFamily="18" charset="0"/>
                          <a:cs typeface="Times New Roman" pitchFamily="18" charset="0"/>
                        </a:rPr>
                        <a:t>співпраці</a:t>
                      </a:r>
                      <a:r>
                        <a:rPr lang="ru-RU" sz="1400" dirty="0" smtClean="0">
                          <a:latin typeface="Times New Roman" pitchFamily="18" charset="0"/>
                          <a:cs typeface="Times New Roman" pitchFamily="18" charset="0"/>
                        </a:rPr>
                        <a:t> з громадами – </a:t>
                      </a:r>
                      <a:r>
                        <a:rPr lang="ru-RU" sz="1400" dirty="0" err="1" smtClean="0">
                          <a:latin typeface="Times New Roman" pitchFamily="18" charset="0"/>
                          <a:cs typeface="Times New Roman" pitchFamily="18" charset="0"/>
                        </a:rPr>
                        <a:t>підписниками</a:t>
                      </a:r>
                      <a:r>
                        <a:rPr lang="ru-RU" sz="1400" dirty="0" smtClean="0">
                          <a:latin typeface="Times New Roman" pitchFamily="18" charset="0"/>
                          <a:cs typeface="Times New Roman" pitchFamily="18" charset="0"/>
                        </a:rPr>
                        <a:t> Меморандуму, </a:t>
                      </a:r>
                      <a:r>
                        <a:rPr lang="ru-RU" sz="1400" dirty="0" err="1" smtClean="0">
                          <a:latin typeface="Times New Roman" pitchFamily="18" charset="0"/>
                          <a:cs typeface="Times New Roman" pitchFamily="18" charset="0"/>
                        </a:rPr>
                        <a:t>туристичними</a:t>
                      </a:r>
                      <a:r>
                        <a:rPr lang="ru-RU" sz="1400" dirty="0" smtClean="0">
                          <a:latin typeface="Times New Roman" pitchFamily="18" charset="0"/>
                          <a:cs typeface="Times New Roman" pitchFamily="18" charset="0"/>
                        </a:rPr>
                        <a:t> центрами.</a:t>
                      </a:r>
                    </a:p>
                  </a:txBody>
                  <a:tcPr marL="44378" marR="0" marT="0" marB="0">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ru-RU" sz="1400" b="0" dirty="0" err="1" smtClean="0">
                          <a:solidFill>
                            <a:schemeClr val="tx1"/>
                          </a:solidFill>
                          <a:effectLst/>
                          <a:latin typeface="Times New Roman" pitchFamily="18" charset="0"/>
                          <a:ea typeface="Calibri"/>
                          <a:cs typeface="Times New Roman" pitchFamily="18" charset="0"/>
                        </a:rPr>
                        <a:t>Співпраця</a:t>
                      </a:r>
                      <a:r>
                        <a:rPr lang="ru-RU" sz="1400" b="0" dirty="0" smtClean="0">
                          <a:solidFill>
                            <a:schemeClr val="tx1"/>
                          </a:solidFill>
                          <a:effectLst/>
                          <a:latin typeface="Times New Roman" pitchFamily="18" charset="0"/>
                          <a:ea typeface="Calibri"/>
                          <a:cs typeface="Times New Roman" pitchFamily="18" charset="0"/>
                        </a:rPr>
                        <a:t> з </a:t>
                      </a:r>
                      <a:r>
                        <a:rPr lang="ru-RU" sz="1400" b="0" dirty="0" err="1" smtClean="0">
                          <a:solidFill>
                            <a:schemeClr val="tx1"/>
                          </a:solidFill>
                          <a:effectLst/>
                          <a:latin typeface="Times New Roman" pitchFamily="18" charset="0"/>
                          <a:ea typeface="Calibri"/>
                          <a:cs typeface="Times New Roman" pitchFamily="18" charset="0"/>
                        </a:rPr>
                        <a:t>галузі</a:t>
                      </a:r>
                      <a:r>
                        <a:rPr lang="ru-RU" sz="1400" b="0" dirty="0" smtClean="0">
                          <a:solidFill>
                            <a:schemeClr val="tx1"/>
                          </a:solidFill>
                          <a:effectLst/>
                          <a:latin typeface="Times New Roman" pitchFamily="18" charset="0"/>
                          <a:ea typeface="Calibri"/>
                          <a:cs typeface="Times New Roman" pitchFamily="18" charset="0"/>
                        </a:rPr>
                        <a:t>  туризму з  </a:t>
                      </a:r>
                      <a:r>
                        <a:rPr lang="ru-RU" sz="1400" b="0" dirty="0" err="1" smtClean="0">
                          <a:solidFill>
                            <a:schemeClr val="tx1"/>
                          </a:solidFill>
                          <a:effectLst/>
                          <a:latin typeface="Times New Roman" pitchFamily="18" charset="0"/>
                          <a:ea typeface="Calibri"/>
                          <a:cs typeface="Times New Roman" pitchFamily="18" charset="0"/>
                        </a:rPr>
                        <a:t>провідними</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туристичними</a:t>
                      </a:r>
                      <a:r>
                        <a:rPr lang="ru-RU" sz="1400" b="0" dirty="0" smtClean="0">
                          <a:solidFill>
                            <a:schemeClr val="tx1"/>
                          </a:solidFill>
                          <a:effectLst/>
                          <a:latin typeface="Times New Roman" pitchFamily="18" charset="0"/>
                          <a:ea typeface="Calibri"/>
                          <a:cs typeface="Times New Roman" pitchFamily="18" charset="0"/>
                        </a:rPr>
                        <a:t>  центрами.</a:t>
                      </a:r>
                    </a:p>
                    <a:p>
                      <a:pPr algn="ctr">
                        <a:lnSpc>
                          <a:spcPct val="107000"/>
                        </a:lnSpc>
                        <a:spcAft>
                          <a:spcPts val="800"/>
                        </a:spcAft>
                      </a:pPr>
                      <a:r>
                        <a:rPr lang="ru-RU" sz="1400" b="0" dirty="0" err="1" smtClean="0">
                          <a:solidFill>
                            <a:schemeClr val="tx1"/>
                          </a:solidFill>
                          <a:effectLst/>
                          <a:latin typeface="Times New Roman" pitchFamily="18" charset="0"/>
                          <a:ea typeface="Calibri"/>
                          <a:cs typeface="Times New Roman" pitchFamily="18" charset="0"/>
                        </a:rPr>
                        <a:t>Спільні</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проекти</a:t>
                      </a:r>
                      <a:r>
                        <a:rPr lang="ru-RU" sz="1400" b="0" dirty="0" smtClean="0">
                          <a:solidFill>
                            <a:schemeClr val="tx1"/>
                          </a:solidFill>
                          <a:effectLst/>
                          <a:latin typeface="Times New Roman" pitchFamily="18" charset="0"/>
                          <a:ea typeface="Calibri"/>
                          <a:cs typeface="Times New Roman" pitchFamily="18" charset="0"/>
                        </a:rPr>
                        <a:t>.</a:t>
                      </a:r>
                    </a:p>
                    <a:p>
                      <a:pPr algn="ctr">
                        <a:lnSpc>
                          <a:spcPct val="107000"/>
                        </a:lnSpc>
                        <a:spcAft>
                          <a:spcPts val="800"/>
                        </a:spcAft>
                      </a:pPr>
                      <a:r>
                        <a:rPr lang="ru-RU" sz="1400" b="0" dirty="0" smtClean="0">
                          <a:solidFill>
                            <a:schemeClr val="tx1"/>
                          </a:solidFill>
                          <a:effectLst/>
                          <a:latin typeface="Times New Roman" pitchFamily="18" charset="0"/>
                          <a:ea typeface="Calibri"/>
                          <a:cs typeface="Times New Roman" pitchFamily="18" charset="0"/>
                        </a:rPr>
                        <a:t>Участь в </a:t>
                      </a:r>
                      <a:r>
                        <a:rPr lang="ru-RU" sz="1400" b="0" dirty="0" err="1" smtClean="0">
                          <a:solidFill>
                            <a:schemeClr val="tx1"/>
                          </a:solidFill>
                          <a:effectLst/>
                          <a:latin typeface="Times New Roman" pitchFamily="18" charset="0"/>
                          <a:ea typeface="Calibri"/>
                          <a:cs typeface="Times New Roman" pitchFamily="18" charset="0"/>
                        </a:rPr>
                        <a:t>семінарах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конференціях</a:t>
                      </a:r>
                      <a:r>
                        <a:rPr lang="ru-RU" sz="1400" b="0" dirty="0" smtClean="0">
                          <a:solidFill>
                            <a:schemeClr val="tx1"/>
                          </a:solidFill>
                          <a:effectLst/>
                          <a:latin typeface="Times New Roman" pitchFamily="18" charset="0"/>
                          <a:ea typeface="Calibri"/>
                          <a:cs typeface="Times New Roman" pitchFamily="18" charset="0"/>
                        </a:rPr>
                        <a:t>, форумах  та  </a:t>
                      </a:r>
                      <a:r>
                        <a:rPr lang="ru-RU" sz="1400" b="0" dirty="0" err="1" smtClean="0">
                          <a:solidFill>
                            <a:schemeClr val="tx1"/>
                          </a:solidFill>
                          <a:effectLst/>
                          <a:latin typeface="Times New Roman" pitchFamily="18" charset="0"/>
                          <a:ea typeface="Calibri"/>
                          <a:cs typeface="Times New Roman" pitchFamily="18" charset="0"/>
                        </a:rPr>
                        <a:t>інших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туристичних</a:t>
                      </a:r>
                      <a:r>
                        <a:rPr lang="ru-RU" sz="1400" b="0" dirty="0" smtClean="0">
                          <a:solidFill>
                            <a:schemeClr val="tx1"/>
                          </a:solidFill>
                          <a:effectLst/>
                          <a:latin typeface="Times New Roman" pitchFamily="18" charset="0"/>
                          <a:ea typeface="Calibri"/>
                          <a:cs typeface="Times New Roman" pitchFamily="18" charset="0"/>
                        </a:rPr>
                        <a:t> заходах.</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r>
              <a:tr h="2834585">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ea typeface="Calibri"/>
                          <a:cs typeface="Times New Roman" pitchFamily="18" charset="0"/>
                        </a:rPr>
                        <a:t>Співпраця з Барською міською радою, як партнер проекту УКФ «</a:t>
                      </a:r>
                      <a:r>
                        <a:rPr lang="en-US" sz="1400" b="0" dirty="0" smtClean="0">
                          <a:solidFill>
                            <a:schemeClr val="tx1"/>
                          </a:solidFill>
                          <a:effectLst/>
                          <a:latin typeface="Times New Roman" pitchFamily="18" charset="0"/>
                          <a:ea typeface="Calibri"/>
                          <a:cs typeface="Times New Roman" pitchFamily="18" charset="0"/>
                        </a:rPr>
                        <a:t>Camino </a:t>
                      </a:r>
                      <a:r>
                        <a:rPr lang="en-US" sz="1400" b="0" dirty="0" err="1" smtClean="0">
                          <a:solidFill>
                            <a:schemeClr val="tx1"/>
                          </a:solidFill>
                          <a:effectLst/>
                          <a:latin typeface="Times New Roman" pitchFamily="18" charset="0"/>
                          <a:ea typeface="Calibri"/>
                          <a:cs typeface="Times New Roman" pitchFamily="18" charset="0"/>
                        </a:rPr>
                        <a:t>Podolico</a:t>
                      </a:r>
                      <a:r>
                        <a:rPr lang="en-US" sz="1400" b="0" dirty="0" smtClean="0">
                          <a:solidFill>
                            <a:schemeClr val="tx1"/>
                          </a:solidFill>
                          <a:effectLst/>
                          <a:latin typeface="Times New Roman" pitchFamily="18" charset="0"/>
                          <a:ea typeface="Calibri"/>
                          <a:cs typeface="Times New Roman" pitchFamily="18" charset="0"/>
                        </a:rPr>
                        <a:t>: </a:t>
                      </a:r>
                      <a:r>
                        <a:rPr lang="uk-UA" sz="1400" b="0" dirty="0" smtClean="0">
                          <a:solidFill>
                            <a:schemeClr val="tx1"/>
                          </a:solidFill>
                          <a:effectLst/>
                          <a:latin typeface="Times New Roman" pitchFamily="18" charset="0"/>
                          <a:ea typeface="Calibri"/>
                          <a:cs typeface="Times New Roman" pitchFamily="18" charset="0"/>
                        </a:rPr>
                        <a:t>Подільський шлях святого Якова».</a:t>
                      </a:r>
                    </a:p>
                    <a:p>
                      <a:pPr>
                        <a:lnSpc>
                          <a:spcPct val="107000"/>
                        </a:lnSpc>
                        <a:spcAft>
                          <a:spcPts val="800"/>
                        </a:spcAft>
                      </a:pPr>
                      <a:endParaRPr lang="ru-RU" sz="1400" b="0" dirty="0" smtClean="0">
                        <a:solidFill>
                          <a:schemeClr val="tx1"/>
                        </a:solidFill>
                        <a:effectLst/>
                        <a:latin typeface="Times New Roman" pitchFamily="18" charset="0"/>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Супровід проходження туристичного маршруту «</a:t>
                      </a:r>
                      <a:r>
                        <a:rPr lang="en-US" sz="1400" b="0" dirty="0" smtClean="0">
                          <a:solidFill>
                            <a:schemeClr val="tx1"/>
                          </a:solidFill>
                          <a:effectLst/>
                          <a:latin typeface="Times New Roman" pitchFamily="18" charset="0"/>
                          <a:ea typeface="Calibri"/>
                          <a:cs typeface="Times New Roman" pitchFamily="18" charset="0"/>
                        </a:rPr>
                        <a:t>Camino </a:t>
                      </a:r>
                      <a:r>
                        <a:rPr lang="en-US" sz="1400" b="0" dirty="0" err="1" smtClean="0">
                          <a:solidFill>
                            <a:schemeClr val="tx1"/>
                          </a:solidFill>
                          <a:effectLst/>
                          <a:latin typeface="Times New Roman" pitchFamily="18" charset="0"/>
                          <a:ea typeface="Calibri"/>
                          <a:cs typeface="Times New Roman" pitchFamily="18" charset="0"/>
                        </a:rPr>
                        <a:t>Podolico</a:t>
                      </a:r>
                      <a:r>
                        <a:rPr lang="en-US" sz="1400" b="0" dirty="0" smtClean="0">
                          <a:solidFill>
                            <a:schemeClr val="tx1"/>
                          </a:solidFill>
                          <a:effectLst/>
                          <a:latin typeface="Times New Roman" pitchFamily="18" charset="0"/>
                          <a:ea typeface="Calibri"/>
                          <a:cs typeface="Times New Roman" pitchFamily="18" charset="0"/>
                        </a:rPr>
                        <a:t>: </a:t>
                      </a:r>
                      <a:r>
                        <a:rPr lang="uk-UA" sz="1400" b="0" dirty="0" smtClean="0">
                          <a:solidFill>
                            <a:schemeClr val="tx1"/>
                          </a:solidFill>
                          <a:effectLst/>
                          <a:latin typeface="Times New Roman" pitchFamily="18" charset="0"/>
                          <a:ea typeface="Calibri"/>
                          <a:cs typeface="Times New Roman" pitchFamily="18" charset="0"/>
                        </a:rPr>
                        <a:t>Подільський шлях святого Якова» у межах територіальної</a:t>
                      </a:r>
                      <a:r>
                        <a:rPr lang="uk-UA" sz="1400" b="0" baseline="0" dirty="0" smtClean="0">
                          <a:solidFill>
                            <a:schemeClr val="tx1"/>
                          </a:solidFill>
                          <a:effectLst/>
                          <a:latin typeface="Times New Roman" pitchFamily="18" charset="0"/>
                          <a:ea typeface="Calibri"/>
                          <a:cs typeface="Times New Roman" pitchFamily="18" charset="0"/>
                        </a:rPr>
                        <a:t> громади. </a:t>
                      </a:r>
                    </a:p>
                    <a:p>
                      <a:pPr algn="ctr">
                        <a:lnSpc>
                          <a:spcPct val="107000"/>
                        </a:lnSpc>
                        <a:spcAft>
                          <a:spcPts val="800"/>
                        </a:spcAft>
                      </a:pPr>
                      <a:r>
                        <a:rPr lang="uk-UA" sz="1400" b="0" baseline="0" dirty="0" smtClean="0">
                          <a:solidFill>
                            <a:schemeClr val="tx1"/>
                          </a:solidFill>
                          <a:effectLst/>
                          <a:latin typeface="Times New Roman" pitchFamily="18" charset="0"/>
                          <a:ea typeface="Calibri"/>
                          <a:cs typeface="Times New Roman" pitchFamily="18" charset="0"/>
                        </a:rPr>
                        <a:t>Промоція громади.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4051945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3384246684"/>
              </p:ext>
            </p:extLst>
          </p:nvPr>
        </p:nvGraphicFramePr>
        <p:xfrm>
          <a:off x="-1" y="-1"/>
          <a:ext cx="9144002" cy="6899456"/>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382526">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1.3. </a:t>
                      </a:r>
                      <a:r>
                        <a:rPr lang="ru-RU" sz="1400" b="1" dirty="0" err="1" smtClean="0">
                          <a:solidFill>
                            <a:schemeClr val="bg1"/>
                          </a:solidFill>
                          <a:effectLst/>
                          <a:latin typeface="Times New Roman" pitchFamily="18" charset="0"/>
                          <a:cs typeface="Times New Roman" pitchFamily="18" charset="0"/>
                        </a:rPr>
                        <a:t>Підвищення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рівня</a:t>
                      </a:r>
                      <a:r>
                        <a:rPr lang="ru-RU" sz="1400" b="1" dirty="0" smtClean="0">
                          <a:solidFill>
                            <a:schemeClr val="bg1"/>
                          </a:solidFill>
                          <a:effectLst/>
                          <a:latin typeface="Times New Roman" pitchFamily="18" charset="0"/>
                          <a:cs typeface="Times New Roman" pitchFamily="18" charset="0"/>
                        </a:rPr>
                        <a:t> та </a:t>
                      </a:r>
                      <a:r>
                        <a:rPr lang="ru-RU" sz="1400" b="1" dirty="0" err="1" smtClean="0">
                          <a:solidFill>
                            <a:schemeClr val="bg1"/>
                          </a:solidFill>
                          <a:effectLst/>
                          <a:latin typeface="Times New Roman" pitchFamily="18" charset="0"/>
                          <a:cs typeface="Times New Roman" pitchFamily="18" charset="0"/>
                        </a:rPr>
                        <a:t>сприяння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створенню</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культурних</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продуктів</a:t>
                      </a:r>
                      <a:r>
                        <a:rPr lang="ru-RU" sz="1400" b="1" dirty="0" smtClean="0">
                          <a:solidFill>
                            <a:schemeClr val="bg1"/>
                          </a:solidFill>
                          <a:effectLst/>
                          <a:latin typeface="Times New Roman" pitchFamily="18" charset="0"/>
                          <a:cs typeface="Times New Roman" pitchFamily="18" charset="0"/>
                        </a:rPr>
                        <a:t> і </a:t>
                      </a:r>
                      <a:r>
                        <a:rPr lang="ru-RU" sz="1400" b="1" dirty="0" err="1" smtClean="0">
                          <a:solidFill>
                            <a:schemeClr val="bg1"/>
                          </a:solidFill>
                          <a:effectLst/>
                          <a:latin typeface="Times New Roman" pitchFamily="18" charset="0"/>
                          <a:cs typeface="Times New Roman" pitchFamily="18" charset="0"/>
                        </a:rPr>
                        <a:t>послуг</a:t>
                      </a:r>
                      <a:endParaRPr lang="ru-RU" sz="1400" b="1" dirty="0" smtClean="0">
                        <a:solidFill>
                          <a:schemeClr val="bg1"/>
                        </a:solidFill>
                        <a:effectLst/>
                        <a:latin typeface="Times New Roman" pitchFamily="18" charset="0"/>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14850">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1613069">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smtClean="0">
                          <a:latin typeface="Times New Roman" pitchFamily="18" charset="0"/>
                          <a:cs typeface="Times New Roman" pitchFamily="18" charset="0"/>
                        </a:rPr>
                        <a:t>Участь в </a:t>
                      </a:r>
                      <a:r>
                        <a:rPr lang="ru-RU" sz="1400" dirty="0" err="1" smtClean="0">
                          <a:latin typeface="Times New Roman" pitchFamily="18" charset="0"/>
                          <a:cs typeface="Times New Roman" pitchFamily="18" charset="0"/>
                        </a:rPr>
                        <a:t>грантових</a:t>
                      </a:r>
                      <a:r>
                        <a:rPr lang="ru-RU" sz="1400" dirty="0" smtClean="0">
                          <a:latin typeface="Times New Roman" pitchFamily="18" charset="0"/>
                          <a:cs typeface="Times New Roman" pitchFamily="18" charset="0"/>
                        </a:rPr>
                        <a:t> проектах для </a:t>
                      </a:r>
                      <a:r>
                        <a:rPr lang="ru-RU" sz="1400" dirty="0" err="1" smtClean="0">
                          <a:latin typeface="Times New Roman" pitchFamily="18" charset="0"/>
                          <a:cs typeface="Times New Roman" pitchFamily="18" charset="0"/>
                        </a:rPr>
                        <a:t>реалізації</a:t>
                      </a:r>
                      <a:r>
                        <a:rPr lang="ru-RU" sz="1400" dirty="0" smtClean="0">
                          <a:latin typeface="Times New Roman" pitchFamily="18" charset="0"/>
                          <a:cs typeface="Times New Roman" pitchFamily="18" charset="0"/>
                        </a:rPr>
                        <a:t> проекту «</a:t>
                      </a:r>
                      <a:r>
                        <a:rPr lang="ru-RU" sz="1400" dirty="0" err="1" smtClean="0">
                          <a:latin typeface="Times New Roman" pitchFamily="18" charset="0"/>
                          <a:cs typeface="Times New Roman" pitchFamily="18" charset="0"/>
                        </a:rPr>
                        <a:t>Туристичний</a:t>
                      </a:r>
                      <a:r>
                        <a:rPr lang="ru-RU" sz="1400" dirty="0" smtClean="0">
                          <a:latin typeface="Times New Roman" pitchFamily="18" charset="0"/>
                          <a:cs typeface="Times New Roman" pitchFamily="18" charset="0"/>
                        </a:rPr>
                        <a:t> маршрут «На </a:t>
                      </a:r>
                      <a:r>
                        <a:rPr lang="ru-RU" sz="1400" dirty="0" err="1" smtClean="0">
                          <a:latin typeface="Times New Roman" pitchFamily="18" charset="0"/>
                          <a:cs typeface="Times New Roman" pitchFamily="18" charset="0"/>
                        </a:rPr>
                        <a:t>межі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епох</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гармонія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історичного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минулого</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сьогодення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передбачає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реконструкцію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туристичних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громади</a:t>
                      </a:r>
                      <a:endParaRPr lang="ru-RU" sz="1400" dirty="0" smtClean="0">
                        <a:latin typeface="Times New Roman" pitchFamily="18" charset="0"/>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ru-RU" sz="1400" b="0" dirty="0" err="1" smtClean="0">
                          <a:solidFill>
                            <a:schemeClr val="tx1"/>
                          </a:solidFill>
                          <a:effectLst/>
                          <a:latin typeface="Times New Roman" pitchFamily="18" charset="0"/>
                          <a:ea typeface="Calibri"/>
                          <a:cs typeface="Times New Roman" pitchFamily="18" charset="0"/>
                        </a:rPr>
                        <a:t>Залучення</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грантових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коштів</a:t>
                      </a:r>
                      <a:r>
                        <a:rPr lang="ru-RU" sz="1400" b="0" dirty="0" smtClean="0">
                          <a:solidFill>
                            <a:schemeClr val="tx1"/>
                          </a:solidFill>
                          <a:effectLst/>
                          <a:latin typeface="Times New Roman" pitchFamily="18" charset="0"/>
                          <a:ea typeface="Calibri"/>
                          <a:cs typeface="Times New Roman" pitchFamily="18" charset="0"/>
                        </a:rPr>
                        <a:t> на </a:t>
                      </a:r>
                      <a:r>
                        <a:rPr lang="ru-RU" sz="1400" b="0" dirty="0" err="1" smtClean="0">
                          <a:solidFill>
                            <a:schemeClr val="tx1"/>
                          </a:solidFill>
                          <a:effectLst/>
                          <a:latin typeface="Times New Roman" pitchFamily="18" charset="0"/>
                          <a:ea typeface="Calibri"/>
                          <a:cs typeface="Times New Roman" pitchFamily="18" charset="0"/>
                        </a:rPr>
                        <a:t>реконструкцію</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будівництво</a:t>
                      </a:r>
                      <a:r>
                        <a:rPr lang="ru-RU" sz="1400" b="0" dirty="0" smtClean="0">
                          <a:solidFill>
                            <a:schemeClr val="tx1"/>
                          </a:solidFill>
                          <a:effectLst/>
                          <a:latin typeface="Times New Roman" pitchFamily="18" charset="0"/>
                          <a:ea typeface="Calibri"/>
                          <a:cs typeface="Times New Roman" pitchFamily="18" charset="0"/>
                        </a:rPr>
                        <a:t> та </a:t>
                      </a:r>
                      <a:r>
                        <a:rPr lang="ru-RU" sz="1400" b="0" dirty="0" err="1" smtClean="0">
                          <a:solidFill>
                            <a:schemeClr val="tx1"/>
                          </a:solidFill>
                          <a:effectLst/>
                          <a:latin typeface="Times New Roman" pitchFamily="18" charset="0"/>
                          <a:ea typeface="Calibri"/>
                          <a:cs typeface="Times New Roman" pitchFamily="18" charset="0"/>
                        </a:rPr>
                        <a:t>придбання</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матеріалів</a:t>
                      </a:r>
                      <a:r>
                        <a:rPr lang="ru-RU" sz="1400" b="0" dirty="0" smtClean="0">
                          <a:solidFill>
                            <a:schemeClr val="tx1"/>
                          </a:solidFill>
                          <a:effectLst/>
                          <a:latin typeface="Times New Roman" pitchFamily="18" charset="0"/>
                          <a:ea typeface="Calibri"/>
                          <a:cs typeface="Times New Roman" pitchFamily="18" charset="0"/>
                        </a:rPr>
                        <a:t> для </a:t>
                      </a:r>
                      <a:r>
                        <a:rPr lang="ru-RU" sz="1400" b="0" dirty="0" err="1" smtClean="0">
                          <a:solidFill>
                            <a:schemeClr val="tx1"/>
                          </a:solidFill>
                          <a:effectLst/>
                          <a:latin typeface="Times New Roman" pitchFamily="18" charset="0"/>
                          <a:ea typeface="Calibri"/>
                          <a:cs typeface="Times New Roman" pitchFamily="18" charset="0"/>
                        </a:rPr>
                        <a:t>розвитку</a:t>
                      </a:r>
                      <a:r>
                        <a:rPr lang="ru-RU" sz="1400" b="0" dirty="0" smtClean="0">
                          <a:solidFill>
                            <a:schemeClr val="tx1"/>
                          </a:solidFill>
                          <a:effectLst/>
                          <a:latin typeface="Times New Roman" pitchFamily="18" charset="0"/>
                          <a:ea typeface="Calibri"/>
                          <a:cs typeface="Times New Roman" pitchFamily="18" charset="0"/>
                        </a:rPr>
                        <a:t> туризму в </a:t>
                      </a:r>
                      <a:r>
                        <a:rPr lang="ru-RU" sz="1400" b="0" dirty="0" err="1" smtClean="0">
                          <a:solidFill>
                            <a:schemeClr val="tx1"/>
                          </a:solidFill>
                          <a:effectLst/>
                          <a:latin typeface="Times New Roman" pitchFamily="18" charset="0"/>
                          <a:ea typeface="Calibri"/>
                          <a:cs typeface="Times New Roman" pitchFamily="18" charset="0"/>
                        </a:rPr>
                        <a:t>громаді</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r>
              <a:tr h="496877">
                <a:tc gridSpan="6">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uk-UA" sz="1400" b="1" dirty="0" smtClean="0">
                          <a:solidFill>
                            <a:schemeClr val="bg1"/>
                          </a:solidFill>
                          <a:effectLst/>
                          <a:latin typeface="Times New Roman" pitchFamily="18" charset="0"/>
                          <a:cs typeface="Times New Roman" pitchFamily="18" charset="0"/>
                        </a:rPr>
                        <a:t>3авдання  </a:t>
                      </a:r>
                      <a:r>
                        <a:rPr lang="ru-RU" sz="1400" dirty="0" smtClean="0">
                          <a:solidFill>
                            <a:schemeClr val="bg1"/>
                          </a:solidFill>
                          <a:latin typeface="Times New Roman" pitchFamily="18" charset="0"/>
                          <a:cs typeface="Times New Roman" pitchFamily="18" charset="0"/>
                        </a:rPr>
                        <a:t>2.1. </a:t>
                      </a:r>
                      <a:r>
                        <a:rPr lang="ru-RU" sz="1400" dirty="0" err="1" smtClean="0">
                          <a:solidFill>
                            <a:schemeClr val="bg1"/>
                          </a:solidFill>
                          <a:latin typeface="Times New Roman" pitchFamily="18" charset="0"/>
                          <a:cs typeface="Times New Roman" pitchFamily="18" charset="0"/>
                        </a:rPr>
                        <a:t>Забезпечення</a:t>
                      </a:r>
                      <a:r>
                        <a:rPr lang="ru-RU" sz="1400" dirty="0" smtClean="0">
                          <a:solidFill>
                            <a:schemeClr val="bg1"/>
                          </a:solidFill>
                          <a:latin typeface="Times New Roman" pitchFamily="18" charset="0"/>
                          <a:cs typeface="Times New Roman" pitchFamily="18" charset="0"/>
                        </a:rPr>
                        <a:t>  умов  </a:t>
                      </a:r>
                      <a:r>
                        <a:rPr lang="ru-RU" sz="1400" dirty="0" err="1" smtClean="0">
                          <a:solidFill>
                            <a:schemeClr val="bg1"/>
                          </a:solidFill>
                          <a:latin typeface="Times New Roman" pitchFamily="18" charset="0"/>
                          <a:cs typeface="Times New Roman" pitchFamily="18" charset="0"/>
                        </a:rPr>
                        <a:t>рівного</a:t>
                      </a:r>
                      <a:r>
                        <a:rPr lang="ru-RU" sz="1400" dirty="0" smtClean="0">
                          <a:solidFill>
                            <a:schemeClr val="bg1"/>
                          </a:solidFill>
                          <a:latin typeface="Times New Roman" pitchFamily="18" charset="0"/>
                          <a:cs typeface="Times New Roman" pitchFamily="18" charset="0"/>
                        </a:rPr>
                        <a:t>  доступу  до  </a:t>
                      </a:r>
                      <a:r>
                        <a:rPr lang="ru-RU" sz="1400" dirty="0" err="1" smtClean="0">
                          <a:solidFill>
                            <a:schemeClr val="bg1"/>
                          </a:solidFill>
                          <a:latin typeface="Times New Roman" pitchFamily="18" charset="0"/>
                          <a:cs typeface="Times New Roman" pitchFamily="18" charset="0"/>
                        </a:rPr>
                        <a:t>якісного</a:t>
                      </a:r>
                      <a:r>
                        <a:rPr lang="ru-RU" sz="1400" dirty="0" smtClean="0">
                          <a:solidFill>
                            <a:schemeClr val="bg1"/>
                          </a:solidFill>
                          <a:latin typeface="Times New Roman" pitchFamily="18" charset="0"/>
                          <a:cs typeface="Times New Roman" pitchFamily="18" charset="0"/>
                        </a:rPr>
                        <a:t>   культурного продукту. </a:t>
                      </a:r>
                      <a:r>
                        <a:rPr lang="ru-RU" sz="1400" dirty="0" err="1" smtClean="0">
                          <a:solidFill>
                            <a:schemeClr val="bg1"/>
                          </a:solidFill>
                          <a:latin typeface="Times New Roman" pitchFamily="18" charset="0"/>
                          <a:cs typeface="Times New Roman" pitchFamily="18" charset="0"/>
                        </a:rPr>
                        <a:t>Створення</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Центрів</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культурних</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послуг</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ru-RU" sz="1400" dirty="0" smtClean="0">
                        <a:latin typeface="Times New Roman" pitchFamily="18" charset="0"/>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lnSpc>
                          <a:spcPct val="107000"/>
                        </a:lnSpc>
                        <a:spcAft>
                          <a:spcPts val="800"/>
                        </a:spcAft>
                      </a:pP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91316">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Створення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центрів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культурних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послуг</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відповідно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культурних</a:t>
                      </a:r>
                      <a:r>
                        <a:rPr lang="ru-RU" sz="1400" dirty="0" smtClean="0">
                          <a:latin typeface="Times New Roman" pitchFamily="18" charset="0"/>
                          <a:cs typeface="Times New Roman" pitchFamily="18" charset="0"/>
                        </a:rPr>
                        <a:t> потреб </a:t>
                      </a:r>
                      <a:r>
                        <a:rPr lang="ru-RU" sz="1400" dirty="0" err="1" smtClean="0">
                          <a:latin typeface="Times New Roman" pitchFamily="18" charset="0"/>
                          <a:cs typeface="Times New Roman" pitchFamily="18" charset="0"/>
                        </a:rPr>
                        <a:t>населення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громади</a:t>
                      </a:r>
                      <a:r>
                        <a:rPr lang="ru-RU" sz="1400" dirty="0" smtClean="0">
                          <a:latin typeface="Times New Roman" pitchFamily="18" charset="0"/>
                          <a:cs typeface="Times New Roman" pitchFamily="18" charset="0"/>
                        </a:rPr>
                        <a:t> </a:t>
                      </a:r>
                    </a:p>
                  </a:txBody>
                  <a:tcPr marL="44378"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ДМР</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Робота ЦКП відповідно до потреб жителів громади</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r>
              <a:tr h="1613069">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400" b="0" dirty="0" err="1" smtClean="0">
                          <a:solidFill>
                            <a:schemeClr val="tx1"/>
                          </a:solidFill>
                          <a:effectLst/>
                          <a:latin typeface="Times New Roman" pitchFamily="18" charset="0"/>
                          <a:ea typeface="Calibri"/>
                          <a:cs typeface="Times New Roman" pitchFamily="18" charset="0"/>
                        </a:rPr>
                        <a:t>Сприяння</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збереження</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нематеріальної</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культурної</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спадщини</a:t>
                      </a:r>
                      <a:r>
                        <a:rPr lang="ru-RU" sz="1400" b="0" dirty="0" smtClean="0">
                          <a:solidFill>
                            <a:schemeClr val="tx1"/>
                          </a:solidFill>
                          <a:effectLst/>
                          <a:latin typeface="Times New Roman" pitchFamily="18" charset="0"/>
                          <a:ea typeface="Calibri"/>
                          <a:cs typeface="Times New Roman" pitchFamily="18" charset="0"/>
                        </a:rPr>
                        <a:t> шляхом </a:t>
                      </a:r>
                      <a:r>
                        <a:rPr lang="ru-RU" sz="1400" b="0" dirty="0" err="1" smtClean="0">
                          <a:solidFill>
                            <a:schemeClr val="tx1"/>
                          </a:solidFill>
                          <a:effectLst/>
                          <a:latin typeface="Times New Roman" pitchFamily="18" charset="0"/>
                          <a:ea typeface="Calibri"/>
                          <a:cs typeface="Times New Roman" pitchFamily="18" charset="0"/>
                        </a:rPr>
                        <a:t>підтримки</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творчих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колективів</a:t>
                      </a:r>
                      <a:r>
                        <a:rPr lang="ru-RU" sz="1400" b="0" dirty="0" smtClean="0">
                          <a:solidFill>
                            <a:schemeClr val="tx1"/>
                          </a:solidFill>
                          <a:effectLst/>
                          <a:latin typeface="Times New Roman" pitchFamily="18" charset="0"/>
                          <a:ea typeface="Calibri"/>
                          <a:cs typeface="Times New Roman" pitchFamily="18" charset="0"/>
                        </a:rPr>
                        <a:t> та </a:t>
                      </a:r>
                      <a:r>
                        <a:rPr lang="ru-RU" sz="1400" b="0" dirty="0" err="1" smtClean="0">
                          <a:solidFill>
                            <a:schemeClr val="tx1"/>
                          </a:solidFill>
                          <a:effectLst/>
                          <a:latin typeface="Times New Roman" pitchFamily="18" charset="0"/>
                          <a:ea typeface="Calibri"/>
                          <a:cs typeface="Times New Roman" pitchFamily="18" charset="0"/>
                        </a:rPr>
                        <a:t>любительських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об’єднань</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громади</a:t>
                      </a:r>
                      <a:r>
                        <a:rPr lang="ru-RU" sz="1400" b="0" dirty="0" smtClean="0">
                          <a:solidFill>
                            <a:schemeClr val="tx1"/>
                          </a:solidFill>
                          <a:effectLst/>
                          <a:latin typeface="Times New Roman" pitchFamily="18" charset="0"/>
                          <a:ea typeface="Calibri"/>
                          <a:cs typeface="Times New Roman" pitchFamily="18" charset="0"/>
                        </a:rPr>
                        <a:t> </a:t>
                      </a:r>
                      <a:endParaRPr lang="ru-RU" sz="1400" b="0" dirty="0" smtClean="0">
                        <a:solidFill>
                          <a:schemeClr val="tx1"/>
                        </a:solidFill>
                        <a:effectLst/>
                        <a:latin typeface="Times New Roman" pitchFamily="18" charset="0"/>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ea typeface="Calibri"/>
                          <a:cs typeface="Times New Roman" pitchFamily="18" charset="0"/>
                        </a:rPr>
                        <a:t>КУ ДМР «МКМПЦ»</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Підтримка колективів та виконавців в обласних та всеукраїнських творчих конкурсах, надання методичної допомоги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r>
              <a:tr h="1587749">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a:lnSpc>
                          <a:spcPct val="107000"/>
                        </a:lnSpc>
                        <a:spcAft>
                          <a:spcPts val="800"/>
                        </a:spcAft>
                      </a:pPr>
                      <a:r>
                        <a:rPr lang="ru-RU" sz="1400" b="0" dirty="0" err="1" smtClean="0">
                          <a:solidFill>
                            <a:schemeClr val="tx1"/>
                          </a:solidFill>
                          <a:effectLst/>
                          <a:latin typeface="Times New Roman" pitchFamily="18" charset="0"/>
                          <a:cs typeface="Times New Roman" pitchFamily="18" charset="0"/>
                        </a:rPr>
                        <a:t>Покращення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матеріально-технічної</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бази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закладів</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культури</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громади</a:t>
                      </a:r>
                      <a:r>
                        <a:rPr lang="ru-RU" sz="1400" b="0" dirty="0" smtClean="0">
                          <a:solidFill>
                            <a:schemeClr val="tx1"/>
                          </a:solidFill>
                          <a:effectLst/>
                          <a:latin typeface="Times New Roman" pitchFamily="18" charset="0"/>
                          <a:cs typeface="Times New Roman" pitchFamily="18" charset="0"/>
                        </a:rPr>
                        <a:t> для </a:t>
                      </a:r>
                      <a:r>
                        <a:rPr lang="ru-RU" sz="1400" b="0" dirty="0" err="1" smtClean="0">
                          <a:solidFill>
                            <a:schemeClr val="tx1"/>
                          </a:solidFill>
                          <a:effectLst/>
                          <a:latin typeface="Times New Roman" pitchFamily="18" charset="0"/>
                          <a:cs typeface="Times New Roman" pitchFamily="18" charset="0"/>
                        </a:rPr>
                        <a:t>забезпечення</a:t>
                      </a:r>
                      <a:r>
                        <a:rPr lang="ru-RU" sz="1400" b="0" dirty="0" smtClean="0">
                          <a:solidFill>
                            <a:schemeClr val="tx1"/>
                          </a:solidFill>
                          <a:effectLst/>
                          <a:latin typeface="Times New Roman" pitchFamily="18" charset="0"/>
                          <a:cs typeface="Times New Roman" pitchFamily="18" charset="0"/>
                        </a:rPr>
                        <a:t> </a:t>
                      </a:r>
                      <a:r>
                        <a:rPr lang="ru-RU" sz="1400" b="0" dirty="0" err="1" smtClean="0">
                          <a:solidFill>
                            <a:schemeClr val="tx1"/>
                          </a:solidFill>
                          <a:effectLst/>
                          <a:latin typeface="Times New Roman" pitchFamily="18" charset="0"/>
                          <a:cs typeface="Times New Roman" pitchFamily="18" charset="0"/>
                        </a:rPr>
                        <a:t>якісного</a:t>
                      </a:r>
                      <a:r>
                        <a:rPr lang="ru-RU" sz="1400" b="0" dirty="0" smtClean="0">
                          <a:solidFill>
                            <a:schemeClr val="tx1"/>
                          </a:solidFill>
                          <a:effectLst/>
                          <a:latin typeface="Times New Roman" pitchFamily="18" charset="0"/>
                          <a:cs typeface="Times New Roman" pitchFamily="18" charset="0"/>
                        </a:rPr>
                        <a:t> культурного продукту </a:t>
                      </a:r>
                    </a:p>
                  </a:txBody>
                  <a:tcPr marL="44378"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2021-2023</a:t>
                      </a:r>
                      <a:endParaRPr lang="en-US" sz="1400" b="0" dirty="0" smtClean="0">
                        <a:solidFill>
                          <a:schemeClr val="tx1"/>
                        </a:solidFill>
                        <a:effectLst/>
                        <a:latin typeface="Times New Roman" pitchFamily="18" charset="0"/>
                        <a:ea typeface="Calibri"/>
                        <a:cs typeface="Times New Roman" pitchFamily="18" charset="0"/>
                      </a:endParaRPr>
                    </a:p>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ДМР</a:t>
                      </a:r>
                      <a:endParaRPr lang="en-US" sz="1400" b="0" dirty="0" smtClean="0">
                        <a:solidFill>
                          <a:schemeClr val="tx1"/>
                        </a:solidFill>
                        <a:effectLst/>
                        <a:latin typeface="Times New Roman" pitchFamily="18" charset="0"/>
                        <a:ea typeface="Calibri"/>
                        <a:cs typeface="Times New Roman"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ea typeface="Calibri"/>
                          <a:cs typeface="Times New Roman" pitchFamily="18" charset="0"/>
                        </a:rPr>
                        <a:t>КУ ДМР «МКМПЦ»</a:t>
                      </a:r>
                      <a:endParaRPr lang="en-US" sz="1400" b="0" dirty="0" smtClean="0">
                        <a:solidFill>
                          <a:schemeClr val="tx1"/>
                        </a:solidFill>
                        <a:effectLst/>
                        <a:latin typeface="Times New Roman" pitchFamily="18" charset="0"/>
                        <a:ea typeface="Calibri"/>
                        <a:cs typeface="Times New Roman"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Придбання</a:t>
                      </a:r>
                      <a:r>
                        <a:rPr lang="uk-UA" sz="1400" b="0" baseline="0" dirty="0" smtClean="0">
                          <a:solidFill>
                            <a:schemeClr val="tx1"/>
                          </a:solidFill>
                          <a:effectLst/>
                          <a:latin typeface="Times New Roman" pitchFamily="18" charset="0"/>
                          <a:ea typeface="Calibri"/>
                          <a:cs typeface="Times New Roman" pitchFamily="18" charset="0"/>
                        </a:rPr>
                        <a:t> технічного обладнання, сценічних костюмів,  підтримка закладів культури щодо естетичного вигляду приміщень. </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r>
            </a:tbl>
          </a:graphicData>
        </a:graphic>
      </p:graphicFrame>
    </p:spTree>
    <p:extLst>
      <p:ext uri="{BB962C8B-B14F-4D97-AF65-F5344CB8AC3E}">
        <p14:creationId xmlns:p14="http://schemas.microsoft.com/office/powerpoint/2010/main" val="2680438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507473018"/>
              </p:ext>
            </p:extLst>
          </p:nvPr>
        </p:nvGraphicFramePr>
        <p:xfrm>
          <a:off x="-1" y="1"/>
          <a:ext cx="9144002" cy="6858000"/>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938634">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2.2. </a:t>
                      </a:r>
                      <a:r>
                        <a:rPr lang="ru-RU" sz="1400" b="1" dirty="0" err="1" smtClean="0">
                          <a:solidFill>
                            <a:schemeClr val="bg1"/>
                          </a:solidFill>
                          <a:effectLst/>
                          <a:latin typeface="Times New Roman" pitchFamily="18" charset="0"/>
                          <a:cs typeface="Times New Roman" pitchFamily="18" charset="0"/>
                        </a:rPr>
                        <a:t>Переформатування</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історико-краєзнавчого</a:t>
                      </a:r>
                      <a:r>
                        <a:rPr lang="ru-RU" sz="1400" b="1" dirty="0" smtClean="0">
                          <a:solidFill>
                            <a:schemeClr val="bg1"/>
                          </a:solidFill>
                          <a:effectLst/>
                          <a:latin typeface="Times New Roman" pitchFamily="18" charset="0"/>
                          <a:cs typeface="Times New Roman" pitchFamily="18" charset="0"/>
                        </a:rPr>
                        <a:t>  музею на </a:t>
                      </a:r>
                      <a:r>
                        <a:rPr lang="ru-RU" sz="1400" b="1" dirty="0" err="1" smtClean="0">
                          <a:solidFill>
                            <a:schemeClr val="bg1"/>
                          </a:solidFill>
                          <a:effectLst/>
                          <a:latin typeface="Times New Roman" pitchFamily="18" charset="0"/>
                          <a:cs typeface="Times New Roman" pitchFamily="18" charset="0"/>
                        </a:rPr>
                        <a:t>креативний</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об’єкт</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багаторівневої</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комунікації</a:t>
                      </a:r>
                      <a:endParaRPr lang="ru-RU" sz="1400" b="1" dirty="0" smtClean="0">
                        <a:solidFill>
                          <a:schemeClr val="bg1"/>
                        </a:solidFill>
                        <a:effectLst/>
                        <a:latin typeface="Times New Roman" pitchFamily="18" charset="0"/>
                        <a:cs typeface="Times New Roman" pitchFamily="18" charset="0"/>
                      </a:endParaRP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91350">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2346588">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err="1" smtClean="0">
                          <a:solidFill>
                            <a:schemeClr val="tx1"/>
                          </a:solidFill>
                          <a:latin typeface="Times New Roman" pitchFamily="18" charset="0"/>
                          <a:cs typeface="Times New Roman" pitchFamily="18" charset="0"/>
                        </a:rPr>
                        <a:t>Відкриття</a:t>
                      </a:r>
                      <a:r>
                        <a:rPr lang="ru-RU" sz="1400" dirty="0" smtClean="0">
                          <a:solidFill>
                            <a:schemeClr val="tx1"/>
                          </a:solidFill>
                          <a:latin typeface="Times New Roman" pitchFamily="18" charset="0"/>
                          <a:cs typeface="Times New Roman" pitchFamily="18" charset="0"/>
                        </a:rPr>
                        <a:t> нового </a:t>
                      </a:r>
                      <a:r>
                        <a:rPr lang="ru-RU" sz="1400" dirty="0" err="1" smtClean="0">
                          <a:solidFill>
                            <a:schemeClr val="tx1"/>
                          </a:solidFill>
                          <a:latin typeface="Times New Roman" pitchFamily="18" charset="0"/>
                          <a:cs typeface="Times New Roman" pitchFamily="18" charset="0"/>
                        </a:rPr>
                        <a:t>виставкового</a:t>
                      </a:r>
                      <a:r>
                        <a:rPr lang="ru-RU" sz="1400" dirty="0" smtClean="0">
                          <a:solidFill>
                            <a:schemeClr val="tx1"/>
                          </a:solidFill>
                          <a:latin typeface="Times New Roman" pitchFamily="18" charset="0"/>
                          <a:cs typeface="Times New Roman" pitchFamily="18" charset="0"/>
                        </a:rPr>
                        <a:t> залу </a:t>
                      </a:r>
                      <a:r>
                        <a:rPr lang="ru-RU" sz="1400" dirty="0" err="1" smtClean="0">
                          <a:solidFill>
                            <a:schemeClr val="tx1"/>
                          </a:solidFill>
                          <a:latin typeface="Times New Roman" pitchFamily="18" charset="0"/>
                          <a:cs typeface="Times New Roman" pitchFamily="18" charset="0"/>
                        </a:rPr>
                        <a:t>матеріалів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археологічних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розкопок</a:t>
                      </a:r>
                      <a:r>
                        <a:rPr lang="ru-RU" sz="1400" dirty="0" smtClean="0">
                          <a:solidFill>
                            <a:schemeClr val="tx1"/>
                          </a:solidFill>
                          <a:latin typeface="Times New Roman" pitchFamily="18" charset="0"/>
                          <a:cs typeface="Times New Roman" pitchFamily="18" charset="0"/>
                        </a:rPr>
                        <a:t> Чаньків-1</a:t>
                      </a: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КЗ</a:t>
                      </a:r>
                      <a:r>
                        <a:rPr lang="uk-UA" sz="1400" b="0" baseline="0" dirty="0" smtClean="0">
                          <a:solidFill>
                            <a:schemeClr val="tx1"/>
                          </a:solidFill>
                          <a:effectLst/>
                          <a:latin typeface="Times New Roman" pitchFamily="18" charset="0"/>
                          <a:cs typeface="Times New Roman" pitchFamily="18" charset="0"/>
                        </a:rPr>
                        <a:t> ДМР «</a:t>
                      </a:r>
                      <a:r>
                        <a:rPr lang="uk-UA" sz="1400" b="0" dirty="0" err="1" smtClean="0">
                          <a:solidFill>
                            <a:schemeClr val="tx1"/>
                          </a:solidFill>
                          <a:effectLst/>
                          <a:latin typeface="Times New Roman" pitchFamily="18" charset="0"/>
                          <a:cs typeface="Times New Roman" pitchFamily="18" charset="0"/>
                        </a:rPr>
                        <a:t>Історико-краєзнавий</a:t>
                      </a:r>
                      <a:r>
                        <a:rPr lang="uk-UA" sz="1400" b="0" baseline="0" dirty="0" smtClean="0">
                          <a:solidFill>
                            <a:schemeClr val="tx1"/>
                          </a:solidFill>
                          <a:effectLst/>
                          <a:latin typeface="Times New Roman" pitchFamily="18" charset="0"/>
                          <a:cs typeface="Times New Roman" pitchFamily="18" charset="0"/>
                        </a:rPr>
                        <a:t> музей»</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Відкриття нового виставкового залу, поповнення експонатами археологічних розкопок, збільшення відвідувачів музею. </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r>
              <a:tr h="2481428">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solidFill>
                            <a:schemeClr val="tx1"/>
                          </a:solidFill>
                          <a:latin typeface="Times New Roman" pitchFamily="18" charset="0"/>
                          <a:cs typeface="Times New Roman" pitchFamily="18" charset="0"/>
                        </a:rPr>
                        <a:t>Пошук</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грантових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можливостей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реалізації</a:t>
                      </a:r>
                      <a:r>
                        <a:rPr lang="ru-RU" sz="1400" dirty="0" smtClean="0">
                          <a:solidFill>
                            <a:schemeClr val="tx1"/>
                          </a:solidFill>
                          <a:latin typeface="Times New Roman" pitchFamily="18" charset="0"/>
                          <a:cs typeface="Times New Roman" pitchFamily="18" charset="0"/>
                        </a:rPr>
                        <a:t> проекту «</a:t>
                      </a:r>
                      <a:r>
                        <a:rPr lang="ru-RU" sz="1400" dirty="0" err="1" smtClean="0">
                          <a:solidFill>
                            <a:schemeClr val="tx1"/>
                          </a:solidFill>
                          <a:latin typeface="Times New Roman" pitchFamily="18" charset="0"/>
                          <a:cs typeface="Times New Roman" pitchFamily="18" charset="0"/>
                        </a:rPr>
                        <a:t>Відкритий</a:t>
                      </a:r>
                      <a:r>
                        <a:rPr lang="ru-RU" sz="1400" dirty="0" smtClean="0">
                          <a:solidFill>
                            <a:schemeClr val="tx1"/>
                          </a:solidFill>
                          <a:latin typeface="Times New Roman" pitchFamily="18" charset="0"/>
                          <a:cs typeface="Times New Roman" pitchFamily="18" charset="0"/>
                        </a:rPr>
                        <a:t> музей - </a:t>
                      </a:r>
                      <a:r>
                        <a:rPr lang="ru-RU" sz="1400" dirty="0" err="1" smtClean="0">
                          <a:solidFill>
                            <a:schemeClr val="tx1"/>
                          </a:solidFill>
                          <a:latin typeface="Times New Roman" pitchFamily="18" charset="0"/>
                          <a:cs typeface="Times New Roman" pitchFamily="18" charset="0"/>
                        </a:rPr>
                        <a:t>скансен</a:t>
                      </a:r>
                      <a:r>
                        <a:rPr lang="ru-RU" sz="1400" dirty="0" smtClean="0">
                          <a:solidFill>
                            <a:schemeClr val="tx1"/>
                          </a:solidFill>
                          <a:latin typeface="Times New Roman" pitchFamily="18" charset="0"/>
                          <a:cs typeface="Times New Roman" pitchFamily="18" charset="0"/>
                        </a:rPr>
                        <a:t> Дунаєвеччини в </a:t>
                      </a:r>
                      <a:r>
                        <a:rPr lang="ru-RU" sz="1400" dirty="0" err="1" smtClean="0">
                          <a:solidFill>
                            <a:schemeClr val="tx1"/>
                          </a:solidFill>
                          <a:latin typeface="Times New Roman" pitchFamily="18" charset="0"/>
                          <a:cs typeface="Times New Roman" pitchFamily="18" charset="0"/>
                        </a:rPr>
                        <a:t>розрізі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історичних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періодів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від</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неоліту</a:t>
                      </a:r>
                      <a:r>
                        <a:rPr lang="ru-RU" sz="1400" dirty="0" smtClean="0">
                          <a:solidFill>
                            <a:schemeClr val="tx1"/>
                          </a:solidFill>
                          <a:latin typeface="Times New Roman" pitchFamily="18" charset="0"/>
                          <a:cs typeface="Times New Roman" pitchFamily="18" charset="0"/>
                        </a:rPr>
                        <a:t> до </a:t>
                      </a:r>
                      <a:r>
                        <a:rPr lang="ru-RU" sz="1400" dirty="0" err="1" smtClean="0">
                          <a:solidFill>
                            <a:schemeClr val="tx1"/>
                          </a:solidFill>
                          <a:latin typeface="Times New Roman" pitchFamily="18" charset="0"/>
                          <a:cs typeface="Times New Roman" pitchFamily="18" charset="0"/>
                        </a:rPr>
                        <a:t>сучасності</a:t>
                      </a:r>
                      <a:r>
                        <a:rPr lang="ru-RU" sz="1400" dirty="0" smtClean="0">
                          <a:solidFill>
                            <a:schemeClr val="tx1"/>
                          </a:solidFill>
                          <a:latin typeface="Times New Roman" pitchFamily="18" charset="0"/>
                          <a:cs typeface="Times New Roman" pitchFamily="18" charset="0"/>
                        </a:rPr>
                        <a:t>»</a:t>
                      </a: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p>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КЗ</a:t>
                      </a:r>
                      <a:r>
                        <a:rPr lang="uk-UA" sz="1400" b="0" baseline="0" dirty="0" smtClean="0">
                          <a:solidFill>
                            <a:schemeClr val="tx1"/>
                          </a:solidFill>
                          <a:effectLst/>
                          <a:latin typeface="Times New Roman" pitchFamily="18" charset="0"/>
                          <a:cs typeface="Times New Roman" pitchFamily="18" charset="0"/>
                        </a:rPr>
                        <a:t> ДМР «</a:t>
                      </a:r>
                      <a:r>
                        <a:rPr lang="uk-UA" sz="1400" b="0" dirty="0" err="1" smtClean="0">
                          <a:solidFill>
                            <a:schemeClr val="tx1"/>
                          </a:solidFill>
                          <a:effectLst/>
                          <a:latin typeface="Times New Roman" pitchFamily="18" charset="0"/>
                          <a:cs typeface="Times New Roman" pitchFamily="18" charset="0"/>
                        </a:rPr>
                        <a:t>Історико-краєзнавий</a:t>
                      </a:r>
                      <a:r>
                        <a:rPr lang="uk-UA" sz="1400" b="0" baseline="0" dirty="0" smtClean="0">
                          <a:solidFill>
                            <a:schemeClr val="tx1"/>
                          </a:solidFill>
                          <a:effectLst/>
                          <a:latin typeface="Times New Roman" pitchFamily="18" charset="0"/>
                          <a:cs typeface="Times New Roman" pitchFamily="18" charset="0"/>
                        </a:rPr>
                        <a:t> музей»</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Грантові кошти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Відкриття</a:t>
                      </a:r>
                      <a:r>
                        <a:rPr lang="uk-UA" sz="1400" b="0" baseline="0" dirty="0" smtClean="0">
                          <a:solidFill>
                            <a:schemeClr val="tx1"/>
                          </a:solidFill>
                          <a:effectLst/>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 музею - </a:t>
                      </a:r>
                      <a:r>
                        <a:rPr lang="ru-RU" sz="1400" dirty="0" err="1" smtClean="0">
                          <a:solidFill>
                            <a:schemeClr val="tx1"/>
                          </a:solidFill>
                          <a:latin typeface="Times New Roman" pitchFamily="18" charset="0"/>
                          <a:cs typeface="Times New Roman" pitchFamily="18" charset="0"/>
                        </a:rPr>
                        <a:t>скансену</a:t>
                      </a:r>
                      <a:r>
                        <a:rPr lang="ru-RU" sz="1400" dirty="0" smtClean="0">
                          <a:solidFill>
                            <a:schemeClr val="tx1"/>
                          </a:solidFill>
                          <a:latin typeface="Times New Roman" pitchFamily="18" charset="0"/>
                          <a:cs typeface="Times New Roman" pitchFamily="18" charset="0"/>
                        </a:rPr>
                        <a:t> Дунаєвеччини в </a:t>
                      </a:r>
                      <a:r>
                        <a:rPr lang="ru-RU" sz="1400" dirty="0" err="1" smtClean="0">
                          <a:solidFill>
                            <a:schemeClr val="tx1"/>
                          </a:solidFill>
                          <a:latin typeface="Times New Roman" pitchFamily="18" charset="0"/>
                          <a:cs typeface="Times New Roman" pitchFamily="18" charset="0"/>
                        </a:rPr>
                        <a:t>розрізі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історичних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періодів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від</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неоліту</a:t>
                      </a:r>
                      <a:r>
                        <a:rPr lang="ru-RU" sz="1400" dirty="0" smtClean="0">
                          <a:solidFill>
                            <a:schemeClr val="tx1"/>
                          </a:solidFill>
                          <a:latin typeface="Times New Roman" pitchFamily="18" charset="0"/>
                          <a:cs typeface="Times New Roman" pitchFamily="18" charset="0"/>
                        </a:rPr>
                        <a:t> до </a:t>
                      </a:r>
                      <a:r>
                        <a:rPr lang="ru-RU" sz="1400" dirty="0" err="1" smtClean="0">
                          <a:solidFill>
                            <a:schemeClr val="tx1"/>
                          </a:solidFill>
                          <a:latin typeface="Times New Roman" pitchFamily="18" charset="0"/>
                          <a:cs typeface="Times New Roman" pitchFamily="18" charset="0"/>
                        </a:rPr>
                        <a:t>сучасності</a:t>
                      </a:r>
                      <a:r>
                        <a:rPr lang="ru-RU" sz="1400" dirty="0" smtClean="0">
                          <a:solidFill>
                            <a:schemeClr val="tx1"/>
                          </a:solidFill>
                          <a:latin typeface="Times New Roman" pitchFamily="18" charset="0"/>
                          <a:cs typeface="Times New Roman" pitchFamily="18" charset="0"/>
                        </a:rPr>
                        <a:t>,</a:t>
                      </a:r>
                      <a:r>
                        <a:rPr lang="ru-RU" sz="1400" baseline="0" dirty="0" smtClean="0">
                          <a:solidFill>
                            <a:schemeClr val="tx1"/>
                          </a:solidFill>
                          <a:latin typeface="Times New Roman" pitchFamily="18" charset="0"/>
                          <a:cs typeface="Times New Roman" pitchFamily="18" charset="0"/>
                        </a:rPr>
                        <a:t> як нового </a:t>
                      </a:r>
                      <a:r>
                        <a:rPr lang="ru-RU" sz="1400" baseline="0" dirty="0" err="1" smtClean="0">
                          <a:solidFill>
                            <a:schemeClr val="tx1"/>
                          </a:solidFill>
                          <a:latin typeface="Times New Roman" pitchFamily="18" charset="0"/>
                          <a:cs typeface="Times New Roman" pitchFamily="18" charset="0"/>
                        </a:rPr>
                        <a:t>туристичного</a:t>
                      </a:r>
                      <a:r>
                        <a:rPr lang="ru-RU" sz="1400" baseline="0" dirty="0" smtClean="0">
                          <a:solidFill>
                            <a:schemeClr val="tx1"/>
                          </a:solidFill>
                          <a:latin typeface="Times New Roman" pitchFamily="18" charset="0"/>
                          <a:cs typeface="Times New Roman" pitchFamily="18" charset="0"/>
                        </a:rPr>
                        <a:t> </a:t>
                      </a:r>
                      <a:r>
                        <a:rPr lang="ru-RU" sz="1400" baseline="0" dirty="0" err="1" smtClean="0">
                          <a:solidFill>
                            <a:schemeClr val="tx1"/>
                          </a:solidFill>
                          <a:latin typeface="Times New Roman" pitchFamily="18" charset="0"/>
                          <a:cs typeface="Times New Roman" pitchFamily="18" charset="0"/>
                        </a:rPr>
                        <a:t>обєкту</a:t>
                      </a:r>
                      <a:r>
                        <a:rPr lang="ru-RU" sz="1400" baseline="0" dirty="0" smtClean="0">
                          <a:solidFill>
                            <a:schemeClr val="tx1"/>
                          </a:solidFill>
                          <a:latin typeface="Times New Roman" pitchFamily="18" charset="0"/>
                          <a:cs typeface="Times New Roman" pitchFamily="18" charset="0"/>
                        </a:rPr>
                        <a:t> </a:t>
                      </a:r>
                      <a:r>
                        <a:rPr lang="ru-RU" sz="1400" baseline="0" dirty="0" err="1" smtClean="0">
                          <a:solidFill>
                            <a:schemeClr val="tx1"/>
                          </a:solidFill>
                          <a:latin typeface="Times New Roman" pitchFamily="18" charset="0"/>
                          <a:cs typeface="Times New Roman" pitchFamily="18" charset="0"/>
                        </a:rPr>
                        <a:t>громади</a:t>
                      </a:r>
                      <a:endParaRPr lang="ru-RU" sz="1400" dirty="0" smtClean="0">
                        <a:solidFill>
                          <a:schemeClr val="tx1"/>
                        </a:solidFill>
                        <a:latin typeface="Times New Roman" pitchFamily="18" charset="0"/>
                        <a:cs typeface="Times New Roman" pitchFamily="18" charset="0"/>
                      </a:endParaRPr>
                    </a:p>
                    <a:p>
                      <a:pPr algn="ctr">
                        <a:lnSpc>
                          <a:spcPct val="107000"/>
                        </a:lnSpc>
                        <a:spcAft>
                          <a:spcPts val="800"/>
                        </a:spcAft>
                      </a:pP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1010920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339007762"/>
              </p:ext>
            </p:extLst>
          </p:nvPr>
        </p:nvGraphicFramePr>
        <p:xfrm>
          <a:off x="0" y="-2"/>
          <a:ext cx="9144000" cy="6858001"/>
        </p:xfrm>
        <a:graphic>
          <a:graphicData uri="http://schemas.openxmlformats.org/drawingml/2006/table">
            <a:tbl>
              <a:tblPr firstRow="1" firstCol="1" lastRow="1" lastCol="1" bandRow="1" bandCol="1">
                <a:tableStyleId>{5C22544A-7EE6-4342-B048-85BDC9FD1C3A}</a:tableStyleId>
              </a:tblPr>
              <a:tblGrid>
                <a:gridCol w="376971"/>
                <a:gridCol w="2791911"/>
                <a:gridCol w="1142551"/>
                <a:gridCol w="1650255"/>
                <a:gridCol w="1274178"/>
                <a:gridCol w="1908134"/>
              </a:tblGrid>
              <a:tr h="463220">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2.3.  Сьогодення  бібліотек – </a:t>
                      </a:r>
                      <a:r>
                        <a:rPr lang="uk-UA" sz="1400" b="1" dirty="0" err="1" smtClean="0">
                          <a:solidFill>
                            <a:schemeClr val="bg1"/>
                          </a:solidFill>
                          <a:effectLst/>
                          <a:latin typeface="Times New Roman" pitchFamily="18" charset="0"/>
                          <a:cs typeface="Times New Roman" pitchFamily="18" charset="0"/>
                        </a:rPr>
                        <a:t>інноваційність</a:t>
                      </a:r>
                      <a:r>
                        <a:rPr lang="uk-UA" sz="1400" b="1" dirty="0" smtClean="0">
                          <a:solidFill>
                            <a:schemeClr val="bg1"/>
                          </a:solidFill>
                          <a:effectLst/>
                          <a:latin typeface="Times New Roman" pitchFamily="18" charset="0"/>
                          <a:cs typeface="Times New Roman" pitchFamily="18" charset="0"/>
                        </a:rPr>
                        <a:t>, креативність, відкритість  та  доступність.</a:t>
                      </a: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34623">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1447780">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err="1" smtClean="0">
                          <a:latin typeface="Times New Roman" pitchFamily="18" charset="0"/>
                          <a:cs typeface="Times New Roman" pitchFamily="18" charset="0"/>
                        </a:rPr>
                        <a:t>Залучення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більш</a:t>
                      </a:r>
                      <a:r>
                        <a:rPr lang="ru-RU" sz="1400" dirty="0" smtClean="0">
                          <a:latin typeface="Times New Roman" pitchFamily="18" charset="0"/>
                          <a:cs typeface="Times New Roman" pitchFamily="18" charset="0"/>
                        </a:rPr>
                        <a:t> широкого кола </a:t>
                      </a:r>
                      <a:r>
                        <a:rPr lang="ru-RU" sz="1400" dirty="0" err="1" smtClean="0">
                          <a:latin typeface="Times New Roman" pitchFamily="18" charset="0"/>
                          <a:cs typeface="Times New Roman" pitchFamily="18" charset="0"/>
                        </a:rPr>
                        <a:t>читачів</a:t>
                      </a:r>
                      <a:r>
                        <a:rPr lang="ru-RU" sz="1400" dirty="0" smtClean="0">
                          <a:latin typeface="Times New Roman" pitchFamily="18" charset="0"/>
                          <a:cs typeface="Times New Roman" pitchFamily="18" charset="0"/>
                        </a:rPr>
                        <a:t> шляхом   </a:t>
                      </a:r>
                      <a:r>
                        <a:rPr lang="ru-RU" sz="1400" dirty="0" err="1" smtClean="0">
                          <a:latin typeface="Times New Roman" pitchFamily="18" charset="0"/>
                          <a:cs typeface="Times New Roman" pitchFamily="18" charset="0"/>
                        </a:rPr>
                        <a:t>запровадження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послуг</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КУ ДМР «Дунаєвецька</a:t>
                      </a:r>
                      <a:r>
                        <a:rPr lang="uk-UA" sz="1400" b="0" baseline="0" dirty="0" smtClean="0">
                          <a:solidFill>
                            <a:schemeClr val="tx1"/>
                          </a:solidFill>
                          <a:effectLst/>
                          <a:latin typeface="Times New Roman" pitchFamily="18" charset="0"/>
                          <a:cs typeface="Times New Roman" pitchFamily="18" charset="0"/>
                        </a:rPr>
                        <a:t> публічно-шкільна </a:t>
                      </a:r>
                      <a:r>
                        <a:rPr lang="uk-UA" sz="1400" b="0" baseline="0" dirty="0" err="1" smtClean="0">
                          <a:solidFill>
                            <a:schemeClr val="tx1"/>
                          </a:solidFill>
                          <a:effectLst/>
                          <a:latin typeface="Times New Roman" pitchFamily="18" charset="0"/>
                          <a:cs typeface="Times New Roman" pitchFamily="18" charset="0"/>
                        </a:rPr>
                        <a:t>бібіліотека</a:t>
                      </a:r>
                      <a:r>
                        <a:rPr lang="uk-UA" sz="1400" b="0" dirty="0" smtClean="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Запровадження нових послуг, збільшення кількості відвідувачів закладу</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r>
              <a:tr h="1505079">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err="1" smtClean="0">
                          <a:latin typeface="Times New Roman" pitchFamily="18" charset="0"/>
                          <a:cs typeface="Times New Roman" pitchFamily="18" charset="0"/>
                        </a:rPr>
                        <a:t>Пошук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шляхів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розширення</a:t>
                      </a:r>
                      <a:r>
                        <a:rPr lang="ru-RU" sz="1400" dirty="0" smtClean="0">
                          <a:latin typeface="Times New Roman" pitchFamily="18" charset="0"/>
                          <a:cs typeface="Times New Roman" pitchFamily="18" charset="0"/>
                        </a:rPr>
                        <a:t> доступу до </a:t>
                      </a:r>
                      <a:r>
                        <a:rPr lang="ru-RU" sz="1400" dirty="0" err="1" smtClean="0">
                          <a:latin typeface="Times New Roman" pitchFamily="18" charset="0"/>
                          <a:cs typeface="Times New Roman" pitchFamily="18" charset="0"/>
                        </a:rPr>
                        <a:t>інформації</a:t>
                      </a:r>
                      <a:r>
                        <a:rPr lang="ru-RU" sz="1400" dirty="0" smtClean="0">
                          <a:latin typeface="Times New Roman" pitchFamily="18" charset="0"/>
                          <a:cs typeface="Times New Roman" pitchFamily="18" charset="0"/>
                        </a:rPr>
                        <a:t> з </a:t>
                      </a:r>
                      <a:r>
                        <a:rPr lang="ru-RU" sz="1400" dirty="0" err="1" smtClean="0">
                          <a:latin typeface="Times New Roman" pitchFamily="18" charset="0"/>
                          <a:cs typeface="Times New Roman" pitchFamily="18" charset="0"/>
                        </a:rPr>
                        <a:t>можливістю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отримання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різного</a:t>
                      </a:r>
                      <a:r>
                        <a:rPr lang="ru-RU" sz="1400" dirty="0" smtClean="0">
                          <a:latin typeface="Times New Roman" pitchFamily="18" charset="0"/>
                          <a:cs typeface="Times New Roman" pitchFamily="18" charset="0"/>
                        </a:rPr>
                        <a:t> роду </a:t>
                      </a:r>
                      <a:r>
                        <a:rPr lang="ru-RU" sz="1400" dirty="0" err="1" smtClean="0">
                          <a:latin typeface="Times New Roman" pitchFamily="18" charset="0"/>
                          <a:cs typeface="Times New Roman" pitchFamily="18" charset="0"/>
                        </a:rPr>
                        <a:t>консультативної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допомоги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працівниками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бібліотеки</a:t>
                      </a:r>
                      <a:endParaRPr lang="ru-RU" sz="1400" dirty="0">
                        <a:latin typeface="Times New Roman" pitchFamily="18" charset="0"/>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2021-2023</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КУ ДМР «Дунаєвецька</a:t>
                      </a:r>
                      <a:r>
                        <a:rPr lang="uk-UA" sz="1400" b="0" baseline="0" dirty="0" smtClean="0">
                          <a:solidFill>
                            <a:schemeClr val="tx1"/>
                          </a:solidFill>
                          <a:effectLst/>
                          <a:latin typeface="Times New Roman" pitchFamily="18" charset="0"/>
                          <a:cs typeface="Times New Roman" pitchFamily="18" charset="0"/>
                        </a:rPr>
                        <a:t> публічно-шкільна </a:t>
                      </a:r>
                      <a:r>
                        <a:rPr lang="uk-UA" sz="1400" b="0" baseline="0" dirty="0" err="1" smtClean="0">
                          <a:solidFill>
                            <a:schemeClr val="tx1"/>
                          </a:solidFill>
                          <a:effectLst/>
                          <a:latin typeface="Times New Roman" pitchFamily="18" charset="0"/>
                          <a:cs typeface="Times New Roman" pitchFamily="18" charset="0"/>
                        </a:rPr>
                        <a:t>бібіліотека</a:t>
                      </a:r>
                      <a:r>
                        <a:rPr lang="uk-UA" sz="1400" b="0" dirty="0" smtClean="0">
                          <a:solidFill>
                            <a:schemeClr val="tx1"/>
                          </a:solidFill>
                          <a:effectLst/>
                          <a:latin typeface="Times New Roman" pitchFamily="18" charset="0"/>
                          <a:cs typeface="Times New Roman" pitchFamily="18" charset="0"/>
                        </a:rPr>
                        <a:t>»</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Надання </a:t>
                      </a:r>
                      <a:r>
                        <a:rPr lang="uk-UA" sz="1400" b="0" dirty="0" err="1" smtClean="0">
                          <a:solidFill>
                            <a:schemeClr val="tx1"/>
                          </a:solidFill>
                          <a:effectLst/>
                          <a:latin typeface="Times New Roman" pitchFamily="18" charset="0"/>
                          <a:ea typeface="Calibri"/>
                          <a:cs typeface="Times New Roman" pitchFamily="18" charset="0"/>
                        </a:rPr>
                        <a:t>інформаціцйної</a:t>
                      </a:r>
                      <a:r>
                        <a:rPr lang="uk-UA" sz="1400" b="0" dirty="0" smtClean="0">
                          <a:solidFill>
                            <a:schemeClr val="tx1"/>
                          </a:solidFill>
                          <a:effectLst/>
                          <a:latin typeface="Times New Roman" pitchFamily="18" charset="0"/>
                          <a:ea typeface="Calibri"/>
                          <a:cs typeface="Times New Roman" pitchFamily="18" charset="0"/>
                        </a:rPr>
                        <a:t> та консультативної допомоги жителям відповідно до їх запитів</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41423">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err="1" smtClean="0">
                          <a:latin typeface="Times New Roman" pitchFamily="18" charset="0"/>
                          <a:cs typeface="Times New Roman" pitchFamily="18" charset="0"/>
                        </a:rPr>
                        <a:t>Співпраця</a:t>
                      </a:r>
                      <a:r>
                        <a:rPr lang="ru-RU" sz="1400" dirty="0" smtClean="0">
                          <a:latin typeface="Times New Roman" pitchFamily="18" charset="0"/>
                          <a:cs typeface="Times New Roman" pitchFamily="18" charset="0"/>
                        </a:rPr>
                        <a:t> з </a:t>
                      </a:r>
                      <a:r>
                        <a:rPr lang="ru-RU" sz="1400" dirty="0" err="1" smtClean="0">
                          <a:latin typeface="Times New Roman" pitchFamily="18" charset="0"/>
                          <a:cs typeface="Times New Roman" pitchFamily="18" charset="0"/>
                        </a:rPr>
                        <a:t>громадськими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організаціями</a:t>
                      </a:r>
                      <a:endParaRPr lang="ru-RU" sz="1400" dirty="0" smtClean="0">
                        <a:latin typeface="Times New Roman" pitchFamily="18" charset="0"/>
                        <a:cs typeface="Times New Roman" pitchFamily="18" charset="0"/>
                      </a:endParaRPr>
                    </a:p>
                  </a:txBody>
                  <a:tcPr marL="44378" marR="0" marT="0" marB="0">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КУ ДМР «Дунаєвецька</a:t>
                      </a:r>
                      <a:r>
                        <a:rPr lang="uk-UA" sz="1400" b="0" baseline="0" dirty="0" smtClean="0">
                          <a:solidFill>
                            <a:schemeClr val="tx1"/>
                          </a:solidFill>
                          <a:effectLst/>
                          <a:latin typeface="Times New Roman" pitchFamily="18" charset="0"/>
                          <a:cs typeface="Times New Roman" pitchFamily="18" charset="0"/>
                        </a:rPr>
                        <a:t> публічно-шкільна </a:t>
                      </a:r>
                      <a:r>
                        <a:rPr lang="uk-UA" sz="1400" b="0" baseline="0" dirty="0" err="1" smtClean="0">
                          <a:solidFill>
                            <a:schemeClr val="tx1"/>
                          </a:solidFill>
                          <a:effectLst/>
                          <a:latin typeface="Times New Roman" pitchFamily="18" charset="0"/>
                          <a:cs typeface="Times New Roman" pitchFamily="18" charset="0"/>
                        </a:rPr>
                        <a:t>бібіліотека</a:t>
                      </a:r>
                      <a:r>
                        <a:rPr lang="uk-UA" sz="1400" b="0" dirty="0" smtClean="0">
                          <a:solidFill>
                            <a:schemeClr val="tx1"/>
                          </a:solidFill>
                          <a:effectLst/>
                          <a:latin typeface="Times New Roman" pitchFamily="18" charset="0"/>
                          <a:cs typeface="Times New Roman" pitchFamily="18" charset="0"/>
                        </a:rPr>
                        <a:t>»</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Розширення простору для спілкування</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365876">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4</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solidFill>
                            <a:sysClr val="windowText" lastClr="000000"/>
                          </a:solidFill>
                          <a:latin typeface="Times New Roman" pitchFamily="18" charset="0"/>
                          <a:cs typeface="Times New Roman" pitchFamily="18" charset="0"/>
                        </a:rPr>
                        <a:t>Використання</a:t>
                      </a:r>
                      <a:r>
                        <a:rPr lang="ru-RU" sz="1400" dirty="0" smtClean="0">
                          <a:solidFill>
                            <a:sysClr val="windowText" lastClr="000000"/>
                          </a:solidFill>
                          <a:latin typeface="Times New Roman" pitchFamily="18" charset="0"/>
                          <a:cs typeface="Times New Roman" pitchFamily="18" charset="0"/>
                        </a:rPr>
                        <a:t> </a:t>
                      </a:r>
                      <a:r>
                        <a:rPr lang="ru-RU" sz="1400" dirty="0" err="1" smtClean="0">
                          <a:solidFill>
                            <a:sysClr val="windowText" lastClr="000000"/>
                          </a:solidFill>
                          <a:latin typeface="Times New Roman" pitchFamily="18" charset="0"/>
                          <a:cs typeface="Times New Roman" pitchFamily="18" charset="0"/>
                        </a:rPr>
                        <a:t>колекції</a:t>
                      </a:r>
                      <a:r>
                        <a:rPr lang="ru-RU" sz="1400" dirty="0" smtClean="0">
                          <a:solidFill>
                            <a:sysClr val="windowText" lastClr="000000"/>
                          </a:solidFill>
                          <a:latin typeface="Times New Roman" pitchFamily="18" charset="0"/>
                          <a:cs typeface="Times New Roman" pitchFamily="18" charset="0"/>
                        </a:rPr>
                        <a:t> </a:t>
                      </a:r>
                      <a:r>
                        <a:rPr lang="ru-RU" sz="1400" dirty="0" err="1" smtClean="0">
                          <a:solidFill>
                            <a:sysClr val="windowText" lastClr="000000"/>
                          </a:solidFill>
                          <a:latin typeface="Times New Roman" pitchFamily="18" charset="0"/>
                          <a:cs typeface="Times New Roman" pitchFamily="18" charset="0"/>
                        </a:rPr>
                        <a:t>фільмів</a:t>
                      </a:r>
                      <a:r>
                        <a:rPr lang="ru-RU" sz="1400" dirty="0" smtClean="0">
                          <a:solidFill>
                            <a:sysClr val="windowText" lastClr="000000"/>
                          </a:solidFill>
                          <a:latin typeface="Times New Roman" pitchFamily="18" charset="0"/>
                          <a:cs typeface="Times New Roman" pitchFamily="18" charset="0"/>
                        </a:rPr>
                        <a:t> </a:t>
                      </a:r>
                      <a:r>
                        <a:rPr lang="ru-RU" sz="1400" dirty="0" err="1" smtClean="0">
                          <a:solidFill>
                            <a:sysClr val="windowText" lastClr="000000"/>
                          </a:solidFill>
                          <a:latin typeface="Times New Roman" pitchFamily="18" charset="0"/>
                          <a:cs typeface="Times New Roman" pitchFamily="18" charset="0"/>
                        </a:rPr>
                        <a:t>кіноклубу</a:t>
                      </a:r>
                      <a:r>
                        <a:rPr lang="ru-RU" sz="1400" dirty="0" smtClean="0">
                          <a:solidFill>
                            <a:sysClr val="windowText" lastClr="000000"/>
                          </a:solidFill>
                          <a:latin typeface="Times New Roman" pitchFamily="18" charset="0"/>
                          <a:cs typeface="Times New Roman" pitchFamily="18" charset="0"/>
                        </a:rPr>
                        <a:t> «</a:t>
                      </a:r>
                      <a:r>
                        <a:rPr lang="ru-RU" sz="1400" dirty="0" err="1" smtClean="0">
                          <a:solidFill>
                            <a:sysClr val="windowText" lastClr="000000"/>
                          </a:solidFill>
                          <a:latin typeface="Times New Roman" pitchFamily="18" charset="0"/>
                          <a:cs typeface="Times New Roman" pitchFamily="18" charset="0"/>
                        </a:rPr>
                        <a:t>Docudays</a:t>
                      </a:r>
                      <a:r>
                        <a:rPr lang="ru-RU" sz="1400" dirty="0" smtClean="0">
                          <a:solidFill>
                            <a:sysClr val="windowText" lastClr="000000"/>
                          </a:solidFill>
                          <a:latin typeface="Times New Roman" pitchFamily="18" charset="0"/>
                          <a:cs typeface="Times New Roman" pitchFamily="18" charset="0"/>
                        </a:rPr>
                        <a:t> UA» для </a:t>
                      </a:r>
                      <a:r>
                        <a:rPr lang="ru-RU" sz="1400" dirty="0" err="1" smtClean="0">
                          <a:solidFill>
                            <a:sysClr val="windowText" lastClr="000000"/>
                          </a:solidFill>
                          <a:latin typeface="Times New Roman" pitchFamily="18" charset="0"/>
                          <a:cs typeface="Times New Roman" pitchFamily="18" charset="0"/>
                        </a:rPr>
                        <a:t>цікавого</a:t>
                      </a:r>
                      <a:r>
                        <a:rPr lang="ru-RU" sz="1400" dirty="0" smtClean="0">
                          <a:solidFill>
                            <a:sysClr val="windowText" lastClr="000000"/>
                          </a:solidFill>
                          <a:latin typeface="Times New Roman" pitchFamily="18" charset="0"/>
                          <a:cs typeface="Times New Roman" pitchFamily="18" charset="0"/>
                        </a:rPr>
                        <a:t> та </a:t>
                      </a:r>
                      <a:r>
                        <a:rPr lang="ru-RU" sz="1400" dirty="0" err="1" smtClean="0">
                          <a:solidFill>
                            <a:sysClr val="windowText" lastClr="000000"/>
                          </a:solidFill>
                          <a:latin typeface="Times New Roman" pitchFamily="18" charset="0"/>
                          <a:cs typeface="Times New Roman" pitchFamily="18" charset="0"/>
                        </a:rPr>
                        <a:t>ефективного</a:t>
                      </a:r>
                      <a:r>
                        <a:rPr lang="ru-RU" sz="1400" dirty="0" smtClean="0">
                          <a:solidFill>
                            <a:sysClr val="windowText" lastClr="000000"/>
                          </a:solidFill>
                          <a:latin typeface="Times New Roman" pitchFamily="18" charset="0"/>
                          <a:cs typeface="Times New Roman" pitchFamily="18" charset="0"/>
                        </a:rPr>
                        <a:t> </a:t>
                      </a:r>
                      <a:r>
                        <a:rPr lang="ru-RU" sz="1400" dirty="0" err="1" smtClean="0">
                          <a:solidFill>
                            <a:sysClr val="windowText" lastClr="000000"/>
                          </a:solidFill>
                          <a:latin typeface="Times New Roman" pitchFamily="18" charset="0"/>
                          <a:cs typeface="Times New Roman" pitchFamily="18" charset="0"/>
                        </a:rPr>
                        <a:t>проведення</a:t>
                      </a:r>
                      <a:r>
                        <a:rPr lang="ru-RU" sz="1400" dirty="0" smtClean="0">
                          <a:solidFill>
                            <a:sysClr val="windowText" lastClr="000000"/>
                          </a:solidFill>
                          <a:latin typeface="Times New Roman" pitchFamily="18" charset="0"/>
                          <a:cs typeface="Times New Roman" pitchFamily="18" charset="0"/>
                        </a:rPr>
                        <a:t> </a:t>
                      </a:r>
                      <a:r>
                        <a:rPr lang="ru-RU" sz="1400" dirty="0" err="1" smtClean="0">
                          <a:solidFill>
                            <a:sysClr val="windowText" lastClr="000000"/>
                          </a:solidFill>
                          <a:latin typeface="Times New Roman" pitchFamily="18" charset="0"/>
                          <a:cs typeface="Times New Roman" pitchFamily="18" charset="0"/>
                        </a:rPr>
                        <a:t>заходів</a:t>
                      </a:r>
                      <a:r>
                        <a:rPr lang="ru-RU" sz="1400" dirty="0" smtClean="0">
                          <a:solidFill>
                            <a:sysClr val="windowText" lastClr="000000"/>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latin typeface="Times New Roman" pitchFamily="18" charset="0"/>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2021-2023</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КУ ДМР «Дунаєвецька</a:t>
                      </a:r>
                      <a:r>
                        <a:rPr lang="uk-UA" sz="1400" b="0" baseline="0" dirty="0" smtClean="0">
                          <a:solidFill>
                            <a:schemeClr val="tx1"/>
                          </a:solidFill>
                          <a:effectLst/>
                          <a:latin typeface="Times New Roman" pitchFamily="18" charset="0"/>
                          <a:cs typeface="Times New Roman" pitchFamily="18" charset="0"/>
                        </a:rPr>
                        <a:t> публічно-шкільна </a:t>
                      </a:r>
                      <a:r>
                        <a:rPr lang="uk-UA" sz="1400" b="0" baseline="0" dirty="0" err="1" smtClean="0">
                          <a:solidFill>
                            <a:schemeClr val="tx1"/>
                          </a:solidFill>
                          <a:effectLst/>
                          <a:latin typeface="Times New Roman" pitchFamily="18" charset="0"/>
                          <a:cs typeface="Times New Roman" pitchFamily="18" charset="0"/>
                        </a:rPr>
                        <a:t>бібіліотека</a:t>
                      </a:r>
                      <a:r>
                        <a:rPr lang="uk-UA" sz="1400" b="0" dirty="0" smtClean="0">
                          <a:solidFill>
                            <a:schemeClr val="tx1"/>
                          </a:solidFill>
                          <a:effectLst/>
                          <a:latin typeface="Times New Roman" pitchFamily="18" charset="0"/>
                          <a:cs typeface="Times New Roman" pitchFamily="18" charset="0"/>
                        </a:rPr>
                        <a:t>»</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Більш ефективне проведення заходів із використанням</a:t>
                      </a:r>
                      <a:r>
                        <a:rPr lang="uk-UA" sz="1400" b="0" baseline="0" dirty="0" smtClean="0">
                          <a:solidFill>
                            <a:schemeClr val="tx1"/>
                          </a:solidFill>
                          <a:effectLst/>
                          <a:latin typeface="Times New Roman" pitchFamily="18" charset="0"/>
                          <a:ea typeface="Calibri"/>
                          <a:cs typeface="Times New Roman" pitchFamily="18" charset="0"/>
                        </a:rPr>
                        <a:t> відеоматеріалів</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2825077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1818934657"/>
              </p:ext>
            </p:extLst>
          </p:nvPr>
        </p:nvGraphicFramePr>
        <p:xfrm>
          <a:off x="-1" y="0"/>
          <a:ext cx="9144002" cy="6857999"/>
        </p:xfrm>
        <a:graphic>
          <a:graphicData uri="http://schemas.openxmlformats.org/drawingml/2006/table">
            <a:tbl>
              <a:tblPr firstRow="1" firstCol="1" lastRow="1" lastCol="1" bandRow="1" bandCol="1">
                <a:tableStyleId>{5C22544A-7EE6-4342-B048-85BDC9FD1C3A}</a:tableStyleId>
              </a:tblPr>
              <a:tblGrid>
                <a:gridCol w="376972"/>
                <a:gridCol w="2791910"/>
                <a:gridCol w="1142552"/>
                <a:gridCol w="1650255"/>
                <a:gridCol w="1274179"/>
                <a:gridCol w="1908134"/>
              </a:tblGrid>
              <a:tr h="475508">
                <a:tc gridSpan="6">
                  <a:txBody>
                    <a:bodyPr/>
                    <a:lstStyle/>
                    <a:p>
                      <a:pPr algn="ctr">
                        <a:lnSpc>
                          <a:spcPct val="107000"/>
                        </a:lnSpc>
                        <a:spcAft>
                          <a:spcPts val="800"/>
                        </a:spcAft>
                      </a:pPr>
                      <a:r>
                        <a:rPr lang="uk-UA" sz="1400" b="1" dirty="0" smtClean="0">
                          <a:solidFill>
                            <a:schemeClr val="bg1"/>
                          </a:solidFill>
                          <a:effectLst/>
                          <a:latin typeface="Times New Roman" pitchFamily="18" charset="0"/>
                          <a:cs typeface="Times New Roman" pitchFamily="18" charset="0"/>
                        </a:rPr>
                        <a:t>3авдання </a:t>
                      </a:r>
                      <a:r>
                        <a:rPr lang="ru-RU" sz="1400" b="1" dirty="0" smtClean="0">
                          <a:solidFill>
                            <a:schemeClr val="bg1"/>
                          </a:solidFill>
                          <a:effectLst/>
                          <a:latin typeface="Times New Roman" pitchFamily="18" charset="0"/>
                          <a:cs typeface="Times New Roman" pitchFamily="18" charset="0"/>
                        </a:rPr>
                        <a:t>2.4. Школа </a:t>
                      </a:r>
                      <a:r>
                        <a:rPr lang="ru-RU" sz="1400" b="1" dirty="0" err="1" smtClean="0">
                          <a:solidFill>
                            <a:schemeClr val="bg1"/>
                          </a:solidFill>
                          <a:effectLst/>
                          <a:latin typeface="Times New Roman" pitchFamily="18" charset="0"/>
                          <a:cs typeface="Times New Roman" pitchFamily="18" charset="0"/>
                        </a:rPr>
                        <a:t>мистецтв</a:t>
                      </a:r>
                      <a:r>
                        <a:rPr lang="ru-RU" sz="1400" b="1" dirty="0" smtClean="0">
                          <a:solidFill>
                            <a:schemeClr val="bg1"/>
                          </a:solidFill>
                          <a:effectLst/>
                          <a:latin typeface="Times New Roman" pitchFamily="18" charset="0"/>
                          <a:cs typeface="Times New Roman" pitchFamily="18" charset="0"/>
                        </a:rPr>
                        <a:t> – </a:t>
                      </a:r>
                      <a:r>
                        <a:rPr lang="ru-RU" sz="1400" b="1" dirty="0" err="1" smtClean="0">
                          <a:solidFill>
                            <a:schemeClr val="bg1"/>
                          </a:solidFill>
                          <a:effectLst/>
                          <a:latin typeface="Times New Roman" pitchFamily="18" charset="0"/>
                          <a:cs typeface="Times New Roman" pitchFamily="18" charset="0"/>
                        </a:rPr>
                        <a:t>середовище</a:t>
                      </a:r>
                      <a:r>
                        <a:rPr lang="ru-RU" sz="1400" b="1" dirty="0" smtClean="0">
                          <a:solidFill>
                            <a:schemeClr val="bg1"/>
                          </a:solidFill>
                          <a:effectLst/>
                          <a:latin typeface="Times New Roman" pitchFamily="18" charset="0"/>
                          <a:cs typeface="Times New Roman" pitchFamily="18" charset="0"/>
                        </a:rPr>
                        <a:t> для </a:t>
                      </a:r>
                      <a:r>
                        <a:rPr lang="ru-RU" sz="1400" b="1" dirty="0" err="1" smtClean="0">
                          <a:solidFill>
                            <a:schemeClr val="bg1"/>
                          </a:solidFill>
                          <a:effectLst/>
                          <a:latin typeface="Times New Roman" pitchFamily="18" charset="0"/>
                          <a:cs typeface="Times New Roman" pitchFamily="18" charset="0"/>
                        </a:rPr>
                        <a:t>розвитку</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творчої</a:t>
                      </a:r>
                      <a:r>
                        <a:rPr lang="ru-RU" sz="1400" b="1" dirty="0" smtClean="0">
                          <a:solidFill>
                            <a:schemeClr val="bg1"/>
                          </a:solidFill>
                          <a:effectLst/>
                          <a:latin typeface="Times New Roman" pitchFamily="18" charset="0"/>
                          <a:cs typeface="Times New Roman" pitchFamily="18" charset="0"/>
                        </a:rPr>
                        <a:t> </a:t>
                      </a:r>
                      <a:r>
                        <a:rPr lang="ru-RU" sz="1400" b="1" dirty="0" err="1" smtClean="0">
                          <a:solidFill>
                            <a:schemeClr val="bg1"/>
                          </a:solidFill>
                          <a:effectLst/>
                          <a:latin typeface="Times New Roman" pitchFamily="18" charset="0"/>
                          <a:cs typeface="Times New Roman" pitchFamily="18" charset="0"/>
                        </a:rPr>
                        <a:t>особистості</a:t>
                      </a:r>
                      <a:r>
                        <a:rPr lang="ru-RU" sz="1400" b="1" dirty="0" smtClean="0">
                          <a:solidFill>
                            <a:schemeClr val="bg1"/>
                          </a:solidFill>
                          <a:effectLst/>
                          <a:latin typeface="Times New Roman" pitchFamily="18" charset="0"/>
                          <a:cs typeface="Times New Roman" pitchFamily="18" charset="0"/>
                        </a:rPr>
                        <a:t> </a:t>
                      </a:r>
                    </a:p>
                  </a:txBody>
                  <a:tcPr marL="44378" marR="44378" marT="0" marB="0">
                    <a:solidFill>
                      <a:schemeClr val="accent6">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62071">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 з/п</a:t>
                      </a:r>
                      <a:endParaRPr lang="en-US" sz="1400" b="0" dirty="0">
                        <a:solidFill>
                          <a:schemeClr val="bg1"/>
                        </a:solidFill>
                        <a:effectLst/>
                        <a:latin typeface="Times New Roman" pitchFamily="18" charset="0"/>
                        <a:ea typeface="Calibri"/>
                        <a:cs typeface="Times New Roman" pitchFamily="18" charset="0"/>
                      </a:endParaRPr>
                    </a:p>
                  </a:txBody>
                  <a:tcPr marL="44378" marR="0" marT="0" marB="0">
                    <a:solidFill>
                      <a:schemeClr val="accent6">
                        <a:lumMod val="5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Заходи</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Термін виконання</a:t>
                      </a:r>
                      <a:endParaRPr lang="en-US" sz="1400" b="0" dirty="0">
                        <a:solidFill>
                          <a:schemeClr val="tx1"/>
                        </a:solidFill>
                        <a:effectLst/>
                        <a:latin typeface="Times New Roman" pitchFamily="18" charset="0"/>
                        <a:ea typeface="Calibri"/>
                        <a:cs typeface="Times New Roman" pitchFamily="18" charset="0"/>
                      </a:endParaRPr>
                    </a:p>
                  </a:txBody>
                  <a:tcPr marL="0"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Відповідальний виконавець</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Джерела та фінансування</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Очікувані результати виконання заходу</a:t>
                      </a:r>
                      <a:endParaRPr lang="en-US" sz="1400" b="0" dirty="0">
                        <a:solidFill>
                          <a:schemeClr val="tx1"/>
                        </a:solidFill>
                        <a:effectLst/>
                        <a:latin typeface="Times New Roman" pitchFamily="18" charset="0"/>
                        <a:ea typeface="Calibri"/>
                        <a:cs typeface="Times New Roman" pitchFamily="18" charset="0"/>
                      </a:endParaRPr>
                    </a:p>
                  </a:txBody>
                  <a:tcPr marL="44378" marR="0" marT="0" marB="0">
                    <a:solidFill>
                      <a:schemeClr val="accent6">
                        <a:lumMod val="75000"/>
                      </a:schemeClr>
                    </a:solidFill>
                  </a:tcPr>
                </a:tc>
              </a:tr>
              <a:tr h="1486189">
                <a:tc>
                  <a:txBody>
                    <a:bodyPr/>
                    <a:lstStyle/>
                    <a:p>
                      <a:pPr>
                        <a:lnSpc>
                          <a:spcPct val="107000"/>
                        </a:lnSpc>
                        <a:spcAft>
                          <a:spcPts val="800"/>
                        </a:spcAft>
                      </a:pPr>
                      <a:r>
                        <a:rPr lang="uk-UA" sz="1400" b="0" dirty="0">
                          <a:solidFill>
                            <a:schemeClr val="bg1"/>
                          </a:solidFill>
                          <a:effectLst/>
                          <a:latin typeface="Times New Roman" pitchFamily="18" charset="0"/>
                          <a:cs typeface="Times New Roman" pitchFamily="18" charset="0"/>
                        </a:rPr>
                        <a:t>1</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err="1" smtClean="0">
                          <a:latin typeface="Times New Roman" pitchFamily="18" charset="0"/>
                          <a:cs typeface="Times New Roman" pitchFamily="18" charset="0"/>
                        </a:rPr>
                        <a:t>Створення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належних</a:t>
                      </a:r>
                      <a:r>
                        <a:rPr lang="ru-RU" sz="1400" dirty="0" smtClean="0">
                          <a:latin typeface="Times New Roman" pitchFamily="18" charset="0"/>
                          <a:cs typeface="Times New Roman" pitchFamily="18" charset="0"/>
                        </a:rPr>
                        <a:t> умов для </a:t>
                      </a:r>
                      <a:r>
                        <a:rPr lang="ru-RU" sz="1400" dirty="0" err="1" smtClean="0">
                          <a:latin typeface="Times New Roman" pitchFamily="18" charset="0"/>
                          <a:cs typeface="Times New Roman" pitchFamily="18" charset="0"/>
                        </a:rPr>
                        <a:t>розвитку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творчих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здібностей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вихованців</a:t>
                      </a:r>
                      <a:endParaRPr lang="ru-RU" sz="1400" dirty="0" smtClean="0">
                        <a:latin typeface="Times New Roman" pitchFamily="18" charset="0"/>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КЗ ДМР «</a:t>
                      </a:r>
                      <a:r>
                        <a:rPr lang="uk-UA" sz="1400" b="0" dirty="0" err="1" smtClean="0">
                          <a:solidFill>
                            <a:schemeClr val="tx1"/>
                          </a:solidFill>
                          <a:effectLst/>
                          <a:latin typeface="Times New Roman" pitchFamily="18" charset="0"/>
                          <a:cs typeface="Times New Roman" pitchFamily="18" charset="0"/>
                        </a:rPr>
                        <a:t>Дунаєвцька</a:t>
                      </a:r>
                      <a:r>
                        <a:rPr lang="uk-UA" sz="1400" b="0" dirty="0" smtClean="0">
                          <a:solidFill>
                            <a:schemeClr val="tx1"/>
                          </a:solidFill>
                          <a:effectLst/>
                          <a:latin typeface="Times New Roman" pitchFamily="18" charset="0"/>
                          <a:cs typeface="Times New Roman" pitchFamily="18" charset="0"/>
                        </a:rPr>
                        <a:t> дитяча школа мистецтв»</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ru-RU" sz="1400" b="0" dirty="0" err="1" smtClean="0">
                          <a:solidFill>
                            <a:schemeClr val="tx1"/>
                          </a:solidFill>
                          <a:effectLst/>
                          <a:latin typeface="Times New Roman" pitchFamily="18" charset="0"/>
                          <a:ea typeface="Calibri"/>
                          <a:cs typeface="Times New Roman" pitchFamily="18" charset="0"/>
                        </a:rPr>
                        <a:t>Придбання</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музичних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інструментів</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сценічних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костюмів</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меблів</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технічних</a:t>
                      </a:r>
                      <a:r>
                        <a:rPr lang="ru-RU" sz="1400" b="0" dirty="0" smtClean="0">
                          <a:solidFill>
                            <a:schemeClr val="tx1"/>
                          </a:solidFill>
                          <a:effectLst/>
                          <a:latin typeface="Times New Roman" pitchFamily="18" charset="0"/>
                          <a:ea typeface="Calibri"/>
                          <a:cs typeface="Times New Roman" pitchFamily="18" charset="0"/>
                        </a:rPr>
                        <a:t> </a:t>
                      </a:r>
                      <a:r>
                        <a:rPr lang="ru-RU" sz="1400" b="0" dirty="0" err="1" smtClean="0">
                          <a:solidFill>
                            <a:schemeClr val="tx1"/>
                          </a:solidFill>
                          <a:effectLst/>
                          <a:latin typeface="Times New Roman" pitchFamily="18" charset="0"/>
                          <a:ea typeface="Calibri"/>
                          <a:cs typeface="Times New Roman" pitchFamily="18" charset="0"/>
                        </a:rPr>
                        <a:t>засобів</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r>
              <a:tr h="1402112">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2</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dirty="0" err="1" smtClean="0">
                          <a:latin typeface="Times New Roman" pitchFamily="18" charset="0"/>
                          <a:cs typeface="Times New Roman" pitchFamily="18" charset="0"/>
                        </a:rPr>
                        <a:t>Сприяння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участі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вихованців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дитячої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школи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мистецтв</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всеукраїнських</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міжнародних</a:t>
                      </a:r>
                      <a:r>
                        <a:rPr lang="ru-RU" sz="1400" dirty="0" smtClean="0">
                          <a:latin typeface="Times New Roman" pitchFamily="18" charset="0"/>
                          <a:cs typeface="Times New Roman" pitchFamily="18" charset="0"/>
                        </a:rPr>
                        <a:t> фестивалях та конкурсах</a:t>
                      </a:r>
                    </a:p>
                  </a:txBody>
                  <a:tcPr marL="44378" marR="0" marT="0" marB="0">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2021-2023</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КЗ ДМР «</a:t>
                      </a:r>
                      <a:r>
                        <a:rPr lang="uk-UA" sz="1400" b="0" dirty="0" err="1" smtClean="0">
                          <a:solidFill>
                            <a:schemeClr val="tx1"/>
                          </a:solidFill>
                          <a:effectLst/>
                          <a:latin typeface="Times New Roman" pitchFamily="18" charset="0"/>
                          <a:cs typeface="Times New Roman" pitchFamily="18" charset="0"/>
                        </a:rPr>
                        <a:t>Дунаєвцька</a:t>
                      </a:r>
                      <a:r>
                        <a:rPr lang="uk-UA" sz="1400" b="0" dirty="0" smtClean="0">
                          <a:solidFill>
                            <a:schemeClr val="tx1"/>
                          </a:solidFill>
                          <a:effectLst/>
                          <a:latin typeface="Times New Roman" pitchFamily="18" charset="0"/>
                          <a:cs typeface="Times New Roman" pitchFamily="18" charset="0"/>
                        </a:rPr>
                        <a:t> дитяча школа мистецтв»</a:t>
                      </a:r>
                      <a:endParaRPr lang="en-US" sz="1400" b="0" dirty="0" smtClean="0">
                        <a:solidFill>
                          <a:schemeClr val="tx1"/>
                        </a:solidFill>
                        <a:effectLst/>
                        <a:latin typeface="Times New Roman" pitchFamily="18" charset="0"/>
                        <a:ea typeface="Calibri"/>
                        <a:cs typeface="Times New Roman" pitchFamily="18" charset="0"/>
                      </a:endParaRPr>
                    </a:p>
                    <a:p>
                      <a:pPr>
                        <a:lnSpc>
                          <a:spcPct val="107000"/>
                        </a:lnSpc>
                        <a:spcAft>
                          <a:spcPts val="800"/>
                        </a:spcAft>
                      </a:pP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Призові</a:t>
                      </a:r>
                      <a:r>
                        <a:rPr lang="uk-UA" sz="1400" b="0" baseline="0" dirty="0" smtClean="0">
                          <a:solidFill>
                            <a:schemeClr val="tx1"/>
                          </a:solidFill>
                          <a:effectLst/>
                          <a:latin typeface="Times New Roman" pitchFamily="18" charset="0"/>
                          <a:ea typeface="Calibri"/>
                          <a:cs typeface="Times New Roman" pitchFamily="18" charset="0"/>
                        </a:rPr>
                        <a:t> місця вихованців у фестивалях та конкурсах</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432119">
                <a:tc>
                  <a:txBody>
                    <a:bodyPr/>
                    <a:lstStyle/>
                    <a:p>
                      <a:pPr>
                        <a:lnSpc>
                          <a:spcPct val="107000"/>
                        </a:lnSpc>
                        <a:spcAft>
                          <a:spcPts val="800"/>
                        </a:spcAft>
                      </a:pPr>
                      <a:r>
                        <a:rPr lang="uk-UA" sz="1400" b="0" dirty="0" smtClean="0">
                          <a:solidFill>
                            <a:schemeClr val="bg1"/>
                          </a:solidFill>
                          <a:effectLst/>
                          <a:latin typeface="Times New Roman" pitchFamily="18" charset="0"/>
                          <a:ea typeface="Calibri"/>
                          <a:cs typeface="Times New Roman" pitchFamily="18" charset="0"/>
                        </a:rPr>
                        <a:t>3</a:t>
                      </a:r>
                      <a:endParaRPr lang="en-US" sz="1400" b="0" dirty="0">
                        <a:solidFill>
                          <a:schemeClr val="bg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ru-RU" sz="1400" b="0" dirty="0" err="1" smtClean="0">
                          <a:solidFill>
                            <a:schemeClr val="tx1"/>
                          </a:solidFill>
                          <a:latin typeface="Times New Roman" pitchFamily="18" charset="0"/>
                          <a:cs typeface="Times New Roman" pitchFamily="18" charset="0"/>
                        </a:rPr>
                        <a:t>Стимулювання</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підвищення</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творчих</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здобутків</a:t>
                      </a:r>
                      <a:r>
                        <a:rPr lang="ru-RU" sz="1400" b="0" dirty="0" smtClean="0">
                          <a:solidFill>
                            <a:schemeClr val="tx1"/>
                          </a:solidFill>
                          <a:latin typeface="Times New Roman" pitchFamily="18" charset="0"/>
                          <a:cs typeface="Times New Roman" pitchFamily="18" charset="0"/>
                        </a:rPr>
                        <a:t> шляхом </a:t>
                      </a:r>
                      <a:r>
                        <a:rPr lang="ru-RU" sz="1400" b="0" dirty="0" err="1" smtClean="0">
                          <a:solidFill>
                            <a:schemeClr val="tx1"/>
                          </a:solidFill>
                          <a:latin typeface="Times New Roman" pitchFamily="18" charset="0"/>
                          <a:cs typeface="Times New Roman" pitchFamily="18" charset="0"/>
                        </a:rPr>
                        <a:t>підтримки</a:t>
                      </a:r>
                      <a:r>
                        <a:rPr lang="ru-RU" sz="1400" b="0" dirty="0" smtClean="0">
                          <a:solidFill>
                            <a:schemeClr val="tx1"/>
                          </a:solidFill>
                          <a:latin typeface="Times New Roman" pitchFamily="18" charset="0"/>
                          <a:cs typeface="Times New Roman" pitchFamily="18" charset="0"/>
                        </a:rPr>
                        <a:t> та </a:t>
                      </a:r>
                      <a:r>
                        <a:rPr lang="ru-RU" sz="1400" b="0" dirty="0" err="1" smtClean="0">
                          <a:solidFill>
                            <a:schemeClr val="tx1"/>
                          </a:solidFill>
                          <a:latin typeface="Times New Roman" pitchFamily="18" charset="0"/>
                          <a:cs typeface="Times New Roman" pitchFamily="18" charset="0"/>
                        </a:rPr>
                        <a:t>реалізації</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Програми</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підтримки</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обдарованих</a:t>
                      </a:r>
                      <a:r>
                        <a:rPr lang="ru-RU" sz="1400" b="0" dirty="0" smtClean="0">
                          <a:solidFill>
                            <a:schemeClr val="tx1"/>
                          </a:solidFill>
                          <a:latin typeface="Times New Roman" pitchFamily="18" charset="0"/>
                          <a:cs typeface="Times New Roman" pitchFamily="18" charset="0"/>
                        </a:rPr>
                        <a:t> </a:t>
                      </a:r>
                      <a:r>
                        <a:rPr lang="ru-RU" sz="1400" b="0" dirty="0" err="1" smtClean="0">
                          <a:solidFill>
                            <a:schemeClr val="tx1"/>
                          </a:solidFill>
                          <a:latin typeface="Times New Roman" pitchFamily="18" charset="0"/>
                          <a:cs typeface="Times New Roman" pitchFamily="18" charset="0"/>
                        </a:rPr>
                        <a:t>дітей</a:t>
                      </a:r>
                      <a:endParaRPr lang="ru-RU" sz="1400" b="0" dirty="0">
                        <a:solidFill>
                          <a:schemeClr val="tx1"/>
                        </a:solidFill>
                        <a:latin typeface="Times New Roman" pitchFamily="18" charset="0"/>
                        <a:cs typeface="Times New Roman" pitchFamily="18" charset="0"/>
                      </a:endParaRPr>
                    </a:p>
                  </a:txBody>
                  <a:tcPr marL="44378" marR="0" marT="0" marB="0">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uk-UA" sz="1400" b="0" dirty="0">
                          <a:solidFill>
                            <a:schemeClr val="tx1"/>
                          </a:solidFill>
                          <a:effectLst/>
                          <a:latin typeface="Times New Roman" pitchFamily="18" charset="0"/>
                          <a:cs typeface="Times New Roman" pitchFamily="18" charset="0"/>
                        </a:rPr>
                        <a:t> 2021-2023</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uk-UA" sz="1400" b="0" dirty="0" smtClean="0">
                          <a:solidFill>
                            <a:schemeClr val="tx1"/>
                          </a:solidFill>
                          <a:effectLst/>
                          <a:latin typeface="Times New Roman" pitchFamily="18" charset="0"/>
                          <a:cs typeface="Times New Roman" pitchFamily="18" charset="0"/>
                        </a:rPr>
                        <a:t>Управління культури, туризму та інформації Дунаєвецької міської ради</a:t>
                      </a:r>
                    </a:p>
                    <a:p>
                      <a:pPr marL="0" marR="0" indent="0" algn="l" defTabSz="914400" rtl="0" eaLnBrk="1" fontAlgn="auto" latinLnBrk="0" hangingPunct="1">
                        <a:lnSpc>
                          <a:spcPct val="107000"/>
                        </a:lnSpc>
                        <a:spcBef>
                          <a:spcPts val="0"/>
                        </a:spcBef>
                        <a:spcAft>
                          <a:spcPts val="800"/>
                        </a:spcAft>
                        <a:buClrTx/>
                        <a:buSzTx/>
                        <a:buFontTx/>
                        <a:buNone/>
                        <a:tabLst/>
                        <a:defRPr/>
                      </a:pPr>
                      <a:r>
                        <a:rPr lang="uk-UA" sz="1400" b="0" dirty="0" smtClean="0">
                          <a:solidFill>
                            <a:schemeClr val="tx1"/>
                          </a:solidFill>
                          <a:effectLst/>
                          <a:latin typeface="Times New Roman" pitchFamily="18" charset="0"/>
                          <a:cs typeface="Times New Roman" pitchFamily="18" charset="0"/>
                        </a:rPr>
                        <a:t>КЗ ДМР «</a:t>
                      </a:r>
                      <a:r>
                        <a:rPr lang="uk-UA" sz="1400" b="0" dirty="0" err="1" smtClean="0">
                          <a:solidFill>
                            <a:schemeClr val="tx1"/>
                          </a:solidFill>
                          <a:effectLst/>
                          <a:latin typeface="Times New Roman" pitchFamily="18" charset="0"/>
                          <a:cs typeface="Times New Roman" pitchFamily="18" charset="0"/>
                        </a:rPr>
                        <a:t>Дунаєвцька</a:t>
                      </a:r>
                      <a:r>
                        <a:rPr lang="uk-UA" sz="1400" b="0" dirty="0" smtClean="0">
                          <a:solidFill>
                            <a:schemeClr val="tx1"/>
                          </a:solidFill>
                          <a:effectLst/>
                          <a:latin typeface="Times New Roman" pitchFamily="18" charset="0"/>
                          <a:cs typeface="Times New Roman" pitchFamily="18" charset="0"/>
                        </a:rPr>
                        <a:t> дитяча школа мистецтв»</a:t>
                      </a:r>
                      <a:endParaRPr lang="en-US"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a:t>
                      </a:r>
                      <a:endParaRPr lang="en-US" sz="1400" b="0" dirty="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uk-UA" sz="1400" b="0" dirty="0" smtClean="0">
                          <a:solidFill>
                            <a:schemeClr val="tx1"/>
                          </a:solidFill>
                          <a:effectLst/>
                          <a:latin typeface="Times New Roman" pitchFamily="18" charset="0"/>
                          <a:ea typeface="Calibri"/>
                          <a:cs typeface="Times New Roman" pitchFamily="18" charset="0"/>
                        </a:rPr>
                        <a:t>Реалізація Програми  та фінансова підтримка обдарованих дітей закладу</a:t>
                      </a:r>
                      <a:endParaRPr lang="ru-RU" sz="1400" b="0" dirty="0" smtClean="0">
                        <a:solidFill>
                          <a:schemeClr val="tx1"/>
                        </a:solidFill>
                        <a:effectLst/>
                        <a:latin typeface="Times New Roman" pitchFamily="18" charset="0"/>
                        <a:ea typeface="Calibri"/>
                        <a:cs typeface="Times New Roman" pitchFamily="18" charset="0"/>
                      </a:endParaRPr>
                    </a:p>
                  </a:txBody>
                  <a:tcPr marL="44378"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338767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93"/>
          <p:cNvGrpSpPr>
            <a:grpSpLocks/>
          </p:cNvGrpSpPr>
          <p:nvPr/>
        </p:nvGrpSpPr>
        <p:grpSpPr bwMode="auto">
          <a:xfrm>
            <a:off x="146944" y="619840"/>
            <a:ext cx="8595360" cy="549275"/>
            <a:chOff x="1268" y="1776"/>
            <a:chExt cx="3194" cy="346"/>
          </a:xfrm>
        </p:grpSpPr>
        <p:sp>
          <p:nvSpPr>
            <p:cNvPr id="5"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21"/>
            <p:cNvSpPr txBox="1">
              <a:spLocks noChangeArrowheads="1"/>
            </p:cNvSpPr>
            <p:nvPr/>
          </p:nvSpPr>
          <p:spPr bwMode="gray">
            <a:xfrm>
              <a:off x="1525" y="1824"/>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endParaRPr lang="en-US" sz="2000" dirty="0">
                <a:solidFill>
                  <a:srgbClr val="000000"/>
                </a:solidFill>
              </a:endParaRPr>
            </a:p>
          </p:txBody>
        </p:sp>
        <p:grpSp>
          <p:nvGrpSpPr>
            <p:cNvPr id="7" name="Group 62"/>
            <p:cNvGrpSpPr>
              <a:grpSpLocks/>
            </p:cNvGrpSpPr>
            <p:nvPr/>
          </p:nvGrpSpPr>
          <p:grpSpPr bwMode="auto">
            <a:xfrm>
              <a:off x="1268" y="1824"/>
              <a:ext cx="266" cy="298"/>
              <a:chOff x="1414" y="1776"/>
              <a:chExt cx="266" cy="298"/>
            </a:xfrm>
          </p:grpSpPr>
          <p:grpSp>
            <p:nvGrpSpPr>
              <p:cNvPr id="8" name="Group 63"/>
              <p:cNvGrpSpPr>
                <a:grpSpLocks/>
              </p:cNvGrpSpPr>
              <p:nvPr/>
            </p:nvGrpSpPr>
            <p:grpSpPr bwMode="auto">
              <a:xfrm>
                <a:off x="1414" y="1776"/>
                <a:ext cx="266" cy="298"/>
                <a:chOff x="1415" y="1276"/>
                <a:chExt cx="266" cy="298"/>
              </a:xfrm>
            </p:grpSpPr>
            <p:pic>
              <p:nvPicPr>
                <p:cNvPr id="10" name="Picture 6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2</a:t>
                </a:r>
              </a:p>
            </p:txBody>
          </p:sp>
        </p:grpSp>
      </p:grpSp>
      <p:sp>
        <p:nvSpPr>
          <p:cNvPr id="14" name="Прямоугольник 13"/>
          <p:cNvSpPr/>
          <p:nvPr/>
        </p:nvSpPr>
        <p:spPr>
          <a:xfrm>
            <a:off x="935926" y="619840"/>
            <a:ext cx="7723441" cy="584775"/>
          </a:xfrm>
          <a:prstGeom prst="rect">
            <a:avLst/>
          </a:prstGeom>
        </p:spPr>
        <p:txBody>
          <a:bodyPr wrap="square">
            <a:spAutoFit/>
          </a:bodyPr>
          <a:lstStyle/>
          <a:p>
            <a:r>
              <a:rPr lang="uk-UA" sz="1600" b="1" dirty="0">
                <a:latin typeface="Times New Roman" pitchFamily="18" charset="0"/>
                <a:cs typeface="Times New Roman" pitchFamily="18" charset="0"/>
              </a:rPr>
              <a:t>ОПЕРАЦІЙНА ЦІЛЬ 3.2: Покращення якості надання соціальних </a:t>
            </a:r>
            <a:r>
              <a:rPr lang="uk-UA" sz="1600" b="1" dirty="0" smtClean="0">
                <a:latin typeface="Times New Roman" pitchFamily="18" charset="0"/>
                <a:cs typeface="Times New Roman" pitchFamily="18" charset="0"/>
              </a:rPr>
              <a:t>послуг</a:t>
            </a:r>
          </a:p>
          <a:p>
            <a:pPr algn="ctr"/>
            <a:r>
              <a:rPr lang="uk-UA" sz="1600" b="1" dirty="0" smtClean="0">
                <a:latin typeface="Times New Roman" pitchFamily="18" charset="0"/>
                <a:cs typeface="Times New Roman" pitchFamily="18" charset="0"/>
              </a:rPr>
              <a:t>вразливим </a:t>
            </a:r>
            <a:r>
              <a:rPr lang="uk-UA" sz="1600" b="1" dirty="0">
                <a:latin typeface="Times New Roman" pitchFamily="18" charset="0"/>
                <a:cs typeface="Times New Roman" pitchFamily="18" charset="0"/>
              </a:rPr>
              <a:t>верствам населення</a:t>
            </a:r>
            <a:endParaRPr lang="uk-UA" sz="1600" dirty="0">
              <a:latin typeface="Times New Roman" pitchFamily="18" charset="0"/>
              <a:cs typeface="Times New Roman" pitchFamily="18" charset="0"/>
            </a:endParaRPr>
          </a:p>
        </p:txBody>
      </p:sp>
      <p:pic>
        <p:nvPicPr>
          <p:cNvPr id="2051" name="Picture 3" descr="C:\Users\Nataha\Documents\ViberDownloads\0-02-05-cd31785eb223bf7ad2ccd7ec6a002bb6e45f632de935c18325a5265f9f382712_8ba1c2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647" y="1609725"/>
            <a:ext cx="3861720" cy="2531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Nataha\Documents\ViberDownloads\0-02-05-b855ad57029f757136605084b88e6bb7ae0ce31fd02287cee9c566a62a18f49c_a032a26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373" y="1609724"/>
            <a:ext cx="3768502" cy="2531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Nataha\Documents\ViberDownloads\0-02-05-f14f3d27dbacff7b178f21b0a6aa7996a7260ea8d38d1b27bedf6f5b5609ae15_adc0e38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7645" y="4254644"/>
            <a:ext cx="3861721" cy="2361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C:\Users\Nataha\Documents\ViberDownloads\0-02-05-9cdc11a372cc72e62c2f5c0270dda1d8817fe22b44143f77073d95cdb1903dbb_1bb7874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048" y="4254645"/>
            <a:ext cx="3730827" cy="2361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8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ataha\Downloads\zrazok_Dunaivci_MR_buklet_buduem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8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5466"/>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b="27073"/>
          <a:stretch/>
        </p:blipFill>
        <p:spPr>
          <a:xfrm>
            <a:off x="7369969" y="6023584"/>
            <a:ext cx="1457325" cy="797356"/>
          </a:xfrm>
          <a:prstGeom prst="rect">
            <a:avLst/>
          </a:prstGeom>
          <a:ln>
            <a:noFill/>
          </a:ln>
          <a:effectLst>
            <a:softEdge rad="112500"/>
          </a:effectLst>
        </p:spPr>
      </p:pic>
      <p:sp>
        <p:nvSpPr>
          <p:cNvPr id="4" name="Заголовок 1"/>
          <p:cNvSpPr>
            <a:spLocks noGrp="1"/>
          </p:cNvSpPr>
          <p:nvPr>
            <p:ph type="title"/>
          </p:nvPr>
        </p:nvSpPr>
        <p:spPr>
          <a:xfrm>
            <a:off x="0" y="0"/>
            <a:ext cx="9144000" cy="1070264"/>
          </a:xfrm>
        </p:spPr>
        <p:txBody>
          <a:bodyPr>
            <a:noAutofit/>
          </a:bodyPr>
          <a:lstStyle/>
          <a:p>
            <a:pPr indent="457200">
              <a:lnSpc>
                <a:spcPct val="150000"/>
              </a:lnSpc>
            </a:pPr>
            <a:r>
              <a:rPr lang="ru-RU" sz="1600" dirty="0" smtClean="0">
                <a:latin typeface="Times New Roman" panose="02020603050405020304" pitchFamily="18" charset="0"/>
                <a:ea typeface="Times New Roman" panose="02020603050405020304" pitchFamily="18" charset="0"/>
              </a:rPr>
              <a:t>У </a:t>
            </a:r>
            <a:r>
              <a:rPr lang="ru-RU" sz="1600" b="1" dirty="0">
                <a:latin typeface="Times New Roman" panose="02020603050405020304" pitchFamily="18" charset="0"/>
                <a:ea typeface="Times New Roman" panose="02020603050405020304" pitchFamily="18" charset="0"/>
              </a:rPr>
              <a:t>Рейтингу </a:t>
            </a:r>
            <a:r>
              <a:rPr lang="ru-RU" sz="1600" b="1" dirty="0" err="1">
                <a:latin typeface="Times New Roman" panose="02020603050405020304" pitchFamily="18" charset="0"/>
                <a:ea typeface="Times New Roman" panose="02020603050405020304" pitchFamily="18" charset="0"/>
              </a:rPr>
              <a:t>інституційної</a:t>
            </a:r>
            <a:r>
              <a:rPr lang="ru-RU" sz="1600" b="1" dirty="0">
                <a:latin typeface="Times New Roman" panose="02020603050405020304" pitchFamily="18" charset="0"/>
                <a:ea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rPr>
              <a:t>спроможності</a:t>
            </a:r>
            <a:r>
              <a:rPr lang="ru-RU" sz="1600" b="1" dirty="0">
                <a:latin typeface="Times New Roman" panose="02020603050405020304" pitchFamily="18" charset="0"/>
                <a:ea typeface="Times New Roman" panose="02020603050405020304" pitchFamily="18" charset="0"/>
              </a:rPr>
              <a:t> і </a:t>
            </a:r>
            <a:r>
              <a:rPr lang="ru-RU" sz="1600" b="1" dirty="0" err="1">
                <a:latin typeface="Times New Roman" panose="02020603050405020304" pitchFamily="18" charset="0"/>
                <a:ea typeface="Times New Roman" panose="02020603050405020304" pitchFamily="18" charset="0"/>
              </a:rPr>
              <a:t>сталого</a:t>
            </a:r>
            <a:r>
              <a:rPr lang="ru-RU" sz="1600" b="1" dirty="0">
                <a:latin typeface="Times New Roman" panose="02020603050405020304" pitchFamily="18" charset="0"/>
                <a:ea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rPr>
              <a:t>розвитку</a:t>
            </a:r>
            <a:r>
              <a:rPr lang="ru-RU" sz="1600" b="1" dirty="0">
                <a:latin typeface="Times New Roman" panose="02020603050405020304" pitchFamily="18" charset="0"/>
                <a:ea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rPr>
              <a:t>малих</a:t>
            </a:r>
            <a:r>
              <a:rPr lang="ru-RU" sz="1600" b="1" dirty="0">
                <a:latin typeface="Times New Roman" panose="02020603050405020304" pitchFamily="18" charset="0"/>
                <a:ea typeface="Times New Roman" panose="02020603050405020304" pitchFamily="18" charset="0"/>
              </a:rPr>
              <a:t> та </a:t>
            </a:r>
            <a:r>
              <a:rPr lang="ru-RU" sz="1600" b="1" dirty="0" err="1">
                <a:latin typeface="Times New Roman" panose="02020603050405020304" pitchFamily="18" charset="0"/>
                <a:ea typeface="Times New Roman" panose="02020603050405020304" pitchFamily="18" charset="0"/>
              </a:rPr>
              <a:t>середніх</a:t>
            </a:r>
            <a:r>
              <a:rPr lang="ru-RU" sz="1600" b="1" dirty="0">
                <a:latin typeface="Times New Roman" panose="02020603050405020304" pitchFamily="18" charset="0"/>
                <a:ea typeface="Times New Roman" panose="02020603050405020304" pitchFamily="18" charset="0"/>
              </a:rPr>
              <a:t> громад </a:t>
            </a:r>
            <a:r>
              <a:rPr lang="ru-RU" sz="1600" b="1" dirty="0" err="1" smtClean="0">
                <a:latin typeface="Times New Roman" panose="02020603050405020304" pitchFamily="18" charset="0"/>
                <a:ea typeface="Times New Roman" panose="02020603050405020304" pitchFamily="18" charset="0"/>
              </a:rPr>
              <a:t>України</a:t>
            </a:r>
            <a:r>
              <a:rPr lang="ru-RU" sz="1600" dirty="0">
                <a:latin typeface="Times New Roman" panose="02020603050405020304" pitchFamily="18" charset="0"/>
                <a:ea typeface="Times New Roman" panose="02020603050405020304" pitchFamily="18" charset="0"/>
                <a:cs typeface="+mn-cs"/>
              </a:rPr>
              <a:t> </a:t>
            </a:r>
            <a:r>
              <a:rPr lang="ru-RU" sz="1600" dirty="0" err="1" smtClean="0">
                <a:latin typeface="Times New Roman" panose="02020603050405020304" pitchFamily="18" charset="0"/>
                <a:ea typeface="Times New Roman" panose="02020603050405020304" pitchFamily="18" charset="0"/>
                <a:cs typeface="+mn-cs"/>
              </a:rPr>
              <a:t>Дунаєвецька</a:t>
            </a:r>
            <a:r>
              <a:rPr lang="ru-RU" sz="1600" dirty="0" smtClean="0">
                <a:latin typeface="Times New Roman" panose="02020603050405020304" pitchFamily="18" charset="0"/>
                <a:ea typeface="Times New Roman" panose="02020603050405020304" pitchFamily="18" charset="0"/>
                <a:cs typeface="+mn-cs"/>
              </a:rPr>
              <a:t> </a:t>
            </a:r>
            <a:r>
              <a:rPr lang="ru-RU" sz="1600" dirty="0">
                <a:latin typeface="Times New Roman" panose="02020603050405020304" pitchFamily="18" charset="0"/>
                <a:ea typeface="Times New Roman" panose="02020603050405020304" pitchFamily="18" charset="0"/>
                <a:cs typeface="+mn-cs"/>
              </a:rPr>
              <a:t>міська </a:t>
            </a:r>
            <a:r>
              <a:rPr lang="ru-RU" sz="1600" dirty="0" err="1" smtClean="0">
                <a:latin typeface="Times New Roman" panose="02020603050405020304" pitchFamily="18" charset="0"/>
                <a:ea typeface="Times New Roman" panose="02020603050405020304" pitchFamily="18" charset="0"/>
                <a:cs typeface="+mn-cs"/>
              </a:rPr>
              <a:t>територіальна</a:t>
            </a:r>
            <a:r>
              <a:rPr lang="ru-RU" sz="1600" dirty="0" smtClean="0">
                <a:latin typeface="Times New Roman" panose="02020603050405020304" pitchFamily="18" charset="0"/>
                <a:ea typeface="Times New Roman" panose="02020603050405020304" pitchFamily="18" charset="0"/>
                <a:cs typeface="+mn-cs"/>
              </a:rPr>
              <a:t> громада </a:t>
            </a:r>
            <a:r>
              <a:rPr lang="ru-RU" sz="1600" dirty="0" err="1">
                <a:latin typeface="Times New Roman" panose="02020603050405020304" pitchFamily="18" charset="0"/>
                <a:ea typeface="Times New Roman" panose="02020603050405020304" pitchFamily="18" charset="0"/>
                <a:cs typeface="+mn-cs"/>
              </a:rPr>
              <a:t>посіла</a:t>
            </a:r>
            <a:r>
              <a:rPr lang="ru-RU" sz="1600" dirty="0">
                <a:latin typeface="Times New Roman" panose="02020603050405020304" pitchFamily="18" charset="0"/>
                <a:ea typeface="Times New Roman" panose="02020603050405020304" pitchFamily="18" charset="0"/>
                <a:cs typeface="+mn-cs"/>
              </a:rPr>
              <a:t> </a:t>
            </a:r>
            <a:r>
              <a:rPr lang="ru-RU" sz="1600" dirty="0" smtClean="0">
                <a:latin typeface="Times New Roman" panose="02020603050405020304" pitchFamily="18" charset="0"/>
                <a:ea typeface="Times New Roman" panose="02020603050405020304" pitchFamily="18" charset="0"/>
                <a:cs typeface="+mn-cs"/>
              </a:rPr>
              <a:t/>
            </a:r>
            <a:br>
              <a:rPr lang="ru-RU" sz="1600" dirty="0" smtClean="0">
                <a:latin typeface="Times New Roman" panose="02020603050405020304" pitchFamily="18" charset="0"/>
                <a:ea typeface="Times New Roman" panose="02020603050405020304" pitchFamily="18" charset="0"/>
                <a:cs typeface="+mn-cs"/>
              </a:rPr>
            </a:br>
            <a:r>
              <a:rPr lang="ru-RU" sz="1600" dirty="0">
                <a:latin typeface="Times New Roman" panose="02020603050405020304" pitchFamily="18" charset="0"/>
                <a:ea typeface="Times New Roman" panose="02020603050405020304" pitchFamily="18" charset="0"/>
                <a:cs typeface="+mn-cs"/>
              </a:rPr>
              <a:t> </a:t>
            </a:r>
          </a:p>
        </p:txBody>
      </p:sp>
      <p:grpSp>
        <p:nvGrpSpPr>
          <p:cNvPr id="6" name="Группа 5"/>
          <p:cNvGrpSpPr/>
          <p:nvPr/>
        </p:nvGrpSpPr>
        <p:grpSpPr>
          <a:xfrm>
            <a:off x="229553" y="1473116"/>
            <a:ext cx="4147498" cy="4038600"/>
            <a:chOff x="418619" y="1807055"/>
            <a:chExt cx="4147498" cy="403860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17" y="1807055"/>
              <a:ext cx="4038600" cy="4038600"/>
            </a:xfrm>
            <a:prstGeom prst="rect">
              <a:avLst/>
            </a:prstGeom>
            <a:ln>
              <a:noFill/>
            </a:ln>
            <a:effectLst>
              <a:softEdge rad="112500"/>
            </a:effectLst>
          </p:spPr>
        </p:pic>
        <p:sp>
          <p:nvSpPr>
            <p:cNvPr id="3" name="Овал 2"/>
            <p:cNvSpPr/>
            <p:nvPr/>
          </p:nvSpPr>
          <p:spPr>
            <a:xfrm>
              <a:off x="418619" y="3501008"/>
              <a:ext cx="4135463" cy="3253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9" name="Прямоугольник 8"/>
          <p:cNvSpPr/>
          <p:nvPr/>
        </p:nvSpPr>
        <p:spPr>
          <a:xfrm>
            <a:off x="95249" y="5498932"/>
            <a:ext cx="9048751" cy="923330"/>
          </a:xfrm>
          <a:prstGeom prst="rect">
            <a:avLst/>
          </a:prstGeom>
        </p:spPr>
        <p:txBody>
          <a:bodyPr wrap="square">
            <a:spAutoFit/>
          </a:bodyPr>
          <a:lstStyle/>
          <a:p>
            <a:r>
              <a:rPr lang="ru-RU" dirty="0" smtClean="0">
                <a:latin typeface="Times New Roman" panose="02020603050405020304" pitchFamily="18" charset="0"/>
                <a:ea typeface="Times New Roman" panose="02020603050405020304" pitchFamily="18" charset="0"/>
              </a:rPr>
              <a:t>Рейтинг  </a:t>
            </a:r>
            <a:r>
              <a:rPr lang="ru-RU" dirty="0" err="1">
                <a:latin typeface="Times New Roman" panose="02020603050405020304" pitchFamily="18" charset="0"/>
                <a:ea typeface="Times New Roman" panose="02020603050405020304" pitchFamily="18" charset="0"/>
              </a:rPr>
              <a:t>враховує</a:t>
            </a:r>
            <a:r>
              <a:rPr lang="ru-RU" dirty="0">
                <a:latin typeface="Times New Roman" panose="02020603050405020304" pitchFamily="18" charset="0"/>
                <a:ea typeface="Times New Roman" panose="02020603050405020304" pitchFamily="18" charset="0"/>
              </a:rPr>
              <a:t> 40 </a:t>
            </a:r>
            <a:r>
              <a:rPr lang="ru-RU" dirty="0" err="1">
                <a:latin typeface="Times New Roman" panose="02020603050405020304" pitchFamily="18" charset="0"/>
                <a:ea typeface="Times New Roman" panose="02020603050405020304" pitchFamily="18" charset="0"/>
              </a:rPr>
              <a:t>критеріальних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показників</a:t>
            </a:r>
            <a:r>
              <a:rPr lang="ru-RU" dirty="0">
                <a:latin typeface="Times New Roman" panose="02020603050405020304" pitchFamily="18" charset="0"/>
                <a:ea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rPr>
              <a:t>відображає</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інституційну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спроможність</a:t>
            </a:r>
            <a:r>
              <a:rPr lang="ru-RU" dirty="0">
                <a:latin typeface="Times New Roman" panose="02020603050405020304" pitchFamily="18" charset="0"/>
                <a:ea typeface="Times New Roman" panose="02020603050405020304" pitchFamily="18" charset="0"/>
              </a:rPr>
              <a:t>, </a:t>
            </a:r>
            <a:endParaRPr lang="ru-RU" dirty="0" smtClean="0">
              <a:latin typeface="Times New Roman" panose="02020603050405020304" pitchFamily="18" charset="0"/>
              <a:ea typeface="Times New Roman" panose="02020603050405020304" pitchFamily="18" charset="0"/>
            </a:endParaRPr>
          </a:p>
          <a:p>
            <a:r>
              <a:rPr lang="ru-RU" dirty="0" err="1" smtClean="0">
                <a:latin typeface="Times New Roman" panose="02020603050405020304" pitchFamily="18" charset="0"/>
                <a:ea typeface="Times New Roman" panose="02020603050405020304" pitchFamily="18" charset="0"/>
              </a:rPr>
              <a:t>сталий</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розвиток</a:t>
            </a:r>
            <a:r>
              <a:rPr lang="ru-RU" dirty="0">
                <a:latin typeface="Times New Roman" panose="02020603050405020304" pitchFamily="18" charset="0"/>
                <a:ea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rPr>
              <a:t>інвестиційну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привабливість</a:t>
            </a:r>
            <a:r>
              <a:rPr lang="ru-RU" dirty="0">
                <a:latin typeface="Times New Roman" panose="02020603050405020304" pitchFamily="18" charset="0"/>
                <a:ea typeface="Times New Roman" panose="02020603050405020304" pitchFamily="18" charset="0"/>
              </a:rPr>
              <a:t> громад у 2020 </a:t>
            </a:r>
            <a:r>
              <a:rPr lang="ru-RU" dirty="0" err="1">
                <a:latin typeface="Times New Roman" panose="02020603050405020304" pitchFamily="18" charset="0"/>
                <a:ea typeface="Times New Roman" panose="02020603050405020304" pitchFamily="18" charset="0"/>
              </a:rPr>
              <a:t>році</a:t>
            </a:r>
            <a:r>
              <a:rPr lang="ru-RU" dirty="0">
                <a:latin typeface="Times New Roman" panose="02020603050405020304" pitchFamily="18" charset="0"/>
                <a:ea typeface="Times New Roman" panose="02020603050405020304" pitchFamily="18" charset="0"/>
              </a:rPr>
              <a:t>.</a:t>
            </a:r>
            <a:br>
              <a:rPr lang="ru-RU" dirty="0">
                <a:latin typeface="Times New Roman" panose="02020603050405020304" pitchFamily="18" charset="0"/>
                <a:ea typeface="Times New Roman" panose="02020603050405020304" pitchFamily="18" charset="0"/>
              </a:rPr>
            </a:br>
            <a:r>
              <a:rPr lang="ru-RU" dirty="0" err="1">
                <a:latin typeface="Times New Roman" panose="02020603050405020304" pitchFamily="18" charset="0"/>
                <a:ea typeface="Times New Roman" panose="02020603050405020304" pitchFamily="18" charset="0"/>
              </a:rPr>
              <a:t>Загалом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оцінено</a:t>
            </a:r>
            <a:r>
              <a:rPr lang="ru-RU" dirty="0">
                <a:latin typeface="Times New Roman" panose="02020603050405020304" pitchFamily="18" charset="0"/>
                <a:ea typeface="Times New Roman" panose="02020603050405020304" pitchFamily="18" charset="0"/>
              </a:rPr>
              <a:t> 1540 громад.</a:t>
            </a:r>
            <a:endParaRPr lang="ru-RU" dirty="0"/>
          </a:p>
        </p:txBody>
      </p:sp>
      <p:sp>
        <p:nvSpPr>
          <p:cNvPr id="10" name="Прямоугольник 9"/>
          <p:cNvSpPr/>
          <p:nvPr/>
        </p:nvSpPr>
        <p:spPr>
          <a:xfrm>
            <a:off x="1748270" y="714009"/>
            <a:ext cx="4572000" cy="1200329"/>
          </a:xfrm>
          <a:prstGeom prst="rect">
            <a:avLst/>
          </a:prstGeom>
        </p:spPr>
        <p:txBody>
          <a:bodyPr>
            <a:spAutoFit/>
          </a:bodyPr>
          <a:lstStyle/>
          <a:p>
            <a:pPr>
              <a:lnSpc>
                <a:spcPct val="150000"/>
              </a:lnSpc>
            </a:pPr>
            <a:r>
              <a:rPr lang="ru-RU" sz="1600" b="1" dirty="0">
                <a:latin typeface="Times New Roman" panose="02020603050405020304" pitchFamily="18" charset="0"/>
                <a:ea typeface="Times New Roman" panose="02020603050405020304" pitchFamily="18" charset="0"/>
              </a:rPr>
              <a:t>2 </a:t>
            </a:r>
            <a:r>
              <a:rPr lang="ru-RU" sz="1600" b="1" dirty="0" err="1">
                <a:latin typeface="Times New Roman" panose="02020603050405020304" pitchFamily="18" charset="0"/>
                <a:ea typeface="Times New Roman" panose="02020603050405020304" pitchFamily="18" charset="0"/>
              </a:rPr>
              <a:t>місце</a:t>
            </a:r>
            <a:r>
              <a:rPr lang="ru-RU" sz="1600" b="1" dirty="0">
                <a:latin typeface="Times New Roman" panose="02020603050405020304" pitchFamily="18" charset="0"/>
                <a:ea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rPr>
              <a:t>серед</a:t>
            </a:r>
            <a:r>
              <a:rPr lang="ru-RU" sz="1600" dirty="0">
                <a:latin typeface="Times New Roman" panose="02020603050405020304" pitchFamily="18" charset="0"/>
                <a:ea typeface="Times New Roman" panose="02020603050405020304" pitchFamily="18" charset="0"/>
              </a:rPr>
              <a:t> громад </a:t>
            </a:r>
            <a:r>
              <a:rPr lang="ru-RU" sz="1600" dirty="0" err="1">
                <a:latin typeface="Times New Roman" panose="02020603050405020304" pitchFamily="18" charset="0"/>
                <a:ea typeface="Times New Roman" panose="02020603050405020304" pitchFamily="18" charset="0"/>
              </a:rPr>
              <a:t>області</a:t>
            </a:r>
            <a:r>
              <a:rPr lang="ru-RU" sz="1600" dirty="0">
                <a:latin typeface="Times New Roman" panose="02020603050405020304" pitchFamily="18" charset="0"/>
                <a:ea typeface="Times New Roman" panose="02020603050405020304" pitchFamily="18" charset="0"/>
              </a:rPr>
              <a:t> </a:t>
            </a:r>
            <a:br>
              <a:rPr lang="ru-RU" sz="1600" dirty="0">
                <a:latin typeface="Times New Roman" panose="02020603050405020304" pitchFamily="18" charset="0"/>
                <a:ea typeface="Times New Roman" panose="02020603050405020304" pitchFamily="18" charset="0"/>
              </a:rPr>
            </a:br>
            <a:r>
              <a:rPr lang="ru-RU" sz="1600" b="1" dirty="0" smtClean="0">
                <a:latin typeface="Times New Roman" panose="02020603050405020304" pitchFamily="18" charset="0"/>
                <a:ea typeface="Times New Roman" panose="02020603050405020304" pitchFamily="18" charset="0"/>
              </a:rPr>
              <a:t>11 </a:t>
            </a:r>
            <a:r>
              <a:rPr lang="ru-RU" sz="1600" b="1" dirty="0" err="1">
                <a:latin typeface="Times New Roman" panose="02020603050405020304" pitchFamily="18" charset="0"/>
                <a:ea typeface="Times New Roman" panose="02020603050405020304" pitchFamily="18" charset="0"/>
              </a:rPr>
              <a:t>місце</a:t>
            </a:r>
            <a:r>
              <a:rPr lang="ru-RU" sz="1600" b="1" dirty="0">
                <a:latin typeface="Times New Roman" panose="02020603050405020304" pitchFamily="18" charset="0"/>
                <a:ea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rPr>
              <a:t>серед</a:t>
            </a:r>
            <a:r>
              <a:rPr lang="ru-RU" sz="1600" dirty="0">
                <a:latin typeface="Times New Roman" panose="02020603050405020304" pitchFamily="18" charset="0"/>
                <a:ea typeface="Times New Roman" panose="02020603050405020304" pitchFamily="18" charset="0"/>
              </a:rPr>
              <a:t> громад </a:t>
            </a:r>
            <a:r>
              <a:rPr lang="ru-RU" sz="1600" dirty="0" err="1">
                <a:latin typeface="Times New Roman" panose="02020603050405020304" pitchFamily="18" charset="0"/>
                <a:ea typeface="Times New Roman" panose="02020603050405020304" pitchFamily="18" charset="0"/>
              </a:rPr>
              <a:t>України</a:t>
            </a:r>
            <a:r>
              <a:rPr lang="ru-RU" sz="1600" dirty="0">
                <a:latin typeface="Times New Roman" panose="02020603050405020304" pitchFamily="18" charset="0"/>
                <a:ea typeface="Times New Roman" panose="02020603050405020304" pitchFamily="18" charset="0"/>
              </a:rPr>
              <a:t/>
            </a:r>
            <a:br>
              <a:rPr lang="ru-RU" sz="1600" dirty="0">
                <a:latin typeface="Times New Roman" panose="02020603050405020304" pitchFamily="18" charset="0"/>
                <a:ea typeface="Times New Roman" panose="02020603050405020304" pitchFamily="18" charset="0"/>
              </a:rPr>
            </a:br>
            <a:endParaRPr lang="ru-RU" sz="1600" dirty="0"/>
          </a:p>
        </p:txBody>
      </p:sp>
      <p:pic>
        <p:nvPicPr>
          <p:cNvPr id="1026" name="Picture 2" descr="C:\Users\Nataha\Downloads\images-6654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081" y="714009"/>
            <a:ext cx="3740727" cy="4625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63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2477</TotalTime>
  <Words>8420</Words>
  <Application>Microsoft Office PowerPoint</Application>
  <PresentationFormat>Экран (4:3)</PresentationFormat>
  <Paragraphs>1447</Paragraphs>
  <Slides>68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Office Theme</vt:lpstr>
      <vt:lpstr>Стратегія розвитку Дунаєвецької міської територіальної громади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 Рейтингу інституційної спроможності і сталого розвитку малих та середніх громад України Дунаєвецька міська територіальна громада посіла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Nataha</cp:lastModifiedBy>
  <cp:revision>146</cp:revision>
  <dcterms:created xsi:type="dcterms:W3CDTF">2016-11-18T14:12:19Z</dcterms:created>
  <dcterms:modified xsi:type="dcterms:W3CDTF">2021-02-17T13:44:03Z</dcterms:modified>
</cp:coreProperties>
</file>