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9"/>
  </p:notesMasterIdLst>
  <p:sldIdLst>
    <p:sldId id="256" r:id="rId2"/>
    <p:sldId id="429" r:id="rId3"/>
    <p:sldId id="430" r:id="rId4"/>
    <p:sldId id="432" r:id="rId5"/>
    <p:sldId id="433" r:id="rId6"/>
    <p:sldId id="434" r:id="rId7"/>
    <p:sldId id="435" r:id="rId8"/>
    <p:sldId id="436" r:id="rId9"/>
    <p:sldId id="437" r:id="rId10"/>
    <p:sldId id="439" r:id="rId11"/>
    <p:sldId id="440" r:id="rId12"/>
    <p:sldId id="441" r:id="rId13"/>
    <p:sldId id="443" r:id="rId14"/>
    <p:sldId id="444" r:id="rId15"/>
    <p:sldId id="340" r:id="rId16"/>
    <p:sldId id="446" r:id="rId17"/>
    <p:sldId id="341" r:id="rId18"/>
    <p:sldId id="447" r:id="rId19"/>
    <p:sldId id="448" r:id="rId20"/>
    <p:sldId id="449" r:id="rId21"/>
    <p:sldId id="450" r:id="rId22"/>
    <p:sldId id="257" r:id="rId23"/>
    <p:sldId id="410" r:id="rId24"/>
    <p:sldId id="302" r:id="rId25"/>
    <p:sldId id="303" r:id="rId26"/>
    <p:sldId id="306" r:id="rId27"/>
    <p:sldId id="411" r:id="rId28"/>
    <p:sldId id="359" r:id="rId29"/>
    <p:sldId id="452" r:id="rId30"/>
    <p:sldId id="307" r:id="rId31"/>
    <p:sldId id="488" r:id="rId32"/>
    <p:sldId id="416" r:id="rId33"/>
    <p:sldId id="457" r:id="rId34"/>
    <p:sldId id="458" r:id="rId35"/>
    <p:sldId id="459" r:id="rId36"/>
    <p:sldId id="460" r:id="rId37"/>
    <p:sldId id="462" r:id="rId38"/>
    <p:sldId id="414" r:id="rId39"/>
    <p:sldId id="415" r:id="rId40"/>
    <p:sldId id="417" r:id="rId41"/>
    <p:sldId id="418" r:id="rId42"/>
    <p:sldId id="480" r:id="rId43"/>
    <p:sldId id="453" r:id="rId44"/>
    <p:sldId id="455" r:id="rId45"/>
    <p:sldId id="463" r:id="rId46"/>
    <p:sldId id="485" r:id="rId47"/>
    <p:sldId id="464" r:id="rId48"/>
    <p:sldId id="465" r:id="rId49"/>
    <p:sldId id="481" r:id="rId50"/>
    <p:sldId id="355" r:id="rId51"/>
    <p:sldId id="474" r:id="rId52"/>
    <p:sldId id="466" r:id="rId53"/>
    <p:sldId id="467" r:id="rId54"/>
    <p:sldId id="408" r:id="rId55"/>
    <p:sldId id="360" r:id="rId56"/>
    <p:sldId id="361" r:id="rId57"/>
    <p:sldId id="363" r:id="rId58"/>
    <p:sldId id="468" r:id="rId59"/>
    <p:sldId id="386" r:id="rId60"/>
    <p:sldId id="385" r:id="rId61"/>
    <p:sldId id="469" r:id="rId62"/>
    <p:sldId id="470" r:id="rId63"/>
    <p:sldId id="380" r:id="rId64"/>
    <p:sldId id="381" r:id="rId65"/>
    <p:sldId id="475" r:id="rId66"/>
    <p:sldId id="483" r:id="rId67"/>
    <p:sldId id="489" r:id="rId68"/>
    <p:sldId id="484" r:id="rId69"/>
    <p:sldId id="277" r:id="rId70"/>
    <p:sldId id="476" r:id="rId71"/>
    <p:sldId id="486" r:id="rId72"/>
    <p:sldId id="383" r:id="rId73"/>
    <p:sldId id="315" r:id="rId74"/>
    <p:sldId id="473" r:id="rId75"/>
    <p:sldId id="388" r:id="rId76"/>
    <p:sldId id="389" r:id="rId77"/>
    <p:sldId id="390" r:id="rId78"/>
    <p:sldId id="392" r:id="rId79"/>
    <p:sldId id="391" r:id="rId80"/>
    <p:sldId id="393" r:id="rId81"/>
    <p:sldId id="394" r:id="rId82"/>
    <p:sldId id="395" r:id="rId83"/>
    <p:sldId id="397" r:id="rId84"/>
    <p:sldId id="399" r:id="rId85"/>
    <p:sldId id="471" r:id="rId86"/>
    <p:sldId id="490" r:id="rId87"/>
    <p:sldId id="400" r:id="rId88"/>
    <p:sldId id="477" r:id="rId89"/>
    <p:sldId id="478" r:id="rId90"/>
    <p:sldId id="328" r:id="rId91"/>
    <p:sldId id="487" r:id="rId92"/>
    <p:sldId id="327" r:id="rId93"/>
    <p:sldId id="364" r:id="rId94"/>
    <p:sldId id="367" r:id="rId95"/>
    <p:sldId id="378" r:id="rId96"/>
    <p:sldId id="375" r:id="rId97"/>
    <p:sldId id="372" r:id="rId98"/>
    <p:sldId id="371" r:id="rId99"/>
    <p:sldId id="370" r:id="rId100"/>
    <p:sldId id="373" r:id="rId101"/>
    <p:sldId id="365" r:id="rId102"/>
    <p:sldId id="479" r:id="rId103"/>
    <p:sldId id="374" r:id="rId104"/>
    <p:sldId id="376" r:id="rId105"/>
    <p:sldId id="421" r:id="rId106"/>
    <p:sldId id="379" r:id="rId107"/>
    <p:sldId id="423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E60"/>
    <a:srgbClr val="748A98"/>
    <a:srgbClr val="4F9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9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-556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60399059492563434"/>
          <c:y val="0.63628007687846222"/>
          <c:w val="0.3155917541557306"/>
          <c:h val="0.31293646255755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  <c:spPr>
              <a:solidFill>
                <a:srgbClr val="92D050"/>
              </a:solidFill>
            </c:spPr>
          </c:dPt>
          <c:dPt>
            <c:idx val="7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0"/>
                  <c:y val="3.7870072274484558E-2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>
                        <a:solidFill>
                          <a:srgbClr val="374E60"/>
                        </a:solidFill>
                      </a:rPr>
                      <a:t>Земельні</a:t>
                    </a:r>
                    <a:r>
                      <a:rPr lang="uk-UA" baseline="0" dirty="0" smtClean="0">
                        <a:solidFill>
                          <a:srgbClr val="374E60"/>
                        </a:solidFill>
                      </a:rPr>
                      <a:t> 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603950987123532E-2"/>
                  <c:y val="-8.2060689852147643E-3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/>
                      <a:t>Соціального</a:t>
                    </a:r>
                    <a:r>
                      <a:rPr lang="uk-UA" baseline="0" dirty="0" smtClean="0"/>
                      <a:t> </a:t>
                    </a:r>
                    <a:r>
                      <a:rPr lang="uk-UA" dirty="0" smtClean="0"/>
                      <a:t>захисту</a:t>
                    </a:r>
                    <a:endParaRPr lang="uk-UA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308692325100591E-2"/>
                  <c:y val="3.026724532287337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4553994043121204"/>
                  <c:y val="-7.152247209966361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270055227471566"/>
                  <c:y val="-2.2585301837270396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Аграрної політики</c:v>
                </c:pt>
                <c:pt idx="1">
                  <c:v>Транспорту і звязку</c:v>
                </c:pt>
                <c:pt idx="2">
                  <c:v>Соц.захисту</c:v>
                </c:pt>
                <c:pt idx="3">
                  <c:v>Охорони здоров'я</c:v>
                </c:pt>
                <c:pt idx="4">
                  <c:v>Комунального господарства</c:v>
                </c:pt>
                <c:pt idx="5">
                  <c:v>Житлової політики</c:v>
                </c:pt>
                <c:pt idx="6">
                  <c:v>Екології</c:v>
                </c:pt>
                <c:pt idx="7">
                  <c:v>Освіти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2162</c:v>
                </c:pt>
                <c:pt idx="1">
                  <c:v>73</c:v>
                </c:pt>
                <c:pt idx="2">
                  <c:v>1179</c:v>
                </c:pt>
                <c:pt idx="3">
                  <c:v>66</c:v>
                </c:pt>
                <c:pt idx="4">
                  <c:v>238</c:v>
                </c:pt>
                <c:pt idx="5">
                  <c:v>23</c:v>
                </c:pt>
                <c:pt idx="6">
                  <c:v>19</c:v>
                </c:pt>
                <c:pt idx="7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8143602362204765"/>
          <c:y val="0.28316831192305542"/>
          <c:w val="0.6172805118110235"/>
          <c:h val="0.317031542290980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4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5"/>
              <c:layout>
                <c:manualLayout>
                  <c:x val="-4.4637454669311391E-2"/>
                  <c:y val="-0.15487651183027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Податок на доходи фізичних осіб - 68 447,0</c:v>
                </c:pt>
                <c:pt idx="1">
                  <c:v>Плата за землю - 13 756,6</c:v>
                </c:pt>
                <c:pt idx="2">
                  <c:v>Єдиний податок - 20 482,9</c:v>
                </c:pt>
                <c:pt idx="3">
                  <c:v>Акцизний податок - 4 941,6</c:v>
                </c:pt>
                <c:pt idx="4">
                  <c:v>Плата за надання адміністративних послуг - 2 722,9</c:v>
                </c:pt>
                <c:pt idx="5">
                  <c:v>Податок на нерухоме майно, відмінне від зем.ділянки - 2 327,2</c:v>
                </c:pt>
                <c:pt idx="6">
                  <c:v>Адміністративні штрафи - 273,5</c:v>
                </c:pt>
                <c:pt idx="7">
                  <c:v>Надходження від орендної плати за користування цілісним майновим комплексом - 148,6</c:v>
                </c:pt>
                <c:pt idx="8">
                  <c:v>Державне мито - 30,1</c:v>
                </c:pt>
                <c:pt idx="9">
                  <c:v>Інші надходження - 1 352,0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68447</c:v>
                </c:pt>
                <c:pt idx="1">
                  <c:v>13756.6</c:v>
                </c:pt>
                <c:pt idx="2">
                  <c:v>20482.900000000001</c:v>
                </c:pt>
                <c:pt idx="3">
                  <c:v>4941.6000000000004</c:v>
                </c:pt>
                <c:pt idx="4">
                  <c:v>2722.9</c:v>
                </c:pt>
                <c:pt idx="5">
                  <c:v>2327.1999999999998</c:v>
                </c:pt>
                <c:pt idx="7">
                  <c:v>148.6</c:v>
                </c:pt>
                <c:pt idx="8">
                  <c:v>30.1</c:v>
                </c:pt>
                <c:pt idx="9">
                  <c:v>1352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4504160262409941E-2"/>
          <c:y val="0.23972843999063334"/>
          <c:w val="0.56793591426071788"/>
          <c:h val="0.7023803882152795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02052436318981E-2"/>
          <c:y val="0"/>
          <c:w val="0.84291654102531177"/>
          <c:h val="0.61525765529308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84845179945409E-2"/>
                  <c:y val="5.55555555555555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8594139985108E-3"/>
                  <c:y val="-1.66666666666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58125519980148E-3"/>
                  <c:y val="-3.7037037037037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895313799950379E-3"/>
                  <c:y val="3.7037037037037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58125519980148E-3"/>
                  <c:y val="3.7037037037037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16859413998520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1.481481481481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168594139985108E-3"/>
                  <c:y val="-1.1111256926217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1.851851851851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7790627599900758E-3"/>
                  <c:y val="-2.4074074074074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Лист1!$A$2:$A$24</c:f>
              <c:strCache>
                <c:ptCount val="23"/>
                <c:pt idx="0">
                  <c:v>Управління освіти, молоді та спорту ДМР</c:v>
                </c:pt>
                <c:pt idx="1">
                  <c:v>ТОВ «Енселко Агро»</c:v>
                </c:pt>
                <c:pt idx="2">
                  <c:v>КНП «Дунаєвецька ЦРЛ»</c:v>
                </c:pt>
                <c:pt idx="3">
                  <c:v>КНП ЦПОСІ</c:v>
                </c:pt>
                <c:pt idx="4">
                  <c:v>ФГ «Подільська марка»</c:v>
                </c:pt>
                <c:pt idx="5">
                  <c:v>ТОВ «Козацька долина 2006»</c:v>
                </c:pt>
                <c:pt idx="6">
                  <c:v>ТОВ «Верест»</c:v>
                </c:pt>
                <c:pt idx="7">
                  <c:v>Окружна виборча комісія №192</c:v>
                </c:pt>
                <c:pt idx="8">
                  <c:v>ТОВ «Промінь Поділля»</c:v>
                </c:pt>
                <c:pt idx="9">
                  <c:v>ТОВ «Ситний двір 2004»</c:v>
                </c:pt>
                <c:pt idx="10">
                  <c:v>АТ «Хмельницькобленерго»</c:v>
                </c:pt>
                <c:pt idx="11">
                  <c:v>ТОВ «Хмельницькенергозбут»</c:v>
                </c:pt>
                <c:pt idx="12">
                  <c:v>КНП «Центр ПМСД»</c:v>
                </c:pt>
                <c:pt idx="13">
                  <c:v>ТОВ «Поділля Агросервіс»</c:v>
                </c:pt>
                <c:pt idx="14">
                  <c:v>ГУ Національної поліції в Хмельницькій області</c:v>
                </c:pt>
                <c:pt idx="15">
                  <c:v>ТОВ «Екотехнік-Дунаївці»</c:v>
                </c:pt>
                <c:pt idx="16">
                  <c:v>ТОВ «Дунаєвецький маслозавод»</c:v>
                </c:pt>
                <c:pt idx="17">
                  <c:v>КП «Благоустрій Дунаєвеччини»</c:v>
                </c:pt>
                <c:pt idx="18">
                  <c:v>ТОВ «АТБ-Маркет»</c:v>
                </c:pt>
                <c:pt idx="19">
                  <c:v>КП «Міськводоканал»</c:v>
                </c:pt>
                <c:pt idx="20">
                  <c:v>ГУ ДСНС України</c:v>
                </c:pt>
                <c:pt idx="21">
                  <c:v>АТ «Хмельницькгаз»</c:v>
                </c:pt>
                <c:pt idx="22">
                  <c:v>ТОВ «Подільський бройлер»</c:v>
                </c:pt>
              </c:strCache>
            </c:strRef>
          </c:cat>
          <c:val>
            <c:numRef>
              <c:f>Лист1!$B$2:$B$24</c:f>
              <c:numCache>
                <c:formatCode>General</c:formatCode>
                <c:ptCount val="23"/>
                <c:pt idx="0">
                  <c:v>10025</c:v>
                </c:pt>
                <c:pt idx="1">
                  <c:v>5919</c:v>
                </c:pt>
                <c:pt idx="2">
                  <c:v>3601</c:v>
                </c:pt>
                <c:pt idx="3">
                  <c:v>2860</c:v>
                </c:pt>
                <c:pt idx="4">
                  <c:v>2835</c:v>
                </c:pt>
                <c:pt idx="5">
                  <c:v>2812</c:v>
                </c:pt>
                <c:pt idx="6">
                  <c:v>2604</c:v>
                </c:pt>
                <c:pt idx="7">
                  <c:v>2093</c:v>
                </c:pt>
                <c:pt idx="8">
                  <c:v>2010</c:v>
                </c:pt>
                <c:pt idx="9">
                  <c:v>1680</c:v>
                </c:pt>
                <c:pt idx="10">
                  <c:v>1536</c:v>
                </c:pt>
                <c:pt idx="11">
                  <c:v>1437</c:v>
                </c:pt>
                <c:pt idx="12">
                  <c:v>1395</c:v>
                </c:pt>
                <c:pt idx="13">
                  <c:v>1201</c:v>
                </c:pt>
                <c:pt idx="14">
                  <c:v>1037</c:v>
                </c:pt>
                <c:pt idx="15">
                  <c:v>1030</c:v>
                </c:pt>
                <c:pt idx="16">
                  <c:v>978</c:v>
                </c:pt>
                <c:pt idx="17">
                  <c:v>977</c:v>
                </c:pt>
                <c:pt idx="18">
                  <c:v>927</c:v>
                </c:pt>
                <c:pt idx="19">
                  <c:v>873</c:v>
                </c:pt>
                <c:pt idx="20">
                  <c:v>775</c:v>
                </c:pt>
                <c:pt idx="21">
                  <c:v>675</c:v>
                </c:pt>
                <c:pt idx="22">
                  <c:v>546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182592"/>
        <c:axId val="239184128"/>
      </c:barChart>
      <c:catAx>
        <c:axId val="23918259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txPr>
          <a:bodyPr rot="2400000" anchor="ctr" anchorCtr="0"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239184128"/>
        <c:crosses val="autoZero"/>
        <c:auto val="1"/>
        <c:lblAlgn val="ctr"/>
        <c:lblOffset val="0"/>
        <c:tickMarkSkip val="1"/>
        <c:noMultiLvlLbl val="0"/>
      </c:catAx>
      <c:valAx>
        <c:axId val="2391841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39182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511920384951902E-2"/>
          <c:y val="0.33259798775153127"/>
          <c:w val="0.69510804899387624"/>
          <c:h val="0.363449985418489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layout>
                <c:manualLayout>
                  <c:x val="-2.8521098324247929E-2"/>
                  <c:y val="-0.11176926747792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354469764127179E-2"/>
                  <c:y val="2.59409051141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7927088584125692E-2"/>
                  <c:y val="-3.5643641135767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3.3402165788879098E-2"/>
                  <c:y val="-4.5397243082403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Освіта з ДШМ - 141 587,9</c:v>
                </c:pt>
                <c:pt idx="1">
                  <c:v>Трансферти районному бюджету - 28 003,2</c:v>
                </c:pt>
                <c:pt idx="2">
                  <c:v>Управління - 19 145,3</c:v>
                </c:pt>
                <c:pt idx="3">
                  <c:v>Культура без ДШМ - 9 473,4</c:v>
                </c:pt>
                <c:pt idx="4">
                  <c:v>Соціальний захист - 8 474,3</c:v>
                </c:pt>
                <c:pt idx="5">
                  <c:v>Благоустрій - 6 624,0</c:v>
                </c:pt>
                <c:pt idx="6">
                  <c:v>Ремонт доріг - 6 543,2</c:v>
                </c:pt>
                <c:pt idx="7">
                  <c:v>Фізична культура - 4 250,9</c:v>
                </c:pt>
                <c:pt idx="8">
                  <c:v>Різниця в тарифах - 4 063,8</c:v>
                </c:pt>
                <c:pt idx="9">
                  <c:v>Охорона здоров'я - 2 655,1</c:v>
                </c:pt>
                <c:pt idx="10">
                  <c:v>Інші (чл.внески, заходи з землеустрою) - 115,0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141587.9</c:v>
                </c:pt>
                <c:pt idx="1">
                  <c:v>28003.200000000001</c:v>
                </c:pt>
                <c:pt idx="2">
                  <c:v>19145.3</c:v>
                </c:pt>
                <c:pt idx="3">
                  <c:v>9473.4</c:v>
                </c:pt>
                <c:pt idx="4">
                  <c:v>8474.2999999999993</c:v>
                </c:pt>
                <c:pt idx="5">
                  <c:v>6624</c:v>
                </c:pt>
                <c:pt idx="6">
                  <c:v>6543.2</c:v>
                </c:pt>
                <c:pt idx="7">
                  <c:v>4250.8999999999996</c:v>
                </c:pt>
                <c:pt idx="8">
                  <c:v>4063.8</c:v>
                </c:pt>
                <c:pt idx="9">
                  <c:v>2655.1</c:v>
                </c:pt>
                <c:pt idx="10">
                  <c:v>115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291163604549527"/>
          <c:y val="0.23181816856226331"/>
          <c:w val="0.31922706777037507"/>
          <c:h val="0.7670242053076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374E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5548155758523"/>
          <c:y val="0.19083037087033644"/>
          <c:w val="0.48136315090577581"/>
          <c:h val="0.72945955911855254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3094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3094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3094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1973165809147503"/>
                  <c:y val="-0.2501509074404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8700361010830382E-3"/>
                  <c:y val="9.8131740618703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ТОВ "Екотехнік-Дунаївці"</c:v>
                </c:pt>
                <c:pt idx="1">
                  <c:v>ТОВ "Екотехнік - Миньківці"</c:v>
                </c:pt>
                <c:pt idx="2">
                  <c:v>Фізичні особи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1062.0999999999999</c:v>
                </c:pt>
                <c:pt idx="1">
                  <c:v>123</c:v>
                </c:pt>
                <c:pt idx="2">
                  <c:v>1316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3094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64191169244638679"/>
          <c:y val="0.16736820547357811"/>
          <c:w val="0.33933133809537347"/>
          <c:h val="0.69965105213590273"/>
        </c:manualLayout>
      </c:layout>
      <c:overlay val="0"/>
      <c:spPr>
        <a:noFill/>
        <a:ln w="3274">
          <a:solidFill>
            <a:schemeClr val="tx1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56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uk-UA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4811301538822"/>
          <c:y val="0.10094240610712396"/>
          <c:w val="0.41329829309837851"/>
          <c:h val="0.78658231918248933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Lbls>
            <c:dLbl>
              <c:idx val="1"/>
              <c:layout>
                <c:manualLayout>
                  <c:x val="0.15983845921698811"/>
                  <c:y val="-0.106485933290168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Sheet1!$B$1:$C$1</c:f>
              <c:strCache>
                <c:ptCount val="2"/>
                <c:pt idx="0">
                  <c:v>реєстрація нерухомості та бізнесу</c:v>
                </c:pt>
                <c:pt idx="1">
                  <c:v>реєстрація місця проживання, довідка про склад сім'ї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5480</c:v>
                </c:pt>
                <c:pt idx="1">
                  <c:v>12925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cat>
            <c:strRef>
              <c:f>Sheet1!$B$1:$C$1</c:f>
              <c:strCache>
                <c:ptCount val="2"/>
                <c:pt idx="0">
                  <c:v>реєстрація нерухомості та бізнесу</c:v>
                </c:pt>
                <c:pt idx="1">
                  <c:v>реєстрація місця проживання, довідка про склад сім'ї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30.6</c:v>
                </c:pt>
                <c:pt idx="1">
                  <c:v>38.6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реєстрація нерухомості та бізнесу</c:v>
                </c:pt>
                <c:pt idx="1">
                  <c:v>реєстрація місця проживання, довідка про склад сім'ї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45.9</c:v>
                </c:pt>
                <c:pt idx="1">
                  <c:v>46.9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5272197859008"/>
          <c:y val="0.27709064133189931"/>
          <c:w val="0.50773520880876499"/>
          <c:h val="0.5868111123643983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Sheet1!$B$1:$H$1</c:f>
              <c:strCache>
                <c:ptCount val="7"/>
                <c:pt idx="0">
                  <c:v>Загальноосвітні заклади</c:v>
                </c:pt>
                <c:pt idx="1">
                  <c:v>Дошкільна освіта</c:v>
                </c:pt>
                <c:pt idx="2">
                  <c:v>Дитяча школа мистецтв</c:v>
                </c:pt>
                <c:pt idx="3">
                  <c:v>Позашкільна освіта</c:v>
                </c:pt>
                <c:pt idx="4">
                  <c:v>Центральна бухгалтерія та група центрального господарського обслуговування</c:v>
                </c:pt>
                <c:pt idx="5">
                  <c:v>Методичне забезпечення</c:v>
                </c:pt>
                <c:pt idx="6">
                  <c:v>Інклюзивно-ресурсний центр</c:v>
                </c:pt>
              </c:strCache>
            </c:strRef>
          </c:cat>
          <c:val>
            <c:numRef>
              <c:f>Sheet1!$B$2:$H$2</c:f>
              <c:numCache>
                <c:formatCode>#,##0.00</c:formatCode>
                <c:ptCount val="7"/>
                <c:pt idx="0">
                  <c:v>99618.6</c:v>
                </c:pt>
                <c:pt idx="1">
                  <c:v>25266.1</c:v>
                </c:pt>
                <c:pt idx="2">
                  <c:v>6444.7</c:v>
                </c:pt>
                <c:pt idx="3">
                  <c:v>5481.1</c:v>
                </c:pt>
                <c:pt idx="4">
                  <c:v>3103.9</c:v>
                </c:pt>
                <c:pt idx="5" formatCode="General">
                  <c:v>923.3</c:v>
                </c:pt>
                <c:pt idx="6" formatCode="General">
                  <c:v>750.2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Загальноосвітні заклади</c:v>
                </c:pt>
                <c:pt idx="1">
                  <c:v>Дошкільна освіта</c:v>
                </c:pt>
                <c:pt idx="2">
                  <c:v>Дитяча школа мистецтв</c:v>
                </c:pt>
                <c:pt idx="3">
                  <c:v>Позашкільна освіта</c:v>
                </c:pt>
                <c:pt idx="4">
                  <c:v>Центральна бухгалтерія та група центрального господарського обслуговування</c:v>
                </c:pt>
                <c:pt idx="5">
                  <c:v>Методичне забезпечення</c:v>
                </c:pt>
                <c:pt idx="6">
                  <c:v>Інклюзивно-ресурсний центр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Sheet1!$B$1:$H$1</c:f>
              <c:strCache>
                <c:ptCount val="7"/>
                <c:pt idx="0">
                  <c:v>Загальноосвітні заклади</c:v>
                </c:pt>
                <c:pt idx="1">
                  <c:v>Дошкільна освіта</c:v>
                </c:pt>
                <c:pt idx="2">
                  <c:v>Дитяча школа мистецтв</c:v>
                </c:pt>
                <c:pt idx="3">
                  <c:v>Позашкільна освіта</c:v>
                </c:pt>
                <c:pt idx="4">
                  <c:v>Центральна бухгалтерія та група центрального господарського обслуговування</c:v>
                </c:pt>
                <c:pt idx="5">
                  <c:v>Методичне забезпечення</c:v>
                </c:pt>
                <c:pt idx="6">
                  <c:v>Інклюзивно-ресурсний центр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6093552770401609"/>
          <c:y val="0"/>
          <c:w val="0.35860914407007588"/>
          <c:h val="1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689013519536502"/>
          <c:y val="0.42849490584545863"/>
          <c:w val="0.55633858267716541"/>
          <c:h val="0.333822826066556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explosion val="11"/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3.3156641457493814E-2"/>
                  <c:y val="-3.33391652769448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1.1532763263699355E-2"/>
                  <c:y val="4.14515382151767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8.225664736137174E-2"/>
                  <c:y val="6.80392297654311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3.6640045193606682E-2"/>
                  <c:y val="0.2642536241484266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6.7526240422115691E-2"/>
                  <c:y val="8.88746068073277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9.0036337789796472E-2"/>
                  <c:y val="-3.897069903429081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0.41918980272944378"/>
                  <c:y val="0.480622945967548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-6.3952889369431106E-3"/>
                  <c:y val="-4.16714282969274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Sheet1!$B$1:$J$1</c:f>
              <c:strCache>
                <c:ptCount val="8"/>
                <c:pt idx="0">
                  <c:v>інваліди дитинства</c:v>
                </c:pt>
                <c:pt idx="1">
                  <c:v>інваліди І групи</c:v>
                </c:pt>
                <c:pt idx="2">
                  <c:v>онкохворі</c:v>
                </c:pt>
                <c:pt idx="3">
                  <c:v>дороговартісне лікування</c:v>
                </c:pt>
                <c:pt idx="4">
                  <c:v>діти учасників АТО</c:v>
                </c:pt>
                <c:pt idx="5">
                  <c:v>поховання</c:v>
                </c:pt>
                <c:pt idx="6">
                  <c:v>особи, які опинились в екстреній ситуації у зв'язку зі стихійним лихом </c:v>
                </c:pt>
                <c:pt idx="7">
                  <c:v>важкохворі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37</c:v>
                </c:pt>
                <c:pt idx="1">
                  <c:v>222</c:v>
                </c:pt>
                <c:pt idx="2">
                  <c:v>347</c:v>
                </c:pt>
                <c:pt idx="3">
                  <c:v>48</c:v>
                </c:pt>
                <c:pt idx="4">
                  <c:v>67</c:v>
                </c:pt>
                <c:pt idx="5">
                  <c:v>32</c:v>
                </c:pt>
                <c:pt idx="6">
                  <c:v>19</c:v>
                </c:pt>
                <c:pt idx="7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Sheet1!$B$1:$J$1</c:f>
              <c:strCache>
                <c:ptCount val="8"/>
                <c:pt idx="0">
                  <c:v>інваліди дитинства</c:v>
                </c:pt>
                <c:pt idx="1">
                  <c:v>інваліди І групи</c:v>
                </c:pt>
                <c:pt idx="2">
                  <c:v>онкохворі</c:v>
                </c:pt>
                <c:pt idx="3">
                  <c:v>дороговартісне лікування</c:v>
                </c:pt>
                <c:pt idx="4">
                  <c:v>діти учасників АТО</c:v>
                </c:pt>
                <c:pt idx="5">
                  <c:v>поховання</c:v>
                </c:pt>
                <c:pt idx="6">
                  <c:v>особи, які опинились в екстреній ситуації у зв'язку зі стихійним лихом </c:v>
                </c:pt>
                <c:pt idx="7">
                  <c:v>важкохворі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Sheet1!$B$1:$J$1</c:f>
              <c:strCache>
                <c:ptCount val="8"/>
                <c:pt idx="0">
                  <c:v>інваліди дитинства</c:v>
                </c:pt>
                <c:pt idx="1">
                  <c:v>інваліди І групи</c:v>
                </c:pt>
                <c:pt idx="2">
                  <c:v>онкохворі</c:v>
                </c:pt>
                <c:pt idx="3">
                  <c:v>дороговартісне лікування</c:v>
                </c:pt>
                <c:pt idx="4">
                  <c:v>діти учасників АТО</c:v>
                </c:pt>
                <c:pt idx="5">
                  <c:v>поховання</c:v>
                </c:pt>
                <c:pt idx="6">
                  <c:v>особи, які опинились в екстреній ситуації у зв'язку зі стихійним лихом </c:v>
                </c:pt>
                <c:pt idx="7">
                  <c:v>важкохворі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>
          <a:noFill/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731BD-63F2-4C59-B4FE-16D648F105E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E6FDDE-50AF-4736-AF0D-2EC43C870E1F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16</a:t>
          </a:r>
          <a:endParaRPr lang="ru-RU" sz="2800" dirty="0">
            <a:solidFill>
              <a:schemeClr val="tx1"/>
            </a:solidFill>
          </a:endParaRPr>
        </a:p>
      </dgm:t>
    </dgm:pt>
    <dgm:pt modelId="{A4939F1F-221C-4645-A83D-B8BF16E39A02}" type="parTrans" cxnId="{5B4647B6-7539-422F-9217-FAF828C8A804}">
      <dgm:prSet/>
      <dgm:spPr/>
      <dgm:t>
        <a:bodyPr/>
        <a:lstStyle/>
        <a:p>
          <a:endParaRPr lang="ru-RU" sz="2800"/>
        </a:p>
      </dgm:t>
    </dgm:pt>
    <dgm:pt modelId="{785A8E10-D034-4D9A-94CE-E0B04F77CFF0}" type="sibTrans" cxnId="{5B4647B6-7539-422F-9217-FAF828C8A804}">
      <dgm:prSet/>
      <dgm:spPr/>
      <dgm:t>
        <a:bodyPr/>
        <a:lstStyle/>
        <a:p>
          <a:endParaRPr lang="ru-RU" sz="2800"/>
        </a:p>
      </dgm:t>
    </dgm:pt>
    <dgm:pt modelId="{88AE8633-3DCE-46AD-A088-095C9531871D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sz="2800" dirty="0" smtClean="0"/>
            <a:t> 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сесій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C453C2C1-2C57-4E1D-AE7A-F7D4091E1064}" type="parTrans" cxnId="{1E4CDF4E-D5B2-4E8F-A146-CB7446E0B0E3}">
      <dgm:prSet/>
      <dgm:spPr/>
      <dgm:t>
        <a:bodyPr/>
        <a:lstStyle/>
        <a:p>
          <a:endParaRPr lang="ru-RU" sz="2800"/>
        </a:p>
      </dgm:t>
    </dgm:pt>
    <dgm:pt modelId="{438C7531-FC7D-4991-940E-3221A8138F8F}" type="sibTrans" cxnId="{1E4CDF4E-D5B2-4E8F-A146-CB7446E0B0E3}">
      <dgm:prSet/>
      <dgm:spPr/>
      <dgm:t>
        <a:bodyPr/>
        <a:lstStyle/>
        <a:p>
          <a:endParaRPr lang="ru-RU" sz="2800"/>
        </a:p>
      </dgm:t>
    </dgm:pt>
    <dgm:pt modelId="{4B126B19-2137-4C3B-B175-73CD15CE9D2D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701</a:t>
          </a:r>
          <a:endParaRPr lang="ru-RU" sz="2800" dirty="0">
            <a:solidFill>
              <a:schemeClr val="tx1"/>
            </a:solidFill>
          </a:endParaRPr>
        </a:p>
      </dgm:t>
    </dgm:pt>
    <dgm:pt modelId="{1961C0E4-2E53-4A35-A40C-FEEF1F08ED76}" type="parTrans" cxnId="{DC4BF68A-0A15-4D8E-AA5E-AE0A90FF957A}">
      <dgm:prSet/>
      <dgm:spPr/>
      <dgm:t>
        <a:bodyPr/>
        <a:lstStyle/>
        <a:p>
          <a:endParaRPr lang="ru-RU" sz="2800"/>
        </a:p>
      </dgm:t>
    </dgm:pt>
    <dgm:pt modelId="{7C438CB0-26A8-45CD-B6D7-7EAA68E72620}" type="sibTrans" cxnId="{DC4BF68A-0A15-4D8E-AA5E-AE0A90FF957A}">
      <dgm:prSet/>
      <dgm:spPr/>
      <dgm:t>
        <a:bodyPr/>
        <a:lstStyle/>
        <a:p>
          <a:endParaRPr lang="ru-RU" sz="2800"/>
        </a:p>
      </dgm:t>
    </dgm:pt>
    <dgm:pt modelId="{D72268A5-6B5C-4A39-AB03-56849067BCEC}">
      <dgm:prSet phldrT="[Текст]" custT="1"/>
      <dgm:spPr/>
      <dgm:t>
        <a:bodyPr/>
        <a:lstStyle/>
        <a:p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рішення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8B0C04A-F563-42BF-B40E-FC92268E3831}" type="parTrans" cxnId="{22710D5E-A8C8-4408-A05E-64363A9F7563}">
      <dgm:prSet/>
      <dgm:spPr/>
      <dgm:t>
        <a:bodyPr/>
        <a:lstStyle/>
        <a:p>
          <a:endParaRPr lang="ru-RU" sz="2800"/>
        </a:p>
      </dgm:t>
    </dgm:pt>
    <dgm:pt modelId="{94E7618C-0B5C-4C43-961B-F5E3DF4D6FB7}" type="sibTrans" cxnId="{22710D5E-A8C8-4408-A05E-64363A9F7563}">
      <dgm:prSet/>
      <dgm:spPr/>
      <dgm:t>
        <a:bodyPr/>
        <a:lstStyle/>
        <a:p>
          <a:endParaRPr lang="ru-RU" sz="2800"/>
        </a:p>
      </dgm:t>
    </dgm:pt>
    <dgm:pt modelId="{0466F8DF-CD24-42B5-8CC3-51579C3BE35D}" type="pres">
      <dgm:prSet presAssocID="{25D731BD-63F2-4C59-B4FE-16D648F105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F0BE9-DA9B-4EF2-9AB3-9B262AD27BCB}" type="pres">
      <dgm:prSet presAssocID="{34E6FDDE-50AF-4736-AF0D-2EC43C870E1F}" presName="composite" presStyleCnt="0"/>
      <dgm:spPr/>
    </dgm:pt>
    <dgm:pt modelId="{268577D4-4D70-4BCA-AB4C-E007D39D0577}" type="pres">
      <dgm:prSet presAssocID="{34E6FDDE-50AF-4736-AF0D-2EC43C870E1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61802-DA57-4983-8847-464EA254F423}" type="pres">
      <dgm:prSet presAssocID="{34E6FDDE-50AF-4736-AF0D-2EC43C870E1F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1E174-B847-4254-8BB7-CDDB7B3C6701}" type="pres">
      <dgm:prSet presAssocID="{785A8E10-D034-4D9A-94CE-E0B04F77CFF0}" presName="sp" presStyleCnt="0"/>
      <dgm:spPr/>
    </dgm:pt>
    <dgm:pt modelId="{AB94751F-588E-4735-AD26-A0453E4E831D}" type="pres">
      <dgm:prSet presAssocID="{4B126B19-2137-4C3B-B175-73CD15CE9D2D}" presName="composite" presStyleCnt="0"/>
      <dgm:spPr/>
    </dgm:pt>
    <dgm:pt modelId="{DCA4BB8E-AE31-40A1-A950-C3018355295C}" type="pres">
      <dgm:prSet presAssocID="{4B126B19-2137-4C3B-B175-73CD15CE9D2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E00CA-90B8-4792-ACAF-EFE273AE1E3F}" type="pres">
      <dgm:prSet presAssocID="{4B126B19-2137-4C3B-B175-73CD15CE9D2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87A375-1307-4366-8A57-35258D001061}" type="presOf" srcId="{34E6FDDE-50AF-4736-AF0D-2EC43C870E1F}" destId="{268577D4-4D70-4BCA-AB4C-E007D39D0577}" srcOrd="0" destOrd="0" presId="urn:microsoft.com/office/officeart/2005/8/layout/chevron2"/>
    <dgm:cxn modelId="{5B4647B6-7539-422F-9217-FAF828C8A804}" srcId="{25D731BD-63F2-4C59-B4FE-16D648F105EB}" destId="{34E6FDDE-50AF-4736-AF0D-2EC43C870E1F}" srcOrd="0" destOrd="0" parTransId="{A4939F1F-221C-4645-A83D-B8BF16E39A02}" sibTransId="{785A8E10-D034-4D9A-94CE-E0B04F77CFF0}"/>
    <dgm:cxn modelId="{AC8896F5-5F30-4F27-8F63-ACCA5B874FE0}" type="presOf" srcId="{D72268A5-6B5C-4A39-AB03-56849067BCEC}" destId="{13CE00CA-90B8-4792-ACAF-EFE273AE1E3F}" srcOrd="0" destOrd="0" presId="urn:microsoft.com/office/officeart/2005/8/layout/chevron2"/>
    <dgm:cxn modelId="{1E4CDF4E-D5B2-4E8F-A146-CB7446E0B0E3}" srcId="{34E6FDDE-50AF-4736-AF0D-2EC43C870E1F}" destId="{88AE8633-3DCE-46AD-A088-095C9531871D}" srcOrd="0" destOrd="0" parTransId="{C453C2C1-2C57-4E1D-AE7A-F7D4091E1064}" sibTransId="{438C7531-FC7D-4991-940E-3221A8138F8F}"/>
    <dgm:cxn modelId="{DC4BF68A-0A15-4D8E-AA5E-AE0A90FF957A}" srcId="{25D731BD-63F2-4C59-B4FE-16D648F105EB}" destId="{4B126B19-2137-4C3B-B175-73CD15CE9D2D}" srcOrd="1" destOrd="0" parTransId="{1961C0E4-2E53-4A35-A40C-FEEF1F08ED76}" sibTransId="{7C438CB0-26A8-45CD-B6D7-7EAA68E72620}"/>
    <dgm:cxn modelId="{A48DEC36-9772-4C8A-8B79-DCDF57763CBC}" type="presOf" srcId="{4B126B19-2137-4C3B-B175-73CD15CE9D2D}" destId="{DCA4BB8E-AE31-40A1-A950-C3018355295C}" srcOrd="0" destOrd="0" presId="urn:microsoft.com/office/officeart/2005/8/layout/chevron2"/>
    <dgm:cxn modelId="{325B6DFC-A882-4CCA-A197-CC0D3E2BDFD4}" type="presOf" srcId="{88AE8633-3DCE-46AD-A088-095C9531871D}" destId="{C9261802-DA57-4983-8847-464EA254F423}" srcOrd="0" destOrd="0" presId="urn:microsoft.com/office/officeart/2005/8/layout/chevron2"/>
    <dgm:cxn modelId="{22710D5E-A8C8-4408-A05E-64363A9F7563}" srcId="{4B126B19-2137-4C3B-B175-73CD15CE9D2D}" destId="{D72268A5-6B5C-4A39-AB03-56849067BCEC}" srcOrd="0" destOrd="0" parTransId="{F8B0C04A-F563-42BF-B40E-FC92268E3831}" sibTransId="{94E7618C-0B5C-4C43-961B-F5E3DF4D6FB7}"/>
    <dgm:cxn modelId="{AF41E637-B71A-4113-A10B-2B86AC650132}" type="presOf" srcId="{25D731BD-63F2-4C59-B4FE-16D648F105EB}" destId="{0466F8DF-CD24-42B5-8CC3-51579C3BE35D}" srcOrd="0" destOrd="0" presId="urn:microsoft.com/office/officeart/2005/8/layout/chevron2"/>
    <dgm:cxn modelId="{7DD23984-A8B0-4797-9A57-E428288DEC61}" type="presParOf" srcId="{0466F8DF-CD24-42B5-8CC3-51579C3BE35D}" destId="{DAFF0BE9-DA9B-4EF2-9AB3-9B262AD27BCB}" srcOrd="0" destOrd="0" presId="urn:microsoft.com/office/officeart/2005/8/layout/chevron2"/>
    <dgm:cxn modelId="{812B90FB-9791-4D23-BA5C-19D5BFF6E5DE}" type="presParOf" srcId="{DAFF0BE9-DA9B-4EF2-9AB3-9B262AD27BCB}" destId="{268577D4-4D70-4BCA-AB4C-E007D39D0577}" srcOrd="0" destOrd="0" presId="urn:microsoft.com/office/officeart/2005/8/layout/chevron2"/>
    <dgm:cxn modelId="{20B67834-0127-404D-A8F0-950B0A75393C}" type="presParOf" srcId="{DAFF0BE9-DA9B-4EF2-9AB3-9B262AD27BCB}" destId="{C9261802-DA57-4983-8847-464EA254F423}" srcOrd="1" destOrd="0" presId="urn:microsoft.com/office/officeart/2005/8/layout/chevron2"/>
    <dgm:cxn modelId="{9BCB7A1F-1F03-458A-AF77-16A849E580DD}" type="presParOf" srcId="{0466F8DF-CD24-42B5-8CC3-51579C3BE35D}" destId="{F841E174-B847-4254-8BB7-CDDB7B3C6701}" srcOrd="1" destOrd="0" presId="urn:microsoft.com/office/officeart/2005/8/layout/chevron2"/>
    <dgm:cxn modelId="{47A3ABDF-5B05-44E6-84EB-FD5A02152B8A}" type="presParOf" srcId="{0466F8DF-CD24-42B5-8CC3-51579C3BE35D}" destId="{AB94751F-588E-4735-AD26-A0453E4E831D}" srcOrd="2" destOrd="0" presId="urn:microsoft.com/office/officeart/2005/8/layout/chevron2"/>
    <dgm:cxn modelId="{B0BCB9D5-5D30-452B-8B24-E26F273EA8F8}" type="presParOf" srcId="{AB94751F-588E-4735-AD26-A0453E4E831D}" destId="{DCA4BB8E-AE31-40A1-A950-C3018355295C}" srcOrd="0" destOrd="0" presId="urn:microsoft.com/office/officeart/2005/8/layout/chevron2"/>
    <dgm:cxn modelId="{A3DD526C-852A-49BC-AFB0-FA74A94F19CB}" type="presParOf" srcId="{AB94751F-588E-4735-AD26-A0453E4E831D}" destId="{13CE00CA-90B8-4792-ACAF-EFE273AE1E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FDD04D-6FD9-4CC4-A800-C24696273F1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19296-6DD7-4A7D-902A-0FD1DE5794AB}">
      <dgm:prSet phldrT="[Текст]"/>
      <dgm:spPr>
        <a:solidFill>
          <a:srgbClr val="748A98"/>
        </a:solidFill>
        <a:ln>
          <a:solidFill>
            <a:srgbClr val="748A98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B9FB5E-EF28-4443-B22D-0C971264D0D7}" type="parTrans" cxnId="{D702AED8-AC40-4DF8-B5DE-6FE9CD69170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278C912-EA59-4635-A25A-A409A6E681B9}" type="sibTrans" cxnId="{D702AED8-AC40-4DF8-B5DE-6FE9CD69170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6CE9914-9626-4AC3-96FF-FC4708FE5E7D}">
      <dgm:prSet phldrT="[Текст]"/>
      <dgm:spPr>
        <a:ln>
          <a:solidFill>
            <a:srgbClr val="748A98"/>
          </a:solidFill>
        </a:ln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загальної практики-сімейної медицини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1DB0B02-2586-4A59-BF78-A127E94F7ADB}" type="parTrans" cxnId="{23ABB519-C150-439E-ABF6-8F103199C3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4B75F91-4D82-42CC-A928-276D09DA3BE2}" type="sibTrans" cxnId="{23ABB519-C150-439E-ABF6-8F103199C37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9E290B8-40E2-4178-BB30-E4604A762926}">
      <dgm:prSet phldrT="[Текст]"/>
      <dgm:spPr>
        <a:solidFill>
          <a:srgbClr val="748A98"/>
        </a:solidFill>
        <a:ln>
          <a:solidFill>
            <a:srgbClr val="748A98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33030E-BC3C-4B48-896D-88C3CDD94C46}" type="parTrans" cxnId="{FEE52F21-A3F6-4618-8F78-A10F005FF8F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FEA75B5-D0AF-4EE3-8C4A-0B76CEB999AF}" type="sibTrans" cxnId="{FEE52F21-A3F6-4618-8F78-A10F005FF8F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811A15F-071B-485B-B55D-A00217B0566A}">
      <dgm:prSet phldrT="[Текст]"/>
      <dgm:spPr>
        <a:ln>
          <a:solidFill>
            <a:srgbClr val="748A98"/>
          </a:solidFill>
        </a:ln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терапевтичних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4C0EF27-4BE7-40E2-BA98-D4DE78FCA696}" type="parTrans" cxnId="{0147109D-0FCA-49C3-8933-62445FAA7B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89ADE67-4567-49FE-8587-97665976AC92}" type="sibTrans" cxnId="{0147109D-0FCA-49C3-8933-62445FAA7B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6E4759-337F-4290-928D-032A03BCEADA}">
      <dgm:prSet phldrT="[Текст]"/>
      <dgm:spPr>
        <a:solidFill>
          <a:srgbClr val="748A98"/>
        </a:solidFill>
        <a:ln>
          <a:solidFill>
            <a:srgbClr val="748A98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F12836-A385-4ECF-8122-922FEE3888DD}" type="parTrans" cxnId="{8F92A88D-EC95-4936-A9EF-02C75A607A1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DE4D082-8DCA-4B4E-A9B0-8F602727C8E5}" type="sibTrans" cxnId="{8F92A88D-EC95-4936-A9EF-02C75A607A1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027DF29-FF8F-4011-A32C-D5ACD59B1585}">
      <dgm:prSet/>
      <dgm:spPr>
        <a:ln>
          <a:solidFill>
            <a:srgbClr val="748A98"/>
          </a:solidFill>
        </a:ln>
      </dgm:spPr>
      <dgm:t>
        <a:bodyPr/>
        <a:lstStyle/>
        <a:p>
          <a:r>
            <a:rPr lang="uk-UA" smtClean="0">
              <a:latin typeface="Times New Roman" pitchFamily="18" charset="0"/>
              <a:cs typeface="Times New Roman" pitchFamily="18" charset="0"/>
            </a:rPr>
            <a:t>педіатричних</a:t>
          </a:r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60E94EF-EEBE-46A2-A4C9-9C5CA1376A55}" type="parTrans" cxnId="{56F691F9-6E7D-4BF6-8A4A-6981D98EEE4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FD5F513-C1F6-4E83-8D3C-3FCF9CFE9782}" type="sibTrans" cxnId="{56F691F9-6E7D-4BF6-8A4A-6981D98EEE4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31FDC54-26D2-45F8-BADC-C3E332498A71}" type="pres">
      <dgm:prSet presAssocID="{BBFDD04D-6FD9-4CC4-A800-C24696273F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1BCF2-38D1-466A-BA1E-67B278F54B5A}" type="pres">
      <dgm:prSet presAssocID="{F1B19296-6DD7-4A7D-902A-0FD1DE5794AB}" presName="composite" presStyleCnt="0"/>
      <dgm:spPr/>
    </dgm:pt>
    <dgm:pt modelId="{11EBE899-0B41-40F1-A2C7-4A4AB5A426DA}" type="pres">
      <dgm:prSet presAssocID="{F1B19296-6DD7-4A7D-902A-0FD1DE5794A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E3EBE-8625-4C58-B051-05004BA5185A}" type="pres">
      <dgm:prSet presAssocID="{F1B19296-6DD7-4A7D-902A-0FD1DE5794A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128E-658B-4246-8A4A-C62FE06DD509}" type="pres">
      <dgm:prSet presAssocID="{A278C912-EA59-4635-A25A-A409A6E681B9}" presName="sp" presStyleCnt="0"/>
      <dgm:spPr/>
    </dgm:pt>
    <dgm:pt modelId="{6BF8E030-11AD-45B0-9C7C-77B14D47AC64}" type="pres">
      <dgm:prSet presAssocID="{79E290B8-40E2-4178-BB30-E4604A762926}" presName="composite" presStyleCnt="0"/>
      <dgm:spPr/>
    </dgm:pt>
    <dgm:pt modelId="{B75E8A07-49F3-4C1E-8C3E-D218DB11A9A9}" type="pres">
      <dgm:prSet presAssocID="{79E290B8-40E2-4178-BB30-E4604A76292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0C6DA-F7D5-41D5-A41B-751408AE6634}" type="pres">
      <dgm:prSet presAssocID="{79E290B8-40E2-4178-BB30-E4604A76292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6A93F-8784-4AED-B2CF-2291ABD6C3A3}" type="pres">
      <dgm:prSet presAssocID="{DFEA75B5-D0AF-4EE3-8C4A-0B76CEB999AF}" presName="sp" presStyleCnt="0"/>
      <dgm:spPr/>
    </dgm:pt>
    <dgm:pt modelId="{D2AD9D3D-339D-4ACB-83B0-3939F5B29A3A}" type="pres">
      <dgm:prSet presAssocID="{716E4759-337F-4290-928D-032A03BCEADA}" presName="composite" presStyleCnt="0"/>
      <dgm:spPr/>
    </dgm:pt>
    <dgm:pt modelId="{2C7D225D-E6D6-4B26-9306-046418E8A419}" type="pres">
      <dgm:prSet presAssocID="{716E4759-337F-4290-928D-032A03BCEAD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5E79C-C58A-4C1B-9BED-5B479D51CCE4}" type="pres">
      <dgm:prSet presAssocID="{716E4759-337F-4290-928D-032A03BCEAD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47109D-0FCA-49C3-8933-62445FAA7BEF}" srcId="{79E290B8-40E2-4178-BB30-E4604A762926}" destId="{A811A15F-071B-485B-B55D-A00217B0566A}" srcOrd="0" destOrd="0" parTransId="{B4C0EF27-4BE7-40E2-BA98-D4DE78FCA696}" sibTransId="{689ADE67-4567-49FE-8587-97665976AC92}"/>
    <dgm:cxn modelId="{55AC919E-924F-490F-BF87-8B53B63FB581}" type="presOf" srcId="{716E4759-337F-4290-928D-032A03BCEADA}" destId="{2C7D225D-E6D6-4B26-9306-046418E8A419}" srcOrd="0" destOrd="0" presId="urn:microsoft.com/office/officeart/2005/8/layout/chevron2"/>
    <dgm:cxn modelId="{56F691F9-6E7D-4BF6-8A4A-6981D98EEE47}" srcId="{716E4759-337F-4290-928D-032A03BCEADA}" destId="{7027DF29-FF8F-4011-A32C-D5ACD59B1585}" srcOrd="0" destOrd="0" parTransId="{A60E94EF-EEBE-46A2-A4C9-9C5CA1376A55}" sibTransId="{DFD5F513-C1F6-4E83-8D3C-3FCF9CFE9782}"/>
    <dgm:cxn modelId="{9F03BF03-FCC6-4EE1-AC80-EB9DCC7BAF42}" type="presOf" srcId="{7027DF29-FF8F-4011-A32C-D5ACD59B1585}" destId="{F045E79C-C58A-4C1B-9BED-5B479D51CCE4}" srcOrd="0" destOrd="0" presId="urn:microsoft.com/office/officeart/2005/8/layout/chevron2"/>
    <dgm:cxn modelId="{D702AED8-AC40-4DF8-B5DE-6FE9CD691702}" srcId="{BBFDD04D-6FD9-4CC4-A800-C24696273F1B}" destId="{F1B19296-6DD7-4A7D-902A-0FD1DE5794AB}" srcOrd="0" destOrd="0" parTransId="{EEB9FB5E-EF28-4443-B22D-0C971264D0D7}" sibTransId="{A278C912-EA59-4635-A25A-A409A6E681B9}"/>
    <dgm:cxn modelId="{8F92A88D-EC95-4936-A9EF-02C75A607A1F}" srcId="{BBFDD04D-6FD9-4CC4-A800-C24696273F1B}" destId="{716E4759-337F-4290-928D-032A03BCEADA}" srcOrd="2" destOrd="0" parTransId="{8CF12836-A385-4ECF-8122-922FEE3888DD}" sibTransId="{3DE4D082-8DCA-4B4E-A9B0-8F602727C8E5}"/>
    <dgm:cxn modelId="{F0BB6F56-9C18-46A4-9345-B5677F499D4D}" type="presOf" srcId="{E6CE9914-9626-4AC3-96FF-FC4708FE5E7D}" destId="{4AEE3EBE-8625-4C58-B051-05004BA5185A}" srcOrd="0" destOrd="0" presId="urn:microsoft.com/office/officeart/2005/8/layout/chevron2"/>
    <dgm:cxn modelId="{E02626D2-F774-40B4-935F-EF355E38C7D2}" type="presOf" srcId="{BBFDD04D-6FD9-4CC4-A800-C24696273F1B}" destId="{631FDC54-26D2-45F8-BADC-C3E332498A71}" srcOrd="0" destOrd="0" presId="urn:microsoft.com/office/officeart/2005/8/layout/chevron2"/>
    <dgm:cxn modelId="{8CB5C9FC-49B7-4AFF-8CDE-7C9BF4C66707}" type="presOf" srcId="{A811A15F-071B-485B-B55D-A00217B0566A}" destId="{B4E0C6DA-F7D5-41D5-A41B-751408AE6634}" srcOrd="0" destOrd="0" presId="urn:microsoft.com/office/officeart/2005/8/layout/chevron2"/>
    <dgm:cxn modelId="{23ABB519-C150-439E-ABF6-8F103199C37B}" srcId="{F1B19296-6DD7-4A7D-902A-0FD1DE5794AB}" destId="{E6CE9914-9626-4AC3-96FF-FC4708FE5E7D}" srcOrd="0" destOrd="0" parTransId="{C1DB0B02-2586-4A59-BF78-A127E94F7ADB}" sibTransId="{C4B75F91-4D82-42CC-A928-276D09DA3BE2}"/>
    <dgm:cxn modelId="{0C8342FF-7A2A-4674-A567-6BB99B5F0924}" type="presOf" srcId="{F1B19296-6DD7-4A7D-902A-0FD1DE5794AB}" destId="{11EBE899-0B41-40F1-A2C7-4A4AB5A426DA}" srcOrd="0" destOrd="0" presId="urn:microsoft.com/office/officeart/2005/8/layout/chevron2"/>
    <dgm:cxn modelId="{A99A02B5-3D08-4287-8602-FEC01E431BD3}" type="presOf" srcId="{79E290B8-40E2-4178-BB30-E4604A762926}" destId="{B75E8A07-49F3-4C1E-8C3E-D218DB11A9A9}" srcOrd="0" destOrd="0" presId="urn:microsoft.com/office/officeart/2005/8/layout/chevron2"/>
    <dgm:cxn modelId="{FEE52F21-A3F6-4618-8F78-A10F005FF8F4}" srcId="{BBFDD04D-6FD9-4CC4-A800-C24696273F1B}" destId="{79E290B8-40E2-4178-BB30-E4604A762926}" srcOrd="1" destOrd="0" parTransId="{9B33030E-BC3C-4B48-896D-88C3CDD94C46}" sibTransId="{DFEA75B5-D0AF-4EE3-8C4A-0B76CEB999AF}"/>
    <dgm:cxn modelId="{2F2DE025-F2AC-458B-8A1B-01C3F158F2AC}" type="presParOf" srcId="{631FDC54-26D2-45F8-BADC-C3E332498A71}" destId="{DB11BCF2-38D1-466A-BA1E-67B278F54B5A}" srcOrd="0" destOrd="0" presId="urn:microsoft.com/office/officeart/2005/8/layout/chevron2"/>
    <dgm:cxn modelId="{DDABF227-64AD-414E-8AE0-598A0F19C92B}" type="presParOf" srcId="{DB11BCF2-38D1-466A-BA1E-67B278F54B5A}" destId="{11EBE899-0B41-40F1-A2C7-4A4AB5A426DA}" srcOrd="0" destOrd="0" presId="urn:microsoft.com/office/officeart/2005/8/layout/chevron2"/>
    <dgm:cxn modelId="{33C43371-DF30-49BC-97BD-1A598DD291E1}" type="presParOf" srcId="{DB11BCF2-38D1-466A-BA1E-67B278F54B5A}" destId="{4AEE3EBE-8625-4C58-B051-05004BA5185A}" srcOrd="1" destOrd="0" presId="urn:microsoft.com/office/officeart/2005/8/layout/chevron2"/>
    <dgm:cxn modelId="{E651BBEC-07CE-47FB-8354-8FA1EF89A1C9}" type="presParOf" srcId="{631FDC54-26D2-45F8-BADC-C3E332498A71}" destId="{BA68128E-658B-4246-8A4A-C62FE06DD509}" srcOrd="1" destOrd="0" presId="urn:microsoft.com/office/officeart/2005/8/layout/chevron2"/>
    <dgm:cxn modelId="{7307AF87-E93E-46EA-A16E-C10BBD3FC28C}" type="presParOf" srcId="{631FDC54-26D2-45F8-BADC-C3E332498A71}" destId="{6BF8E030-11AD-45B0-9C7C-77B14D47AC64}" srcOrd="2" destOrd="0" presId="urn:microsoft.com/office/officeart/2005/8/layout/chevron2"/>
    <dgm:cxn modelId="{24C67D37-4BA3-4377-A8B0-F0DB2D4E6486}" type="presParOf" srcId="{6BF8E030-11AD-45B0-9C7C-77B14D47AC64}" destId="{B75E8A07-49F3-4C1E-8C3E-D218DB11A9A9}" srcOrd="0" destOrd="0" presId="urn:microsoft.com/office/officeart/2005/8/layout/chevron2"/>
    <dgm:cxn modelId="{F041F211-CFDF-461B-BA27-A50D454CDE90}" type="presParOf" srcId="{6BF8E030-11AD-45B0-9C7C-77B14D47AC64}" destId="{B4E0C6DA-F7D5-41D5-A41B-751408AE6634}" srcOrd="1" destOrd="0" presId="urn:microsoft.com/office/officeart/2005/8/layout/chevron2"/>
    <dgm:cxn modelId="{276C9D56-684E-4537-93EB-999C31A43F50}" type="presParOf" srcId="{631FDC54-26D2-45F8-BADC-C3E332498A71}" destId="{12C6A93F-8784-4AED-B2CF-2291ABD6C3A3}" srcOrd="3" destOrd="0" presId="urn:microsoft.com/office/officeart/2005/8/layout/chevron2"/>
    <dgm:cxn modelId="{D30FC3CE-E8F8-4D45-AC44-E69A0A890C99}" type="presParOf" srcId="{631FDC54-26D2-45F8-BADC-C3E332498A71}" destId="{D2AD9D3D-339D-4ACB-83B0-3939F5B29A3A}" srcOrd="4" destOrd="0" presId="urn:microsoft.com/office/officeart/2005/8/layout/chevron2"/>
    <dgm:cxn modelId="{88E3975F-E990-4B44-8E5E-746068BC2FF3}" type="presParOf" srcId="{D2AD9D3D-339D-4ACB-83B0-3939F5B29A3A}" destId="{2C7D225D-E6D6-4B26-9306-046418E8A419}" srcOrd="0" destOrd="0" presId="urn:microsoft.com/office/officeart/2005/8/layout/chevron2"/>
    <dgm:cxn modelId="{21320102-AC64-4A81-B880-8A3042C5D835}" type="presParOf" srcId="{D2AD9D3D-339D-4ACB-83B0-3939F5B29A3A}" destId="{F045E79C-C58A-4C1B-9BED-5B479D51CC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731BD-63F2-4C59-B4FE-16D648F105E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E6FDDE-50AF-4736-AF0D-2EC43C870E1F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uk-UA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939F1F-221C-4645-A83D-B8BF16E39A02}" type="parTrans" cxnId="{5B4647B6-7539-422F-9217-FAF828C8A804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785A8E10-D034-4D9A-94CE-E0B04F77CFF0}" type="sibTrans" cxnId="{5B4647B6-7539-422F-9217-FAF828C8A804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88AE8633-3DCE-46AD-A088-095C9531871D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засідань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C453C2C1-2C57-4E1D-AE7A-F7D4091E1064}" type="parTrans" cxnId="{1E4CDF4E-D5B2-4E8F-A146-CB7446E0B0E3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438C7531-FC7D-4991-940E-3221A8138F8F}" type="sibTrans" cxnId="{1E4CDF4E-D5B2-4E8F-A146-CB7446E0B0E3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4B126B19-2137-4C3B-B175-73CD15CE9D2D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204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1961C0E4-2E53-4A35-A40C-FEEF1F08ED76}" type="parTrans" cxnId="{DC4BF68A-0A15-4D8E-AA5E-AE0A90FF957A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7C438CB0-26A8-45CD-B6D7-7EAA68E72620}" type="sibTrans" cxnId="{DC4BF68A-0A15-4D8E-AA5E-AE0A90FF957A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D72268A5-6B5C-4A39-AB03-56849067BCEC}">
      <dgm:prSet phldrT="[Текст]" custT="1"/>
      <dgm:spPr/>
      <dgm:t>
        <a:bodyPr/>
        <a:lstStyle/>
        <a:p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 рішення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8B0C04A-F563-42BF-B40E-FC92268E3831}" type="parTrans" cxnId="{22710D5E-A8C8-4408-A05E-64363A9F7563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94E7618C-0B5C-4C43-961B-F5E3DF4D6FB7}" type="sibTrans" cxnId="{22710D5E-A8C8-4408-A05E-64363A9F7563}">
      <dgm:prSet/>
      <dgm:spPr/>
      <dgm:t>
        <a:bodyPr/>
        <a:lstStyle/>
        <a:p>
          <a:endParaRPr lang="ru-RU" sz="2800">
            <a:latin typeface="Times New Roman" pitchFamily="18" charset="0"/>
            <a:cs typeface="Times New Roman" pitchFamily="18" charset="0"/>
          </a:endParaRPr>
        </a:p>
      </dgm:t>
    </dgm:pt>
    <dgm:pt modelId="{0466F8DF-CD24-42B5-8CC3-51579C3BE35D}" type="pres">
      <dgm:prSet presAssocID="{25D731BD-63F2-4C59-B4FE-16D648F105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F0BE9-DA9B-4EF2-9AB3-9B262AD27BCB}" type="pres">
      <dgm:prSet presAssocID="{34E6FDDE-50AF-4736-AF0D-2EC43C870E1F}" presName="composite" presStyleCnt="0"/>
      <dgm:spPr/>
    </dgm:pt>
    <dgm:pt modelId="{268577D4-4D70-4BCA-AB4C-E007D39D0577}" type="pres">
      <dgm:prSet presAssocID="{34E6FDDE-50AF-4736-AF0D-2EC43C870E1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61802-DA57-4983-8847-464EA254F423}" type="pres">
      <dgm:prSet presAssocID="{34E6FDDE-50AF-4736-AF0D-2EC43C870E1F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1E174-B847-4254-8BB7-CDDB7B3C6701}" type="pres">
      <dgm:prSet presAssocID="{785A8E10-D034-4D9A-94CE-E0B04F77CFF0}" presName="sp" presStyleCnt="0"/>
      <dgm:spPr/>
    </dgm:pt>
    <dgm:pt modelId="{AB94751F-588E-4735-AD26-A0453E4E831D}" type="pres">
      <dgm:prSet presAssocID="{4B126B19-2137-4C3B-B175-73CD15CE9D2D}" presName="composite" presStyleCnt="0"/>
      <dgm:spPr/>
    </dgm:pt>
    <dgm:pt modelId="{DCA4BB8E-AE31-40A1-A950-C3018355295C}" type="pres">
      <dgm:prSet presAssocID="{4B126B19-2137-4C3B-B175-73CD15CE9D2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E00CA-90B8-4792-ACAF-EFE273AE1E3F}" type="pres">
      <dgm:prSet presAssocID="{4B126B19-2137-4C3B-B175-73CD15CE9D2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4F298B-002E-47CB-A1CD-491A5DB539FA}" type="presOf" srcId="{25D731BD-63F2-4C59-B4FE-16D648F105EB}" destId="{0466F8DF-CD24-42B5-8CC3-51579C3BE35D}" srcOrd="0" destOrd="0" presId="urn:microsoft.com/office/officeart/2005/8/layout/chevron2"/>
    <dgm:cxn modelId="{5B4647B6-7539-422F-9217-FAF828C8A804}" srcId="{25D731BD-63F2-4C59-B4FE-16D648F105EB}" destId="{34E6FDDE-50AF-4736-AF0D-2EC43C870E1F}" srcOrd="0" destOrd="0" parTransId="{A4939F1F-221C-4645-A83D-B8BF16E39A02}" sibTransId="{785A8E10-D034-4D9A-94CE-E0B04F77CFF0}"/>
    <dgm:cxn modelId="{20AF99E2-D2AF-4C3B-933E-EA3E7DCC1E50}" type="presOf" srcId="{D72268A5-6B5C-4A39-AB03-56849067BCEC}" destId="{13CE00CA-90B8-4792-ACAF-EFE273AE1E3F}" srcOrd="0" destOrd="0" presId="urn:microsoft.com/office/officeart/2005/8/layout/chevron2"/>
    <dgm:cxn modelId="{920E3C73-F64D-45AC-89BE-65D5302EFF94}" type="presOf" srcId="{34E6FDDE-50AF-4736-AF0D-2EC43C870E1F}" destId="{268577D4-4D70-4BCA-AB4C-E007D39D0577}" srcOrd="0" destOrd="0" presId="urn:microsoft.com/office/officeart/2005/8/layout/chevron2"/>
    <dgm:cxn modelId="{1E4CDF4E-D5B2-4E8F-A146-CB7446E0B0E3}" srcId="{34E6FDDE-50AF-4736-AF0D-2EC43C870E1F}" destId="{88AE8633-3DCE-46AD-A088-095C9531871D}" srcOrd="0" destOrd="0" parTransId="{C453C2C1-2C57-4E1D-AE7A-F7D4091E1064}" sibTransId="{438C7531-FC7D-4991-940E-3221A8138F8F}"/>
    <dgm:cxn modelId="{5C2A566D-8E07-48BB-83FC-678DD698AF51}" type="presOf" srcId="{88AE8633-3DCE-46AD-A088-095C9531871D}" destId="{C9261802-DA57-4983-8847-464EA254F423}" srcOrd="0" destOrd="0" presId="urn:microsoft.com/office/officeart/2005/8/layout/chevron2"/>
    <dgm:cxn modelId="{DC4BF68A-0A15-4D8E-AA5E-AE0A90FF957A}" srcId="{25D731BD-63F2-4C59-B4FE-16D648F105EB}" destId="{4B126B19-2137-4C3B-B175-73CD15CE9D2D}" srcOrd="1" destOrd="0" parTransId="{1961C0E4-2E53-4A35-A40C-FEEF1F08ED76}" sibTransId="{7C438CB0-26A8-45CD-B6D7-7EAA68E72620}"/>
    <dgm:cxn modelId="{22710D5E-A8C8-4408-A05E-64363A9F7563}" srcId="{4B126B19-2137-4C3B-B175-73CD15CE9D2D}" destId="{D72268A5-6B5C-4A39-AB03-56849067BCEC}" srcOrd="0" destOrd="0" parTransId="{F8B0C04A-F563-42BF-B40E-FC92268E3831}" sibTransId="{94E7618C-0B5C-4C43-961B-F5E3DF4D6FB7}"/>
    <dgm:cxn modelId="{5CA172D4-2814-4A5B-89C5-FF35100C4FF2}" type="presOf" srcId="{4B126B19-2137-4C3B-B175-73CD15CE9D2D}" destId="{DCA4BB8E-AE31-40A1-A950-C3018355295C}" srcOrd="0" destOrd="0" presId="urn:microsoft.com/office/officeart/2005/8/layout/chevron2"/>
    <dgm:cxn modelId="{52740E61-FB1B-4399-8083-5671BF75C4C1}" type="presParOf" srcId="{0466F8DF-CD24-42B5-8CC3-51579C3BE35D}" destId="{DAFF0BE9-DA9B-4EF2-9AB3-9B262AD27BCB}" srcOrd="0" destOrd="0" presId="urn:microsoft.com/office/officeart/2005/8/layout/chevron2"/>
    <dgm:cxn modelId="{119A729C-C1D5-4F79-BEE1-8D69B9BA13D5}" type="presParOf" srcId="{DAFF0BE9-DA9B-4EF2-9AB3-9B262AD27BCB}" destId="{268577D4-4D70-4BCA-AB4C-E007D39D0577}" srcOrd="0" destOrd="0" presId="urn:microsoft.com/office/officeart/2005/8/layout/chevron2"/>
    <dgm:cxn modelId="{0EBEE31A-F4F5-4555-9B91-DBF4ECA792F1}" type="presParOf" srcId="{DAFF0BE9-DA9B-4EF2-9AB3-9B262AD27BCB}" destId="{C9261802-DA57-4983-8847-464EA254F423}" srcOrd="1" destOrd="0" presId="urn:microsoft.com/office/officeart/2005/8/layout/chevron2"/>
    <dgm:cxn modelId="{1BB663C3-36C6-40F2-8EE6-C88898F4057B}" type="presParOf" srcId="{0466F8DF-CD24-42B5-8CC3-51579C3BE35D}" destId="{F841E174-B847-4254-8BB7-CDDB7B3C6701}" srcOrd="1" destOrd="0" presId="urn:microsoft.com/office/officeart/2005/8/layout/chevron2"/>
    <dgm:cxn modelId="{EAC95985-FE63-4863-819A-8C70EED058A3}" type="presParOf" srcId="{0466F8DF-CD24-42B5-8CC3-51579C3BE35D}" destId="{AB94751F-588E-4735-AD26-A0453E4E831D}" srcOrd="2" destOrd="0" presId="urn:microsoft.com/office/officeart/2005/8/layout/chevron2"/>
    <dgm:cxn modelId="{276A6977-A135-4400-A3AD-26BCE6571E23}" type="presParOf" srcId="{AB94751F-588E-4735-AD26-A0453E4E831D}" destId="{DCA4BB8E-AE31-40A1-A950-C3018355295C}" srcOrd="0" destOrd="0" presId="urn:microsoft.com/office/officeart/2005/8/layout/chevron2"/>
    <dgm:cxn modelId="{6AA62EA9-8F0F-4237-9933-7649AC4AED0B}" type="presParOf" srcId="{AB94751F-588E-4735-AD26-A0453E4E831D}" destId="{13CE00CA-90B8-4792-ACAF-EFE273AE1E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805ED2-6885-473F-B586-3968D6DC18E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E6BAEE-3538-4844-8670-849105BD28AE}">
      <dgm:prSet phldrT="[Текст]" custT="1"/>
      <dgm:spPr/>
      <dgm:t>
        <a:bodyPr/>
        <a:lstStyle/>
        <a:p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4022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45C8A1DB-E202-4365-BCF1-CEF56CA6EA93}" type="parTrans" cxnId="{4FFBA1C9-65C4-420C-9B34-AFC2EF7EF84B}">
      <dgm:prSet/>
      <dgm:spPr/>
      <dgm:t>
        <a:bodyPr/>
        <a:lstStyle/>
        <a:p>
          <a:endParaRPr lang="ru-RU"/>
        </a:p>
      </dgm:t>
    </dgm:pt>
    <dgm:pt modelId="{528BD721-4613-44AE-ACE6-C645970481F7}" type="sibTrans" cxnId="{4FFBA1C9-65C4-420C-9B34-AFC2EF7EF84B}">
      <dgm:prSet/>
      <dgm:spPr/>
      <dgm:t>
        <a:bodyPr/>
        <a:lstStyle/>
        <a:p>
          <a:endParaRPr lang="ru-RU"/>
        </a:p>
      </dgm:t>
    </dgm:pt>
    <dgm:pt modelId="{FF231781-6D5B-40E6-887F-949C37B8F860}">
      <dgm:prSet phldrT="[Текст]" custT="1"/>
      <dgm:spPr/>
      <dgm:t>
        <a:bodyPr/>
        <a:lstStyle/>
        <a:p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2985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619B7761-149C-4796-9E05-A2BAA05CF6E8}" type="parTrans" cxnId="{1E9C222F-C862-41E8-A778-037A816B2FFF}">
      <dgm:prSet/>
      <dgm:spPr/>
      <dgm:t>
        <a:bodyPr/>
        <a:lstStyle/>
        <a:p>
          <a:endParaRPr lang="ru-RU"/>
        </a:p>
      </dgm:t>
    </dgm:pt>
    <dgm:pt modelId="{12DEE4C5-5AAE-4122-ADD4-153E88D2CAA1}" type="sibTrans" cxnId="{1E9C222F-C862-41E8-A778-037A816B2FFF}">
      <dgm:prSet/>
      <dgm:spPr/>
      <dgm:t>
        <a:bodyPr/>
        <a:lstStyle/>
        <a:p>
          <a:endParaRPr lang="ru-RU"/>
        </a:p>
      </dgm:t>
    </dgm:pt>
    <dgm:pt modelId="{ADA3C301-9574-48AC-8F1C-B776CE57C29A}">
      <dgm:prSet phldrT="[Текст]"/>
      <dgm:spPr/>
      <dgm:t>
        <a:bodyPr/>
        <a:lstStyle/>
        <a:p>
          <a:pPr algn="ctr"/>
          <a:endParaRPr lang="ru-RU" b="1" dirty="0"/>
        </a:p>
      </dgm:t>
    </dgm:pt>
    <dgm:pt modelId="{74474982-055A-4D91-8D39-37A3B28EB3BD}" type="parTrans" cxnId="{6B1ABEDE-45F3-42CB-8B99-CE463CC2FDE4}">
      <dgm:prSet/>
      <dgm:spPr/>
      <dgm:t>
        <a:bodyPr/>
        <a:lstStyle/>
        <a:p>
          <a:endParaRPr lang="ru-RU"/>
        </a:p>
      </dgm:t>
    </dgm:pt>
    <dgm:pt modelId="{6EB94F13-8414-47E3-A0F0-0AEBC8B9D249}" type="sibTrans" cxnId="{6B1ABEDE-45F3-42CB-8B99-CE463CC2FDE4}">
      <dgm:prSet/>
      <dgm:spPr/>
      <dgm:t>
        <a:bodyPr/>
        <a:lstStyle/>
        <a:p>
          <a:endParaRPr lang="ru-RU"/>
        </a:p>
      </dgm:t>
    </dgm:pt>
    <dgm:pt modelId="{5213F5C6-905F-4B42-8135-C8872EF88BEB}">
      <dgm:prSet phldrT="[Текст]"/>
      <dgm:spPr/>
      <dgm:t>
        <a:bodyPr/>
        <a:lstStyle/>
        <a:p>
          <a:endParaRPr lang="ru-RU" dirty="0"/>
        </a:p>
      </dgm:t>
    </dgm:pt>
    <dgm:pt modelId="{FC92438D-ED63-4043-AF66-860938E17276}" type="sibTrans" cxnId="{609EF113-9F34-4B90-8599-D27582E64FD5}">
      <dgm:prSet/>
      <dgm:spPr/>
      <dgm:t>
        <a:bodyPr/>
        <a:lstStyle/>
        <a:p>
          <a:endParaRPr lang="ru-RU"/>
        </a:p>
      </dgm:t>
    </dgm:pt>
    <dgm:pt modelId="{B712B26C-5E85-444D-A0A1-56F9C2406167}" type="parTrans" cxnId="{609EF113-9F34-4B90-8599-D27582E64FD5}">
      <dgm:prSet/>
      <dgm:spPr/>
      <dgm:t>
        <a:bodyPr/>
        <a:lstStyle/>
        <a:p>
          <a:endParaRPr lang="ru-RU"/>
        </a:p>
      </dgm:t>
    </dgm:pt>
    <dgm:pt modelId="{C5CE24D1-F297-42B4-B02C-7FFA8960E954}" type="pres">
      <dgm:prSet presAssocID="{E2805ED2-6885-473F-B586-3968D6DC18E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D1B692-7136-4E6B-869C-37E360AE79BB}" type="pres">
      <dgm:prSet presAssocID="{9CE6BAEE-3538-4844-8670-849105BD28AE}" presName="linNode" presStyleCnt="0"/>
      <dgm:spPr/>
    </dgm:pt>
    <dgm:pt modelId="{C5EF1AC3-8641-42F3-A76F-137B5F508F17}" type="pres">
      <dgm:prSet presAssocID="{9CE6BAEE-3538-4844-8670-849105BD28A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FF1D8-3A5B-4EBC-960E-A14C07689CF1}" type="pres">
      <dgm:prSet presAssocID="{9CE6BAEE-3538-4844-8670-849105BD28AE}" presName="childShp" presStyleLbl="bgAccFollowNode1" presStyleIdx="0" presStyleCnt="2" custLinFactNeighborX="2113" custLinFactNeighborY="-3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A11D5-90D5-44C5-AE19-A43CCE213AB0}" type="pres">
      <dgm:prSet presAssocID="{528BD721-4613-44AE-ACE6-C645970481F7}" presName="spacing" presStyleCnt="0"/>
      <dgm:spPr/>
    </dgm:pt>
    <dgm:pt modelId="{3FB6FCD5-4BE7-4AB9-BC8E-CBF5D933726F}" type="pres">
      <dgm:prSet presAssocID="{FF231781-6D5B-40E6-887F-949C37B8F860}" presName="linNode" presStyleCnt="0"/>
      <dgm:spPr/>
    </dgm:pt>
    <dgm:pt modelId="{C5AA6D94-F9AE-45C6-ACC3-03BBD1A90509}" type="pres">
      <dgm:prSet presAssocID="{FF231781-6D5B-40E6-887F-949C37B8F860}" presName="parentShp" presStyleLbl="node1" presStyleIdx="1" presStyleCnt="2" custLinFactNeighborX="98592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E617C-099E-4CDE-B36C-4A99ABC1C9C6}" type="pres">
      <dgm:prSet presAssocID="{FF231781-6D5B-40E6-887F-949C37B8F860}" presName="childShp" presStyleLbl="bgAccFollowNode1" presStyleIdx="1" presStyleCnt="2" custAng="10800000" custLinFactNeighborX="-98680" custLinFactNeighborY="-4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BEB7C-E556-41CA-AFE7-EBC9B9AD0B89}" type="presOf" srcId="{E2805ED2-6885-473F-B586-3968D6DC18E5}" destId="{C5CE24D1-F297-42B4-B02C-7FFA8960E954}" srcOrd="0" destOrd="0" presId="urn:microsoft.com/office/officeart/2005/8/layout/vList6"/>
    <dgm:cxn modelId="{609EF113-9F34-4B90-8599-D27582E64FD5}" srcId="{FF231781-6D5B-40E6-887F-949C37B8F860}" destId="{5213F5C6-905F-4B42-8135-C8872EF88BEB}" srcOrd="0" destOrd="0" parTransId="{B712B26C-5E85-444D-A0A1-56F9C2406167}" sibTransId="{FC92438D-ED63-4043-AF66-860938E17276}"/>
    <dgm:cxn modelId="{45B7A547-74C1-478E-8DCC-CAD0C04EF2C9}" type="presOf" srcId="{ADA3C301-9574-48AC-8F1C-B776CE57C29A}" destId="{1C4FF1D8-3A5B-4EBC-960E-A14C07689CF1}" srcOrd="0" destOrd="0" presId="urn:microsoft.com/office/officeart/2005/8/layout/vList6"/>
    <dgm:cxn modelId="{2CA587E4-5C77-4147-81F1-4296AC6EBE60}" type="presOf" srcId="{9CE6BAEE-3538-4844-8670-849105BD28AE}" destId="{C5EF1AC3-8641-42F3-A76F-137B5F508F17}" srcOrd="0" destOrd="0" presId="urn:microsoft.com/office/officeart/2005/8/layout/vList6"/>
    <dgm:cxn modelId="{1E9C222F-C862-41E8-A778-037A816B2FFF}" srcId="{E2805ED2-6885-473F-B586-3968D6DC18E5}" destId="{FF231781-6D5B-40E6-887F-949C37B8F860}" srcOrd="1" destOrd="0" parTransId="{619B7761-149C-4796-9E05-A2BAA05CF6E8}" sibTransId="{12DEE4C5-5AAE-4122-ADD4-153E88D2CAA1}"/>
    <dgm:cxn modelId="{5A89BF16-0FDA-455A-BA5F-F8AEBEC2DADF}" type="presOf" srcId="{5213F5C6-905F-4B42-8135-C8872EF88BEB}" destId="{72FE617C-099E-4CDE-B36C-4A99ABC1C9C6}" srcOrd="0" destOrd="0" presId="urn:microsoft.com/office/officeart/2005/8/layout/vList6"/>
    <dgm:cxn modelId="{B21F911B-F46C-45E0-BA1A-6FC1AA23D32F}" type="presOf" srcId="{FF231781-6D5B-40E6-887F-949C37B8F860}" destId="{C5AA6D94-F9AE-45C6-ACC3-03BBD1A90509}" srcOrd="0" destOrd="0" presId="urn:microsoft.com/office/officeart/2005/8/layout/vList6"/>
    <dgm:cxn modelId="{4FFBA1C9-65C4-420C-9B34-AFC2EF7EF84B}" srcId="{E2805ED2-6885-473F-B586-3968D6DC18E5}" destId="{9CE6BAEE-3538-4844-8670-849105BD28AE}" srcOrd="0" destOrd="0" parTransId="{45C8A1DB-E202-4365-BCF1-CEF56CA6EA93}" sibTransId="{528BD721-4613-44AE-ACE6-C645970481F7}"/>
    <dgm:cxn modelId="{6B1ABEDE-45F3-42CB-8B99-CE463CC2FDE4}" srcId="{9CE6BAEE-3538-4844-8670-849105BD28AE}" destId="{ADA3C301-9574-48AC-8F1C-B776CE57C29A}" srcOrd="0" destOrd="0" parTransId="{74474982-055A-4D91-8D39-37A3B28EB3BD}" sibTransId="{6EB94F13-8414-47E3-A0F0-0AEBC8B9D249}"/>
    <dgm:cxn modelId="{B8EDE443-C3E2-4916-BF34-A4080EB795A6}" type="presParOf" srcId="{C5CE24D1-F297-42B4-B02C-7FFA8960E954}" destId="{76D1B692-7136-4E6B-869C-37E360AE79BB}" srcOrd="0" destOrd="0" presId="urn:microsoft.com/office/officeart/2005/8/layout/vList6"/>
    <dgm:cxn modelId="{6E192A25-7E9F-49BE-BBDB-F08BC8A6FABD}" type="presParOf" srcId="{76D1B692-7136-4E6B-869C-37E360AE79BB}" destId="{C5EF1AC3-8641-42F3-A76F-137B5F508F17}" srcOrd="0" destOrd="0" presId="urn:microsoft.com/office/officeart/2005/8/layout/vList6"/>
    <dgm:cxn modelId="{86ACE635-C767-4CEE-AC78-384FF7943206}" type="presParOf" srcId="{76D1B692-7136-4E6B-869C-37E360AE79BB}" destId="{1C4FF1D8-3A5B-4EBC-960E-A14C07689CF1}" srcOrd="1" destOrd="0" presId="urn:microsoft.com/office/officeart/2005/8/layout/vList6"/>
    <dgm:cxn modelId="{9F1A0053-0A3F-4FBA-B943-28AFB762AD57}" type="presParOf" srcId="{C5CE24D1-F297-42B4-B02C-7FFA8960E954}" destId="{79BA11D5-90D5-44C5-AE19-A43CCE213AB0}" srcOrd="1" destOrd="0" presId="urn:microsoft.com/office/officeart/2005/8/layout/vList6"/>
    <dgm:cxn modelId="{4F32489F-01EA-4D33-A56F-447EEFBC73B7}" type="presParOf" srcId="{C5CE24D1-F297-42B4-B02C-7FFA8960E954}" destId="{3FB6FCD5-4BE7-4AB9-BC8E-CBF5D933726F}" srcOrd="2" destOrd="0" presId="urn:microsoft.com/office/officeart/2005/8/layout/vList6"/>
    <dgm:cxn modelId="{7BC3F8E6-7D15-44EC-843B-772321B1B3FE}" type="presParOf" srcId="{3FB6FCD5-4BE7-4AB9-BC8E-CBF5D933726F}" destId="{C5AA6D94-F9AE-45C6-ACC3-03BBD1A90509}" srcOrd="0" destOrd="0" presId="urn:microsoft.com/office/officeart/2005/8/layout/vList6"/>
    <dgm:cxn modelId="{6852F059-A1C5-4928-81BA-97344CCA03AE}" type="presParOf" srcId="{3FB6FCD5-4BE7-4AB9-BC8E-CBF5D933726F}" destId="{72FE617C-099E-4CDE-B36C-4A99ABC1C9C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576F38-DF6E-4806-81DD-606CF812D99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8D68EA-A1CF-425F-9AD4-C15D035DB919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7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5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8 проектів рішень міської ради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3C47D0F-54BB-4D95-BCC5-F88041307232}" type="parTrans" cxnId="{C28A7E10-FC38-49B8-8A38-612AD1DD257B}">
      <dgm:prSet/>
      <dgm:spPr/>
      <dgm:t>
        <a:bodyPr/>
        <a:lstStyle/>
        <a:p>
          <a:endParaRPr lang="ru-RU" sz="1200"/>
        </a:p>
      </dgm:t>
    </dgm:pt>
    <dgm:pt modelId="{CBF23D4C-E62F-40D7-8C90-2D61AB17EDB9}" type="sibTrans" cxnId="{C28A7E10-FC38-49B8-8A38-612AD1DD257B}">
      <dgm:prSet/>
      <dgm:spPr/>
      <dgm:t>
        <a:bodyPr/>
        <a:lstStyle/>
        <a:p>
          <a:endParaRPr lang="ru-RU" sz="1200"/>
        </a:p>
      </dgm:t>
    </dgm:pt>
    <dgm:pt modelId="{36F6B003-E299-4702-B0D4-EFD3843866C4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204 проекти рішень виконавчого комітету міської ради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FDB0E9D-9E12-448A-A293-43B4864B9D6D}" type="parTrans" cxnId="{41C571B1-0D33-4BCC-80F6-9EC306592394}">
      <dgm:prSet/>
      <dgm:spPr/>
      <dgm:t>
        <a:bodyPr/>
        <a:lstStyle/>
        <a:p>
          <a:endParaRPr lang="ru-RU" sz="1200"/>
        </a:p>
      </dgm:t>
    </dgm:pt>
    <dgm:pt modelId="{851CB4A1-A90F-4B6E-B304-1826A5E1D233}" type="sibTrans" cxnId="{41C571B1-0D33-4BCC-80F6-9EC306592394}">
      <dgm:prSet/>
      <dgm:spPr/>
      <dgm:t>
        <a:bodyPr/>
        <a:lstStyle/>
        <a:p>
          <a:endParaRPr lang="ru-RU" sz="1200"/>
        </a:p>
      </dgm:t>
    </dgm:pt>
    <dgm:pt modelId="{A576550D-E97A-4699-A44E-08B325680EA9}">
      <dgm:prSet phldrT="[Текст]" custT="1"/>
      <dgm:spPr/>
      <dgm:t>
        <a:bodyPr/>
        <a:lstStyle/>
        <a:p>
          <a:pPr algn="l"/>
          <a:r>
            <a:rPr lang="uk-UA" sz="1800" baseline="0" dirty="0" smtClean="0">
              <a:latin typeface="Times New Roman" pitchFamily="18" charset="0"/>
              <a:cs typeface="Times New Roman" pitchFamily="18" charset="0"/>
            </a:rPr>
            <a:t>Опрацьовано 306 позовних заяв від фізичних осіб</a:t>
          </a:r>
          <a:r>
            <a:rPr lang="en-US" sz="1800" baseline="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D69C680-B369-476F-A870-7692657B99BA}" type="parTrans" cxnId="{7C7E529A-6DC2-4166-872F-3AA0C4C61E04}">
      <dgm:prSet/>
      <dgm:spPr/>
      <dgm:t>
        <a:bodyPr/>
        <a:lstStyle/>
        <a:p>
          <a:endParaRPr lang="ru-RU"/>
        </a:p>
      </dgm:t>
    </dgm:pt>
    <dgm:pt modelId="{BD8861F0-EEF1-46C2-B697-EB4FA18FB68B}" type="sibTrans" cxnId="{7C7E529A-6DC2-4166-872F-3AA0C4C61E04}">
      <dgm:prSet/>
      <dgm:spPr/>
      <dgm:t>
        <a:bodyPr/>
        <a:lstStyle/>
        <a:p>
          <a:endParaRPr lang="ru-RU"/>
        </a:p>
      </dgm:t>
    </dgm:pt>
    <dgm:pt modelId="{C00A4121-2B1D-42E1-A88A-C9ADEC26E32C}" type="pres">
      <dgm:prSet presAssocID="{C5576F38-DF6E-4806-81DD-606CF812D99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893A8D-6B95-45F3-907C-63C64C7850EA}" type="pres">
      <dgm:prSet presAssocID="{B08D68EA-A1CF-425F-9AD4-C15D035DB919}" presName="parentLin" presStyleCnt="0"/>
      <dgm:spPr/>
    </dgm:pt>
    <dgm:pt modelId="{78087B61-FE17-431F-B464-878DD351FB57}" type="pres">
      <dgm:prSet presAssocID="{B08D68EA-A1CF-425F-9AD4-C15D035DB91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F620C1E-9497-4C64-A072-20589E67AF3B}" type="pres">
      <dgm:prSet presAssocID="{B08D68EA-A1CF-425F-9AD4-C15D035DB919}" presName="parentText" presStyleLbl="node1" presStyleIdx="0" presStyleCnt="3" custScaleX="1132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893C9-5042-426D-9F56-48216DA7968B}" type="pres">
      <dgm:prSet presAssocID="{B08D68EA-A1CF-425F-9AD4-C15D035DB919}" presName="negativeSpace" presStyleCnt="0"/>
      <dgm:spPr/>
    </dgm:pt>
    <dgm:pt modelId="{424108BC-5B8E-4BDC-B406-40E5B5619662}" type="pres">
      <dgm:prSet presAssocID="{B08D68EA-A1CF-425F-9AD4-C15D035DB919}" presName="childText" presStyleLbl="conFgAcc1" presStyleIdx="0" presStyleCnt="3">
        <dgm:presLayoutVars>
          <dgm:bulletEnabled val="1"/>
        </dgm:presLayoutVars>
      </dgm:prSet>
      <dgm:spPr/>
    </dgm:pt>
    <dgm:pt modelId="{EB624A86-0BDC-4509-85AD-4C282C75F6BB}" type="pres">
      <dgm:prSet presAssocID="{CBF23D4C-E62F-40D7-8C90-2D61AB17EDB9}" presName="spaceBetweenRectangles" presStyleCnt="0"/>
      <dgm:spPr/>
    </dgm:pt>
    <dgm:pt modelId="{11F88FF9-F5F8-4F4C-B4FA-37FBBF85BDFD}" type="pres">
      <dgm:prSet presAssocID="{36F6B003-E299-4702-B0D4-EFD3843866C4}" presName="parentLin" presStyleCnt="0"/>
      <dgm:spPr/>
    </dgm:pt>
    <dgm:pt modelId="{A5AD49C0-554A-4561-9719-CC820D962032}" type="pres">
      <dgm:prSet presAssocID="{36F6B003-E299-4702-B0D4-EFD3843866C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9D2D686-C3DB-4496-B75D-A0F4DE76917A}" type="pres">
      <dgm:prSet presAssocID="{36F6B003-E299-4702-B0D4-EFD3843866C4}" presName="parentText" presStyleLbl="node1" presStyleIdx="1" presStyleCnt="3" custScaleX="1134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E75DC-4F79-47BB-AD4F-C172E8B1BE20}" type="pres">
      <dgm:prSet presAssocID="{36F6B003-E299-4702-B0D4-EFD3843866C4}" presName="negativeSpace" presStyleCnt="0"/>
      <dgm:spPr/>
    </dgm:pt>
    <dgm:pt modelId="{583B7A81-DAFF-4706-BBD1-70F5F2A8558F}" type="pres">
      <dgm:prSet presAssocID="{36F6B003-E299-4702-B0D4-EFD3843866C4}" presName="childText" presStyleLbl="conFgAcc1" presStyleIdx="1" presStyleCnt="3">
        <dgm:presLayoutVars>
          <dgm:bulletEnabled val="1"/>
        </dgm:presLayoutVars>
      </dgm:prSet>
      <dgm:spPr/>
    </dgm:pt>
    <dgm:pt modelId="{1909EDB0-A6D4-44E8-B5D5-006D758D79B1}" type="pres">
      <dgm:prSet presAssocID="{851CB4A1-A90F-4B6E-B304-1826A5E1D233}" presName="spaceBetweenRectangles" presStyleCnt="0"/>
      <dgm:spPr/>
    </dgm:pt>
    <dgm:pt modelId="{96139B61-F1D7-4D5C-8DBF-BE2F2C2A2636}" type="pres">
      <dgm:prSet presAssocID="{A576550D-E97A-4699-A44E-08B325680EA9}" presName="parentLin" presStyleCnt="0"/>
      <dgm:spPr/>
    </dgm:pt>
    <dgm:pt modelId="{6B0884B2-7D03-4F18-8733-A827014D7FE6}" type="pres">
      <dgm:prSet presAssocID="{A576550D-E97A-4699-A44E-08B325680EA9}" presName="parentLeftMargin" presStyleLbl="node1" presStyleIdx="1" presStyleCnt="3" custScaleX="113475"/>
      <dgm:spPr/>
      <dgm:t>
        <a:bodyPr/>
        <a:lstStyle/>
        <a:p>
          <a:endParaRPr lang="ru-RU"/>
        </a:p>
      </dgm:t>
    </dgm:pt>
    <dgm:pt modelId="{73D2EFDF-8A30-4E59-8BBF-D57D6BC44802}" type="pres">
      <dgm:prSet presAssocID="{A576550D-E97A-4699-A44E-08B325680EA9}" presName="parentText" presStyleLbl="node1" presStyleIdx="2" presStyleCnt="3" custScaleX="1211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B9B12-7C88-4E2E-8B9E-0C4D1D0D1332}" type="pres">
      <dgm:prSet presAssocID="{A576550D-E97A-4699-A44E-08B325680EA9}" presName="negativeSpace" presStyleCnt="0"/>
      <dgm:spPr/>
    </dgm:pt>
    <dgm:pt modelId="{44101F31-0ECB-4550-BC74-FE60CF86E624}" type="pres">
      <dgm:prSet presAssocID="{A576550D-E97A-4699-A44E-08B325680EA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B260641-9864-4F64-B3D0-4BC2DA829750}" type="presOf" srcId="{A576550D-E97A-4699-A44E-08B325680EA9}" destId="{6B0884B2-7D03-4F18-8733-A827014D7FE6}" srcOrd="0" destOrd="0" presId="urn:microsoft.com/office/officeart/2005/8/layout/list1"/>
    <dgm:cxn modelId="{41C571B1-0D33-4BCC-80F6-9EC306592394}" srcId="{C5576F38-DF6E-4806-81DD-606CF812D992}" destId="{36F6B003-E299-4702-B0D4-EFD3843866C4}" srcOrd="1" destOrd="0" parTransId="{0FDB0E9D-9E12-448A-A293-43B4864B9D6D}" sibTransId="{851CB4A1-A90F-4B6E-B304-1826A5E1D233}"/>
    <dgm:cxn modelId="{E3DF3C15-807B-43B1-99F9-8511F458E496}" type="presOf" srcId="{A576550D-E97A-4699-A44E-08B325680EA9}" destId="{73D2EFDF-8A30-4E59-8BBF-D57D6BC44802}" srcOrd="1" destOrd="0" presId="urn:microsoft.com/office/officeart/2005/8/layout/list1"/>
    <dgm:cxn modelId="{C28A7E10-FC38-49B8-8A38-612AD1DD257B}" srcId="{C5576F38-DF6E-4806-81DD-606CF812D992}" destId="{B08D68EA-A1CF-425F-9AD4-C15D035DB919}" srcOrd="0" destOrd="0" parTransId="{E3C47D0F-54BB-4D95-BCC5-F88041307232}" sibTransId="{CBF23D4C-E62F-40D7-8C90-2D61AB17EDB9}"/>
    <dgm:cxn modelId="{5DA78C6F-F462-47B6-9641-B5CF833DED22}" type="presOf" srcId="{B08D68EA-A1CF-425F-9AD4-C15D035DB919}" destId="{78087B61-FE17-431F-B464-878DD351FB57}" srcOrd="0" destOrd="0" presId="urn:microsoft.com/office/officeart/2005/8/layout/list1"/>
    <dgm:cxn modelId="{4D44E481-0160-4570-ACE4-9708F21C69F2}" type="presOf" srcId="{B08D68EA-A1CF-425F-9AD4-C15D035DB919}" destId="{9F620C1E-9497-4C64-A072-20589E67AF3B}" srcOrd="1" destOrd="0" presId="urn:microsoft.com/office/officeart/2005/8/layout/list1"/>
    <dgm:cxn modelId="{A0284B29-DAAB-4011-A35D-CB2C2AEF62AA}" type="presOf" srcId="{C5576F38-DF6E-4806-81DD-606CF812D992}" destId="{C00A4121-2B1D-42E1-A88A-C9ADEC26E32C}" srcOrd="0" destOrd="0" presId="urn:microsoft.com/office/officeart/2005/8/layout/list1"/>
    <dgm:cxn modelId="{7C7E529A-6DC2-4166-872F-3AA0C4C61E04}" srcId="{C5576F38-DF6E-4806-81DD-606CF812D992}" destId="{A576550D-E97A-4699-A44E-08B325680EA9}" srcOrd="2" destOrd="0" parTransId="{CD69C680-B369-476F-A870-7692657B99BA}" sibTransId="{BD8861F0-EEF1-46C2-B697-EB4FA18FB68B}"/>
    <dgm:cxn modelId="{AD6C5CA9-1DD9-45BE-BC02-448AA539942C}" type="presOf" srcId="{36F6B003-E299-4702-B0D4-EFD3843866C4}" destId="{29D2D686-C3DB-4496-B75D-A0F4DE76917A}" srcOrd="1" destOrd="0" presId="urn:microsoft.com/office/officeart/2005/8/layout/list1"/>
    <dgm:cxn modelId="{89A8DDCC-882C-46AF-B02F-1F0533A9F450}" type="presOf" srcId="{36F6B003-E299-4702-B0D4-EFD3843866C4}" destId="{A5AD49C0-554A-4561-9719-CC820D962032}" srcOrd="0" destOrd="0" presId="urn:microsoft.com/office/officeart/2005/8/layout/list1"/>
    <dgm:cxn modelId="{515604A0-1AB1-4177-A1E8-258527714808}" type="presParOf" srcId="{C00A4121-2B1D-42E1-A88A-C9ADEC26E32C}" destId="{3C893A8D-6B95-45F3-907C-63C64C7850EA}" srcOrd="0" destOrd="0" presId="urn:microsoft.com/office/officeart/2005/8/layout/list1"/>
    <dgm:cxn modelId="{25C3F9B8-6B61-40BD-B723-3AECB20EC8A5}" type="presParOf" srcId="{3C893A8D-6B95-45F3-907C-63C64C7850EA}" destId="{78087B61-FE17-431F-B464-878DD351FB57}" srcOrd="0" destOrd="0" presId="urn:microsoft.com/office/officeart/2005/8/layout/list1"/>
    <dgm:cxn modelId="{9057FC86-67F4-4D6B-A253-E1AA806B470B}" type="presParOf" srcId="{3C893A8D-6B95-45F3-907C-63C64C7850EA}" destId="{9F620C1E-9497-4C64-A072-20589E67AF3B}" srcOrd="1" destOrd="0" presId="urn:microsoft.com/office/officeart/2005/8/layout/list1"/>
    <dgm:cxn modelId="{982E08D8-4EB0-48FD-AA33-F053D52B19E7}" type="presParOf" srcId="{C00A4121-2B1D-42E1-A88A-C9ADEC26E32C}" destId="{272893C9-5042-426D-9F56-48216DA7968B}" srcOrd="1" destOrd="0" presId="urn:microsoft.com/office/officeart/2005/8/layout/list1"/>
    <dgm:cxn modelId="{F552FAE7-C67E-41A4-B199-11F7A56FBA7C}" type="presParOf" srcId="{C00A4121-2B1D-42E1-A88A-C9ADEC26E32C}" destId="{424108BC-5B8E-4BDC-B406-40E5B5619662}" srcOrd="2" destOrd="0" presId="urn:microsoft.com/office/officeart/2005/8/layout/list1"/>
    <dgm:cxn modelId="{9D0E8371-E4E0-403E-9A4A-E192B5CDEDCE}" type="presParOf" srcId="{C00A4121-2B1D-42E1-A88A-C9ADEC26E32C}" destId="{EB624A86-0BDC-4509-85AD-4C282C75F6BB}" srcOrd="3" destOrd="0" presId="urn:microsoft.com/office/officeart/2005/8/layout/list1"/>
    <dgm:cxn modelId="{F81DC0C5-F06A-49C9-98F4-0D9A2DC669BE}" type="presParOf" srcId="{C00A4121-2B1D-42E1-A88A-C9ADEC26E32C}" destId="{11F88FF9-F5F8-4F4C-B4FA-37FBBF85BDFD}" srcOrd="4" destOrd="0" presId="urn:microsoft.com/office/officeart/2005/8/layout/list1"/>
    <dgm:cxn modelId="{23897AE9-8ABD-467E-9D0D-81F1B99BDDD1}" type="presParOf" srcId="{11F88FF9-F5F8-4F4C-B4FA-37FBBF85BDFD}" destId="{A5AD49C0-554A-4561-9719-CC820D962032}" srcOrd="0" destOrd="0" presId="urn:microsoft.com/office/officeart/2005/8/layout/list1"/>
    <dgm:cxn modelId="{D3DAF25A-20A0-49A2-8ED5-BCA43D65885B}" type="presParOf" srcId="{11F88FF9-F5F8-4F4C-B4FA-37FBBF85BDFD}" destId="{29D2D686-C3DB-4496-B75D-A0F4DE76917A}" srcOrd="1" destOrd="0" presId="urn:microsoft.com/office/officeart/2005/8/layout/list1"/>
    <dgm:cxn modelId="{90C50D6D-12C5-4A2F-96B2-BEA69F97A227}" type="presParOf" srcId="{C00A4121-2B1D-42E1-A88A-C9ADEC26E32C}" destId="{102E75DC-4F79-47BB-AD4F-C172E8B1BE20}" srcOrd="5" destOrd="0" presId="urn:microsoft.com/office/officeart/2005/8/layout/list1"/>
    <dgm:cxn modelId="{7D52C887-E7A3-45E1-A407-8BE263F97944}" type="presParOf" srcId="{C00A4121-2B1D-42E1-A88A-C9ADEC26E32C}" destId="{583B7A81-DAFF-4706-BBD1-70F5F2A8558F}" srcOrd="6" destOrd="0" presId="urn:microsoft.com/office/officeart/2005/8/layout/list1"/>
    <dgm:cxn modelId="{673C86FB-472D-46F0-BAD5-6FEA0E46E2FE}" type="presParOf" srcId="{C00A4121-2B1D-42E1-A88A-C9ADEC26E32C}" destId="{1909EDB0-A6D4-44E8-B5D5-006D758D79B1}" srcOrd="7" destOrd="0" presId="urn:microsoft.com/office/officeart/2005/8/layout/list1"/>
    <dgm:cxn modelId="{20B13EFF-387E-4824-BB61-178DFCC602D5}" type="presParOf" srcId="{C00A4121-2B1D-42E1-A88A-C9ADEC26E32C}" destId="{96139B61-F1D7-4D5C-8DBF-BE2F2C2A2636}" srcOrd="8" destOrd="0" presId="urn:microsoft.com/office/officeart/2005/8/layout/list1"/>
    <dgm:cxn modelId="{5ACB51B4-78C0-447F-8AE6-9E99B8E60A4B}" type="presParOf" srcId="{96139B61-F1D7-4D5C-8DBF-BE2F2C2A2636}" destId="{6B0884B2-7D03-4F18-8733-A827014D7FE6}" srcOrd="0" destOrd="0" presId="urn:microsoft.com/office/officeart/2005/8/layout/list1"/>
    <dgm:cxn modelId="{22BD0856-6951-434E-81D1-DFFE396159AD}" type="presParOf" srcId="{96139B61-F1D7-4D5C-8DBF-BE2F2C2A2636}" destId="{73D2EFDF-8A30-4E59-8BBF-D57D6BC44802}" srcOrd="1" destOrd="0" presId="urn:microsoft.com/office/officeart/2005/8/layout/list1"/>
    <dgm:cxn modelId="{F762760C-B0A6-40D1-ADCA-574DCA32848B}" type="presParOf" srcId="{C00A4121-2B1D-42E1-A88A-C9ADEC26E32C}" destId="{81BB9B12-7C88-4E2E-8B9E-0C4D1D0D1332}" srcOrd="9" destOrd="0" presId="urn:microsoft.com/office/officeart/2005/8/layout/list1"/>
    <dgm:cxn modelId="{E936F4CD-B2DC-4911-976A-36CB55CE164F}" type="presParOf" srcId="{C00A4121-2B1D-42E1-A88A-C9ADEC26E32C}" destId="{44101F31-0ECB-4550-BC74-FE60CF86E62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28B066-6275-4982-BC7B-27047B023E2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09A37F-2FB3-4C09-8903-F37170D02A35}">
      <dgm:prSet phldrT="[Текст]" custT="1"/>
      <dgm:spPr/>
      <dgm:t>
        <a:bodyPr/>
        <a:lstStyle/>
        <a:p>
          <a:r>
            <a:rPr lang="uk-UA" sz="2800" dirty="0" smtClean="0"/>
            <a:t>16</a:t>
          </a:r>
          <a:endParaRPr lang="ru-RU" sz="2800" dirty="0"/>
        </a:p>
      </dgm:t>
    </dgm:pt>
    <dgm:pt modelId="{97197B58-7727-4C8C-9728-223604338788}" type="parTrans" cxnId="{F912562F-7E35-4553-8678-24EA5B4C264C}">
      <dgm:prSet/>
      <dgm:spPr/>
      <dgm:t>
        <a:bodyPr/>
        <a:lstStyle/>
        <a:p>
          <a:endParaRPr lang="ru-RU"/>
        </a:p>
      </dgm:t>
    </dgm:pt>
    <dgm:pt modelId="{B143638D-3D45-400E-A403-FD7A2C5E1A52}" type="sibTrans" cxnId="{F912562F-7E35-4553-8678-24EA5B4C264C}">
      <dgm:prSet/>
      <dgm:spPr/>
      <dgm:t>
        <a:bodyPr/>
        <a:lstStyle/>
        <a:p>
          <a:endParaRPr lang="ru-RU"/>
        </a:p>
      </dgm:t>
    </dgm:pt>
    <dgm:pt modelId="{B0A0C40F-B562-43BC-A085-8DCC1A4CA690}">
      <dgm:prSet phldrT="[Текст]"/>
      <dgm:spPr/>
      <dgm:t>
        <a:bodyPr/>
        <a:lstStyle/>
        <a:p>
          <a:r>
            <a:rPr lang="uk-UA" dirty="0" smtClean="0"/>
            <a:t>адміністративні позови  щодо  спорів набуття земельних ділянок</a:t>
          </a:r>
          <a:endParaRPr lang="ru-RU" dirty="0"/>
        </a:p>
      </dgm:t>
    </dgm:pt>
    <dgm:pt modelId="{D62DFED7-5521-4CC7-81E8-8BE2AD36F72A}" type="sibTrans" cxnId="{5FCBC3E9-FE51-4D3A-9AAF-D4C1BD447A6A}">
      <dgm:prSet/>
      <dgm:spPr/>
      <dgm:t>
        <a:bodyPr/>
        <a:lstStyle/>
        <a:p>
          <a:endParaRPr lang="ru-RU"/>
        </a:p>
      </dgm:t>
    </dgm:pt>
    <dgm:pt modelId="{99B3A89A-4BFD-4C3E-883C-EBF540A91F3D}" type="parTrans" cxnId="{5FCBC3E9-FE51-4D3A-9AAF-D4C1BD447A6A}">
      <dgm:prSet/>
      <dgm:spPr/>
      <dgm:t>
        <a:bodyPr/>
        <a:lstStyle/>
        <a:p>
          <a:endParaRPr lang="ru-RU"/>
        </a:p>
      </dgm:t>
    </dgm:pt>
    <dgm:pt modelId="{4AA40FB8-70C3-4D11-8C17-544880092C07}" type="pres">
      <dgm:prSet presAssocID="{8B28B066-6275-4982-BC7B-27047B023E2D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AA12BD1-7BEA-48FA-96CD-D93873292FD5}" type="pres">
      <dgm:prSet presAssocID="{B0A0C40F-B562-43BC-A085-8DCC1A4CA690}" presName="chaos" presStyleCnt="0"/>
      <dgm:spPr/>
    </dgm:pt>
    <dgm:pt modelId="{49A8A3DA-1BE8-4F5E-BEA0-828C31BD2884}" type="pres">
      <dgm:prSet presAssocID="{B0A0C40F-B562-43BC-A085-8DCC1A4CA690}" presName="parTx1" presStyleLbl="revTx" presStyleIdx="0" presStyleCnt="1" custScaleX="91845"/>
      <dgm:spPr/>
      <dgm:t>
        <a:bodyPr/>
        <a:lstStyle/>
        <a:p>
          <a:endParaRPr lang="ru-RU"/>
        </a:p>
      </dgm:t>
    </dgm:pt>
    <dgm:pt modelId="{6B33F5B2-E37A-43E8-8CD2-7C13598BC4EC}" type="pres">
      <dgm:prSet presAssocID="{B0A0C40F-B562-43BC-A085-8DCC1A4CA690}" presName="c1" presStyleLbl="node1" presStyleIdx="0" presStyleCnt="19"/>
      <dgm:spPr/>
    </dgm:pt>
    <dgm:pt modelId="{888F08B3-7DA6-410B-9D47-3570BC4F426F}" type="pres">
      <dgm:prSet presAssocID="{B0A0C40F-B562-43BC-A085-8DCC1A4CA690}" presName="c2" presStyleLbl="node1" presStyleIdx="1" presStyleCnt="19"/>
      <dgm:spPr/>
    </dgm:pt>
    <dgm:pt modelId="{91D0EC88-D712-4EAA-8DE5-73872B7CA616}" type="pres">
      <dgm:prSet presAssocID="{B0A0C40F-B562-43BC-A085-8DCC1A4CA690}" presName="c3" presStyleLbl="node1" presStyleIdx="2" presStyleCnt="19"/>
      <dgm:spPr/>
    </dgm:pt>
    <dgm:pt modelId="{23EB5727-9A5E-4115-B106-9189CE38D5DE}" type="pres">
      <dgm:prSet presAssocID="{B0A0C40F-B562-43BC-A085-8DCC1A4CA690}" presName="c4" presStyleLbl="node1" presStyleIdx="3" presStyleCnt="19"/>
      <dgm:spPr/>
    </dgm:pt>
    <dgm:pt modelId="{6E8CCE47-DE7B-4D4F-8C35-F6B7379EBDC3}" type="pres">
      <dgm:prSet presAssocID="{B0A0C40F-B562-43BC-A085-8DCC1A4CA690}" presName="c5" presStyleLbl="node1" presStyleIdx="4" presStyleCnt="19"/>
      <dgm:spPr/>
    </dgm:pt>
    <dgm:pt modelId="{F636B1F2-09EB-454A-A6FA-F60D541ADE07}" type="pres">
      <dgm:prSet presAssocID="{B0A0C40F-B562-43BC-A085-8DCC1A4CA690}" presName="c6" presStyleLbl="node1" presStyleIdx="5" presStyleCnt="19"/>
      <dgm:spPr/>
    </dgm:pt>
    <dgm:pt modelId="{3AAF08A1-9D56-4389-86F5-4D5A6CBEE29F}" type="pres">
      <dgm:prSet presAssocID="{B0A0C40F-B562-43BC-A085-8DCC1A4CA690}" presName="c7" presStyleLbl="node1" presStyleIdx="6" presStyleCnt="19"/>
      <dgm:spPr/>
    </dgm:pt>
    <dgm:pt modelId="{532C6972-8ECD-4DB9-A7E8-456B73B482CC}" type="pres">
      <dgm:prSet presAssocID="{B0A0C40F-B562-43BC-A085-8DCC1A4CA690}" presName="c8" presStyleLbl="node1" presStyleIdx="7" presStyleCnt="19"/>
      <dgm:spPr/>
    </dgm:pt>
    <dgm:pt modelId="{4455D8C5-4627-4869-8A23-75CE3127780C}" type="pres">
      <dgm:prSet presAssocID="{B0A0C40F-B562-43BC-A085-8DCC1A4CA690}" presName="c9" presStyleLbl="node1" presStyleIdx="8" presStyleCnt="19"/>
      <dgm:spPr/>
    </dgm:pt>
    <dgm:pt modelId="{4C755EA0-0F5F-4F6D-8352-403FC0AF977E}" type="pres">
      <dgm:prSet presAssocID="{B0A0C40F-B562-43BC-A085-8DCC1A4CA690}" presName="c10" presStyleLbl="node1" presStyleIdx="9" presStyleCnt="19"/>
      <dgm:spPr/>
    </dgm:pt>
    <dgm:pt modelId="{06D1E007-661C-4659-B31A-0C1912FA2B52}" type="pres">
      <dgm:prSet presAssocID="{B0A0C40F-B562-43BC-A085-8DCC1A4CA690}" presName="c11" presStyleLbl="node1" presStyleIdx="10" presStyleCnt="19"/>
      <dgm:spPr/>
    </dgm:pt>
    <dgm:pt modelId="{E4490358-947F-4E6B-B8F0-88596CB142D7}" type="pres">
      <dgm:prSet presAssocID="{B0A0C40F-B562-43BC-A085-8DCC1A4CA690}" presName="c12" presStyleLbl="node1" presStyleIdx="11" presStyleCnt="19"/>
      <dgm:spPr/>
    </dgm:pt>
    <dgm:pt modelId="{25EF4D97-6BD0-4A2C-8FF5-E3495C2D0418}" type="pres">
      <dgm:prSet presAssocID="{B0A0C40F-B562-43BC-A085-8DCC1A4CA690}" presName="c13" presStyleLbl="node1" presStyleIdx="12" presStyleCnt="19"/>
      <dgm:spPr/>
    </dgm:pt>
    <dgm:pt modelId="{D4C5D486-5381-48B9-880D-7108B89DE710}" type="pres">
      <dgm:prSet presAssocID="{B0A0C40F-B562-43BC-A085-8DCC1A4CA690}" presName="c14" presStyleLbl="node1" presStyleIdx="13" presStyleCnt="19"/>
      <dgm:spPr/>
    </dgm:pt>
    <dgm:pt modelId="{96516264-4495-4E6D-AB05-E58E20A9CA28}" type="pres">
      <dgm:prSet presAssocID="{B0A0C40F-B562-43BC-A085-8DCC1A4CA690}" presName="c15" presStyleLbl="node1" presStyleIdx="14" presStyleCnt="19"/>
      <dgm:spPr/>
    </dgm:pt>
    <dgm:pt modelId="{938F1F61-EC9A-4D19-80AD-937ABAE4031D}" type="pres">
      <dgm:prSet presAssocID="{B0A0C40F-B562-43BC-A085-8DCC1A4CA690}" presName="c16" presStyleLbl="node1" presStyleIdx="15" presStyleCnt="19"/>
      <dgm:spPr/>
    </dgm:pt>
    <dgm:pt modelId="{8BA0C046-39F6-4AD4-A9FC-7209ECA46341}" type="pres">
      <dgm:prSet presAssocID="{B0A0C40F-B562-43BC-A085-8DCC1A4CA690}" presName="c17" presStyleLbl="node1" presStyleIdx="16" presStyleCnt="19"/>
      <dgm:spPr/>
    </dgm:pt>
    <dgm:pt modelId="{AA538C86-2D83-4C3D-9782-B48CBC53EEDF}" type="pres">
      <dgm:prSet presAssocID="{B0A0C40F-B562-43BC-A085-8DCC1A4CA690}" presName="c18" presStyleLbl="node1" presStyleIdx="17" presStyleCnt="19"/>
      <dgm:spPr/>
    </dgm:pt>
    <dgm:pt modelId="{44EEECBD-6CD5-43E1-92FD-2C32853C2A2B}" type="pres">
      <dgm:prSet presAssocID="{D62DFED7-5521-4CC7-81E8-8BE2AD36F72A}" presName="chevronComposite1" presStyleCnt="0"/>
      <dgm:spPr/>
    </dgm:pt>
    <dgm:pt modelId="{5941DDB1-2D36-4530-BE8D-2C8240EABA50}" type="pres">
      <dgm:prSet presAssocID="{D62DFED7-5521-4CC7-81E8-8BE2AD36F72A}" presName="chevron1" presStyleLbl="sibTrans2D1" presStyleIdx="0" presStyleCnt="2"/>
      <dgm:spPr/>
    </dgm:pt>
    <dgm:pt modelId="{35FF0BB1-A8D1-4BDB-9383-2D31172ECC7C}" type="pres">
      <dgm:prSet presAssocID="{D62DFED7-5521-4CC7-81E8-8BE2AD36F72A}" presName="spChevron1" presStyleCnt="0"/>
      <dgm:spPr/>
    </dgm:pt>
    <dgm:pt modelId="{BD1D557D-02DD-41E1-9A7E-25B8597D41CD}" type="pres">
      <dgm:prSet presAssocID="{D62DFED7-5521-4CC7-81E8-8BE2AD36F72A}" presName="overlap" presStyleCnt="0"/>
      <dgm:spPr/>
    </dgm:pt>
    <dgm:pt modelId="{DF6F6EF7-0F23-46F1-BFC4-D7DBA802E698}" type="pres">
      <dgm:prSet presAssocID="{D62DFED7-5521-4CC7-81E8-8BE2AD36F72A}" presName="chevronComposite2" presStyleCnt="0"/>
      <dgm:spPr/>
    </dgm:pt>
    <dgm:pt modelId="{E2F2D24E-B194-4841-9296-A7A9545355ED}" type="pres">
      <dgm:prSet presAssocID="{D62DFED7-5521-4CC7-81E8-8BE2AD36F72A}" presName="chevron2" presStyleLbl="sibTrans2D1" presStyleIdx="1" presStyleCnt="2"/>
      <dgm:spPr/>
    </dgm:pt>
    <dgm:pt modelId="{DDE1FF85-D3A3-4904-8CFF-D33697D5D9AA}" type="pres">
      <dgm:prSet presAssocID="{D62DFED7-5521-4CC7-81E8-8BE2AD36F72A}" presName="spChevron2" presStyleCnt="0"/>
      <dgm:spPr/>
    </dgm:pt>
    <dgm:pt modelId="{205B811D-DE92-453C-9FE3-9A33A2645046}" type="pres">
      <dgm:prSet presAssocID="{6F09A37F-2FB3-4C09-8903-F37170D02A35}" presName="last" presStyleCnt="0"/>
      <dgm:spPr/>
    </dgm:pt>
    <dgm:pt modelId="{4D2D83F7-20C2-41A5-A36C-B87123FA8F93}" type="pres">
      <dgm:prSet presAssocID="{6F09A37F-2FB3-4C09-8903-F37170D02A35}" presName="circleTx" presStyleLbl="node1" presStyleIdx="18" presStyleCnt="19" custLinFactNeighborX="12433" custLinFactNeighborY="-3381"/>
      <dgm:spPr/>
      <dgm:t>
        <a:bodyPr/>
        <a:lstStyle/>
        <a:p>
          <a:endParaRPr lang="ru-RU"/>
        </a:p>
      </dgm:t>
    </dgm:pt>
    <dgm:pt modelId="{1CFEB730-58C8-4FAF-B30D-0781E1FE2AFB}" type="pres">
      <dgm:prSet presAssocID="{6F09A37F-2FB3-4C09-8903-F37170D02A35}" presName="spN" presStyleCnt="0"/>
      <dgm:spPr/>
    </dgm:pt>
  </dgm:ptLst>
  <dgm:cxnLst>
    <dgm:cxn modelId="{B3258051-86E8-4901-8F53-60F7F3804272}" type="presOf" srcId="{8B28B066-6275-4982-BC7B-27047B023E2D}" destId="{4AA40FB8-70C3-4D11-8C17-544880092C07}" srcOrd="0" destOrd="0" presId="urn:microsoft.com/office/officeart/2009/3/layout/RandomtoResultProcess"/>
    <dgm:cxn modelId="{F3EF244A-D6E8-4596-B182-1209C7F36309}" type="presOf" srcId="{B0A0C40F-B562-43BC-A085-8DCC1A4CA690}" destId="{49A8A3DA-1BE8-4F5E-BEA0-828C31BD2884}" srcOrd="0" destOrd="0" presId="urn:microsoft.com/office/officeart/2009/3/layout/RandomtoResultProcess"/>
    <dgm:cxn modelId="{F912562F-7E35-4553-8678-24EA5B4C264C}" srcId="{8B28B066-6275-4982-BC7B-27047B023E2D}" destId="{6F09A37F-2FB3-4C09-8903-F37170D02A35}" srcOrd="1" destOrd="0" parTransId="{97197B58-7727-4C8C-9728-223604338788}" sibTransId="{B143638D-3D45-400E-A403-FD7A2C5E1A52}"/>
    <dgm:cxn modelId="{5FCBC3E9-FE51-4D3A-9AAF-D4C1BD447A6A}" srcId="{8B28B066-6275-4982-BC7B-27047B023E2D}" destId="{B0A0C40F-B562-43BC-A085-8DCC1A4CA690}" srcOrd="0" destOrd="0" parTransId="{99B3A89A-4BFD-4C3E-883C-EBF540A91F3D}" sibTransId="{D62DFED7-5521-4CC7-81E8-8BE2AD36F72A}"/>
    <dgm:cxn modelId="{67F4F9A8-A211-46BB-AE05-48A8A3C9DD28}" type="presOf" srcId="{6F09A37F-2FB3-4C09-8903-F37170D02A35}" destId="{4D2D83F7-20C2-41A5-A36C-B87123FA8F93}" srcOrd="0" destOrd="0" presId="urn:microsoft.com/office/officeart/2009/3/layout/RandomtoResultProcess"/>
    <dgm:cxn modelId="{244555E4-E224-42C5-9172-17E9F84A734F}" type="presParOf" srcId="{4AA40FB8-70C3-4D11-8C17-544880092C07}" destId="{AAA12BD1-7BEA-48FA-96CD-D93873292FD5}" srcOrd="0" destOrd="0" presId="urn:microsoft.com/office/officeart/2009/3/layout/RandomtoResultProcess"/>
    <dgm:cxn modelId="{8351CD0F-3715-4A41-8EC3-FB88A983F098}" type="presParOf" srcId="{AAA12BD1-7BEA-48FA-96CD-D93873292FD5}" destId="{49A8A3DA-1BE8-4F5E-BEA0-828C31BD2884}" srcOrd="0" destOrd="0" presId="urn:microsoft.com/office/officeart/2009/3/layout/RandomtoResultProcess"/>
    <dgm:cxn modelId="{9C8478A6-3DF6-4976-8911-CB5A9B8D4333}" type="presParOf" srcId="{AAA12BD1-7BEA-48FA-96CD-D93873292FD5}" destId="{6B33F5B2-E37A-43E8-8CD2-7C13598BC4EC}" srcOrd="1" destOrd="0" presId="urn:microsoft.com/office/officeart/2009/3/layout/RandomtoResultProcess"/>
    <dgm:cxn modelId="{93E04FA9-565F-4A8F-A1C3-080B94B0161C}" type="presParOf" srcId="{AAA12BD1-7BEA-48FA-96CD-D93873292FD5}" destId="{888F08B3-7DA6-410B-9D47-3570BC4F426F}" srcOrd="2" destOrd="0" presId="urn:microsoft.com/office/officeart/2009/3/layout/RandomtoResultProcess"/>
    <dgm:cxn modelId="{2942E01D-9012-42F1-B9A5-F444060B8354}" type="presParOf" srcId="{AAA12BD1-7BEA-48FA-96CD-D93873292FD5}" destId="{91D0EC88-D712-4EAA-8DE5-73872B7CA616}" srcOrd="3" destOrd="0" presId="urn:microsoft.com/office/officeart/2009/3/layout/RandomtoResultProcess"/>
    <dgm:cxn modelId="{7B97B7B2-8AF0-4AEF-9A31-B3D0D67CB2F2}" type="presParOf" srcId="{AAA12BD1-7BEA-48FA-96CD-D93873292FD5}" destId="{23EB5727-9A5E-4115-B106-9189CE38D5DE}" srcOrd="4" destOrd="0" presId="urn:microsoft.com/office/officeart/2009/3/layout/RandomtoResultProcess"/>
    <dgm:cxn modelId="{1A19308C-610E-486B-8493-A79743C8BFA5}" type="presParOf" srcId="{AAA12BD1-7BEA-48FA-96CD-D93873292FD5}" destId="{6E8CCE47-DE7B-4D4F-8C35-F6B7379EBDC3}" srcOrd="5" destOrd="0" presId="urn:microsoft.com/office/officeart/2009/3/layout/RandomtoResultProcess"/>
    <dgm:cxn modelId="{2FD5AAA9-815E-42CC-869A-DD7008007A3E}" type="presParOf" srcId="{AAA12BD1-7BEA-48FA-96CD-D93873292FD5}" destId="{F636B1F2-09EB-454A-A6FA-F60D541ADE07}" srcOrd="6" destOrd="0" presId="urn:microsoft.com/office/officeart/2009/3/layout/RandomtoResultProcess"/>
    <dgm:cxn modelId="{8F2169DB-D6E7-49CE-8405-B825554532B2}" type="presParOf" srcId="{AAA12BD1-7BEA-48FA-96CD-D93873292FD5}" destId="{3AAF08A1-9D56-4389-86F5-4D5A6CBEE29F}" srcOrd="7" destOrd="0" presId="urn:microsoft.com/office/officeart/2009/3/layout/RandomtoResultProcess"/>
    <dgm:cxn modelId="{2519E4BB-376D-40F2-B9DD-BE59DAE65DBE}" type="presParOf" srcId="{AAA12BD1-7BEA-48FA-96CD-D93873292FD5}" destId="{532C6972-8ECD-4DB9-A7E8-456B73B482CC}" srcOrd="8" destOrd="0" presId="urn:microsoft.com/office/officeart/2009/3/layout/RandomtoResultProcess"/>
    <dgm:cxn modelId="{D11DF6B0-406A-41E4-B5E2-513CF6B5B6A9}" type="presParOf" srcId="{AAA12BD1-7BEA-48FA-96CD-D93873292FD5}" destId="{4455D8C5-4627-4869-8A23-75CE3127780C}" srcOrd="9" destOrd="0" presId="urn:microsoft.com/office/officeart/2009/3/layout/RandomtoResultProcess"/>
    <dgm:cxn modelId="{83011EB7-ED73-4413-92B1-A5D6BA3A6542}" type="presParOf" srcId="{AAA12BD1-7BEA-48FA-96CD-D93873292FD5}" destId="{4C755EA0-0F5F-4F6D-8352-403FC0AF977E}" srcOrd="10" destOrd="0" presId="urn:microsoft.com/office/officeart/2009/3/layout/RandomtoResultProcess"/>
    <dgm:cxn modelId="{B52900C9-C8F9-4437-8A24-60C0A8A9AE85}" type="presParOf" srcId="{AAA12BD1-7BEA-48FA-96CD-D93873292FD5}" destId="{06D1E007-661C-4659-B31A-0C1912FA2B52}" srcOrd="11" destOrd="0" presId="urn:microsoft.com/office/officeart/2009/3/layout/RandomtoResultProcess"/>
    <dgm:cxn modelId="{7CE01DF2-BBA7-4435-B505-6145ED0F04A6}" type="presParOf" srcId="{AAA12BD1-7BEA-48FA-96CD-D93873292FD5}" destId="{E4490358-947F-4E6B-B8F0-88596CB142D7}" srcOrd="12" destOrd="0" presId="urn:microsoft.com/office/officeart/2009/3/layout/RandomtoResultProcess"/>
    <dgm:cxn modelId="{F7AE027B-F6EE-4D14-9275-7B2AB7B5C53F}" type="presParOf" srcId="{AAA12BD1-7BEA-48FA-96CD-D93873292FD5}" destId="{25EF4D97-6BD0-4A2C-8FF5-E3495C2D0418}" srcOrd="13" destOrd="0" presId="urn:microsoft.com/office/officeart/2009/3/layout/RandomtoResultProcess"/>
    <dgm:cxn modelId="{97127D68-3F7A-4087-83A9-8CDB9DE7D5A9}" type="presParOf" srcId="{AAA12BD1-7BEA-48FA-96CD-D93873292FD5}" destId="{D4C5D486-5381-48B9-880D-7108B89DE710}" srcOrd="14" destOrd="0" presId="urn:microsoft.com/office/officeart/2009/3/layout/RandomtoResultProcess"/>
    <dgm:cxn modelId="{812F9F1D-5D5D-4AB7-9DF6-13EB83FACDB1}" type="presParOf" srcId="{AAA12BD1-7BEA-48FA-96CD-D93873292FD5}" destId="{96516264-4495-4E6D-AB05-E58E20A9CA28}" srcOrd="15" destOrd="0" presId="urn:microsoft.com/office/officeart/2009/3/layout/RandomtoResultProcess"/>
    <dgm:cxn modelId="{1210EF38-321D-4B4F-91D4-4E3AA0540FAC}" type="presParOf" srcId="{AAA12BD1-7BEA-48FA-96CD-D93873292FD5}" destId="{938F1F61-EC9A-4D19-80AD-937ABAE4031D}" srcOrd="16" destOrd="0" presId="urn:microsoft.com/office/officeart/2009/3/layout/RandomtoResultProcess"/>
    <dgm:cxn modelId="{28B58BA2-C658-4DA3-847C-60B0F9BEA523}" type="presParOf" srcId="{AAA12BD1-7BEA-48FA-96CD-D93873292FD5}" destId="{8BA0C046-39F6-4AD4-A9FC-7209ECA46341}" srcOrd="17" destOrd="0" presId="urn:microsoft.com/office/officeart/2009/3/layout/RandomtoResultProcess"/>
    <dgm:cxn modelId="{15EBABD2-C03F-4ECF-A239-EC1F155E2D94}" type="presParOf" srcId="{AAA12BD1-7BEA-48FA-96CD-D93873292FD5}" destId="{AA538C86-2D83-4C3D-9782-B48CBC53EEDF}" srcOrd="18" destOrd="0" presId="urn:microsoft.com/office/officeart/2009/3/layout/RandomtoResultProcess"/>
    <dgm:cxn modelId="{624F7731-4097-4659-86DA-EBF9B412C290}" type="presParOf" srcId="{4AA40FB8-70C3-4D11-8C17-544880092C07}" destId="{44EEECBD-6CD5-43E1-92FD-2C32853C2A2B}" srcOrd="1" destOrd="0" presId="urn:microsoft.com/office/officeart/2009/3/layout/RandomtoResultProcess"/>
    <dgm:cxn modelId="{D391A349-CAE9-4281-84DA-46C24D12ABF5}" type="presParOf" srcId="{44EEECBD-6CD5-43E1-92FD-2C32853C2A2B}" destId="{5941DDB1-2D36-4530-BE8D-2C8240EABA50}" srcOrd="0" destOrd="0" presId="urn:microsoft.com/office/officeart/2009/3/layout/RandomtoResultProcess"/>
    <dgm:cxn modelId="{3BED47B2-A3C3-43F8-93B2-DF632057900C}" type="presParOf" srcId="{44EEECBD-6CD5-43E1-92FD-2C32853C2A2B}" destId="{35FF0BB1-A8D1-4BDB-9383-2D31172ECC7C}" srcOrd="1" destOrd="0" presId="urn:microsoft.com/office/officeart/2009/3/layout/RandomtoResultProcess"/>
    <dgm:cxn modelId="{8CCF7FD6-41A5-4205-971D-EA13D8C47600}" type="presParOf" srcId="{4AA40FB8-70C3-4D11-8C17-544880092C07}" destId="{BD1D557D-02DD-41E1-9A7E-25B8597D41CD}" srcOrd="2" destOrd="0" presId="urn:microsoft.com/office/officeart/2009/3/layout/RandomtoResultProcess"/>
    <dgm:cxn modelId="{C5A90674-52CD-4E81-9052-EB0400F1FB43}" type="presParOf" srcId="{4AA40FB8-70C3-4D11-8C17-544880092C07}" destId="{DF6F6EF7-0F23-46F1-BFC4-D7DBA802E698}" srcOrd="3" destOrd="0" presId="urn:microsoft.com/office/officeart/2009/3/layout/RandomtoResultProcess"/>
    <dgm:cxn modelId="{44C3D093-443B-4390-9909-BD29187B4CF8}" type="presParOf" srcId="{DF6F6EF7-0F23-46F1-BFC4-D7DBA802E698}" destId="{E2F2D24E-B194-4841-9296-A7A9545355ED}" srcOrd="0" destOrd="0" presId="urn:microsoft.com/office/officeart/2009/3/layout/RandomtoResultProcess"/>
    <dgm:cxn modelId="{EC20B8F4-9B23-4A14-9980-E666FEBAD6CE}" type="presParOf" srcId="{DF6F6EF7-0F23-46F1-BFC4-D7DBA802E698}" destId="{DDE1FF85-D3A3-4904-8CFF-D33697D5D9AA}" srcOrd="1" destOrd="0" presId="urn:microsoft.com/office/officeart/2009/3/layout/RandomtoResultProcess"/>
    <dgm:cxn modelId="{8B89EE95-53A0-4A00-A5E6-5ACE1A0EE87F}" type="presParOf" srcId="{4AA40FB8-70C3-4D11-8C17-544880092C07}" destId="{205B811D-DE92-453C-9FE3-9A33A2645046}" srcOrd="4" destOrd="0" presId="urn:microsoft.com/office/officeart/2009/3/layout/RandomtoResultProcess"/>
    <dgm:cxn modelId="{91642159-D945-4AE3-A8AB-893779868437}" type="presParOf" srcId="{205B811D-DE92-453C-9FE3-9A33A2645046}" destId="{4D2D83F7-20C2-41A5-A36C-B87123FA8F93}" srcOrd="0" destOrd="0" presId="urn:microsoft.com/office/officeart/2009/3/layout/RandomtoResultProcess"/>
    <dgm:cxn modelId="{D9CF5343-E491-487C-A84D-BB4E6AF06ACA}" type="presParOf" srcId="{205B811D-DE92-453C-9FE3-9A33A2645046}" destId="{1CFEB730-58C8-4FAF-B30D-0781E1FE2AFB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4D680C-F071-479E-9268-77F4157A5061}" type="doc">
      <dgm:prSet loTypeId="urn:microsoft.com/office/officeart/2008/layout/BubblePictureList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C8A687-3510-46D4-A92E-F15539B6663F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C5E3E7CF-C2E8-436D-B896-FDFBBCA51BA4}" type="parTrans" cxnId="{384DC6A1-42CB-4E48-9A5E-308D3505C3C6}">
      <dgm:prSet/>
      <dgm:spPr/>
      <dgm:t>
        <a:bodyPr/>
        <a:lstStyle/>
        <a:p>
          <a:endParaRPr lang="ru-RU"/>
        </a:p>
      </dgm:t>
    </dgm:pt>
    <dgm:pt modelId="{3AED772F-6EA4-4FF7-BCCB-F67021AD331C}" type="sibTrans" cxnId="{384DC6A1-42CB-4E48-9A5E-308D3505C3C6}">
      <dgm:prSet/>
      <dgm:spPr/>
      <dgm:t>
        <a:bodyPr/>
        <a:lstStyle/>
        <a:p>
          <a:endParaRPr lang="ru-RU"/>
        </a:p>
      </dgm:t>
    </dgm:pt>
    <dgm:pt modelId="{407D53D1-93EF-423A-851D-2278510D1024}">
      <dgm:prSet phldrT="[Текст]"/>
      <dgm:spPr/>
      <dgm:t>
        <a:bodyPr/>
        <a:lstStyle/>
        <a:p>
          <a:r>
            <a:rPr lang="uk-UA" dirty="0" smtClean="0"/>
            <a:t>4</a:t>
          </a:r>
          <a:endParaRPr lang="ru-RU" dirty="0"/>
        </a:p>
      </dgm:t>
    </dgm:pt>
    <dgm:pt modelId="{4B7C9A56-5994-4ECB-B3A3-99A1C1E8346E}" type="parTrans" cxnId="{717FD2A7-E02C-4FAA-8428-7133760B8FF6}">
      <dgm:prSet/>
      <dgm:spPr/>
      <dgm:t>
        <a:bodyPr/>
        <a:lstStyle/>
        <a:p>
          <a:endParaRPr lang="ru-RU"/>
        </a:p>
      </dgm:t>
    </dgm:pt>
    <dgm:pt modelId="{76AC96EB-6C9B-4A15-A961-BA9E7DD9B082}" type="sibTrans" cxnId="{717FD2A7-E02C-4FAA-8428-7133760B8FF6}">
      <dgm:prSet/>
      <dgm:spPr/>
      <dgm:t>
        <a:bodyPr/>
        <a:lstStyle/>
        <a:p>
          <a:endParaRPr lang="ru-RU"/>
        </a:p>
      </dgm:t>
    </dgm:pt>
    <dgm:pt modelId="{C5F63410-021F-41AF-A51D-4E3521656C60}">
      <dgm:prSet phldrT="[Текст]"/>
      <dgm:spPr/>
      <dgm:t>
        <a:bodyPr/>
        <a:lstStyle/>
        <a:p>
          <a:r>
            <a:rPr lang="uk-UA" dirty="0" smtClean="0"/>
            <a:t>10</a:t>
          </a:r>
          <a:endParaRPr lang="ru-RU" dirty="0"/>
        </a:p>
      </dgm:t>
    </dgm:pt>
    <dgm:pt modelId="{42B1E6C8-245B-462F-828A-EA572BE7EB77}" type="sibTrans" cxnId="{782671DD-31AF-4CDC-A41F-C13F6A708386}">
      <dgm:prSet/>
      <dgm:spPr/>
      <dgm:t>
        <a:bodyPr/>
        <a:lstStyle/>
        <a:p>
          <a:endParaRPr lang="ru-RU"/>
        </a:p>
      </dgm:t>
    </dgm:pt>
    <dgm:pt modelId="{3EBDD935-3043-4413-ADB5-D2C3DB82C1B0}" type="parTrans" cxnId="{782671DD-31AF-4CDC-A41F-C13F6A708386}">
      <dgm:prSet/>
      <dgm:spPr/>
      <dgm:t>
        <a:bodyPr/>
        <a:lstStyle/>
        <a:p>
          <a:endParaRPr lang="ru-RU"/>
        </a:p>
      </dgm:t>
    </dgm:pt>
    <dgm:pt modelId="{FE962DAE-24F8-4079-924A-DF0FE7070AB9}" type="pres">
      <dgm:prSet presAssocID="{C14D680C-F071-479E-9268-77F4157A5061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E15A8D73-6BFB-4F7D-B202-A00DE81A051E}" type="pres">
      <dgm:prSet presAssocID="{C5F63410-021F-41AF-A51D-4E3521656C60}" presName="parent_text_1" presStyleLbl="revTx" presStyleIdx="0" presStyleCnt="3" custFlipHor="1" custScaleX="54718" custLinFactY="44198" custLinFactNeighborX="4796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2FFBD-2CBA-4339-9836-0288EA776FF6}" type="pres">
      <dgm:prSet presAssocID="{C5F63410-021F-41AF-A51D-4E3521656C60}" presName="image_accent_1" presStyleCnt="0"/>
      <dgm:spPr/>
    </dgm:pt>
    <dgm:pt modelId="{3AE82EBC-2DD1-4B9C-A711-A61FDCC9DFB6}" type="pres">
      <dgm:prSet presAssocID="{C5F63410-021F-41AF-A51D-4E3521656C60}" presName="imageAccentRepeatNode" presStyleLbl="alignNode1" presStyleIdx="0" presStyleCnt="6"/>
      <dgm:spPr/>
    </dgm:pt>
    <dgm:pt modelId="{75C0FB1E-C4AA-4782-8421-3D47A41EE87B}" type="pres">
      <dgm:prSet presAssocID="{C5F63410-021F-41AF-A51D-4E3521656C60}" presName="accent_1" presStyleLbl="alignNode1" presStyleIdx="1" presStyleCnt="6"/>
      <dgm:spPr/>
    </dgm:pt>
    <dgm:pt modelId="{597253A7-390B-4623-B0A6-271CD714FBE2}" type="pres">
      <dgm:prSet presAssocID="{42B1E6C8-245B-462F-828A-EA572BE7EB77}" presName="image_1" presStyleCnt="0"/>
      <dgm:spPr/>
    </dgm:pt>
    <dgm:pt modelId="{A318AC55-9D60-4C1E-BFCD-CAF2AE24CD28}" type="pres">
      <dgm:prSet presAssocID="{42B1E6C8-245B-462F-828A-EA572BE7EB77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89B38288-5022-4F5B-9C98-DBD3E6C6665A}" type="pres">
      <dgm:prSet presAssocID="{24C8A687-3510-46D4-A92E-F15539B6663F}" presName="parent_text_2" presStyleLbl="revTx" presStyleIdx="1" presStyleCnt="3" custLinFactNeighborX="-31791" custLinFactNeighborY="126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9958C-D827-4F32-8747-091630ECE7C1}" type="pres">
      <dgm:prSet presAssocID="{24C8A687-3510-46D4-A92E-F15539B6663F}" presName="image_accent_2" presStyleCnt="0"/>
      <dgm:spPr/>
    </dgm:pt>
    <dgm:pt modelId="{F8CB68F9-EF78-4178-9EA6-826354B90260}" type="pres">
      <dgm:prSet presAssocID="{24C8A687-3510-46D4-A92E-F15539B6663F}" presName="imageAccentRepeatNode" presStyleLbl="alignNode1" presStyleIdx="2" presStyleCnt="6"/>
      <dgm:spPr/>
    </dgm:pt>
    <dgm:pt modelId="{52EB855B-DA87-40D6-8168-1C1C85EC98FA}" type="pres">
      <dgm:prSet presAssocID="{3AED772F-6EA4-4FF7-BCCB-F67021AD331C}" presName="image_2" presStyleCnt="0"/>
      <dgm:spPr/>
    </dgm:pt>
    <dgm:pt modelId="{98051EFC-5A98-40D8-9EF6-E08D5DBC8D1A}" type="pres">
      <dgm:prSet presAssocID="{3AED772F-6EA4-4FF7-BCCB-F67021AD331C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144A9E57-96B1-4F82-A919-916E26AEBB37}" type="pres">
      <dgm:prSet presAssocID="{407D53D1-93EF-423A-851D-2278510D1024}" presName="image_accent_3" presStyleCnt="0"/>
      <dgm:spPr/>
    </dgm:pt>
    <dgm:pt modelId="{CA58B072-B21C-4780-83D8-CD0E9E63D9E2}" type="pres">
      <dgm:prSet presAssocID="{407D53D1-93EF-423A-851D-2278510D1024}" presName="imageAccentRepeatNode" presStyleLbl="alignNode1" presStyleIdx="3" presStyleCnt="6"/>
      <dgm:spPr/>
    </dgm:pt>
    <dgm:pt modelId="{0469110E-3C1C-402A-8A31-CAFE53C9F3AC}" type="pres">
      <dgm:prSet presAssocID="{407D53D1-93EF-423A-851D-2278510D1024}" presName="parent_text_3" presStyleLbl="revTx" presStyleIdx="2" presStyleCnt="3" custLinFactNeighborX="-41279" custLinFactNeighborY="17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DAAD7-286F-4A1D-A80B-5A1F8F7D4814}" type="pres">
      <dgm:prSet presAssocID="{407D53D1-93EF-423A-851D-2278510D1024}" presName="accent_2" presStyleLbl="alignNode1" presStyleIdx="4" presStyleCnt="6"/>
      <dgm:spPr/>
    </dgm:pt>
    <dgm:pt modelId="{C3D62C0E-CF0B-42C4-9084-5875A12B1DC7}" type="pres">
      <dgm:prSet presAssocID="{407D53D1-93EF-423A-851D-2278510D1024}" presName="accent_3" presStyleLbl="alignNode1" presStyleIdx="5" presStyleCnt="6"/>
      <dgm:spPr/>
    </dgm:pt>
    <dgm:pt modelId="{ED31068F-498E-4777-98B4-3B852ABDC5EA}" type="pres">
      <dgm:prSet presAssocID="{76AC96EB-6C9B-4A15-A961-BA9E7DD9B082}" presName="image_3" presStyleCnt="0"/>
      <dgm:spPr/>
    </dgm:pt>
    <dgm:pt modelId="{D7726101-85E5-4E85-8451-841146ABEDFE}" type="pres">
      <dgm:prSet presAssocID="{76AC96EB-6C9B-4A15-A961-BA9E7DD9B082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518B2958-A0A5-4527-B9D9-E7F7DF6DF203}" type="presOf" srcId="{42B1E6C8-245B-462F-828A-EA572BE7EB77}" destId="{A318AC55-9D60-4C1E-BFCD-CAF2AE24CD28}" srcOrd="0" destOrd="0" presId="urn:microsoft.com/office/officeart/2008/layout/BubblePictureList"/>
    <dgm:cxn modelId="{E86BFE02-715A-4AB8-9399-9B7C902D781E}" type="presOf" srcId="{24C8A687-3510-46D4-A92E-F15539B6663F}" destId="{89B38288-5022-4F5B-9C98-DBD3E6C6665A}" srcOrd="0" destOrd="0" presId="urn:microsoft.com/office/officeart/2008/layout/BubblePictureList"/>
    <dgm:cxn modelId="{2AF15F25-08E5-4F12-85B0-7B3AAA8E1304}" type="presOf" srcId="{3AED772F-6EA4-4FF7-BCCB-F67021AD331C}" destId="{98051EFC-5A98-40D8-9EF6-E08D5DBC8D1A}" srcOrd="0" destOrd="0" presId="urn:microsoft.com/office/officeart/2008/layout/BubblePictureList"/>
    <dgm:cxn modelId="{F6A7662D-705F-4C1A-9AF8-4F4D2CC361BC}" type="presOf" srcId="{C5F63410-021F-41AF-A51D-4E3521656C60}" destId="{E15A8D73-6BFB-4F7D-B202-A00DE81A051E}" srcOrd="0" destOrd="0" presId="urn:microsoft.com/office/officeart/2008/layout/BubblePictureList"/>
    <dgm:cxn modelId="{782671DD-31AF-4CDC-A41F-C13F6A708386}" srcId="{C14D680C-F071-479E-9268-77F4157A5061}" destId="{C5F63410-021F-41AF-A51D-4E3521656C60}" srcOrd="0" destOrd="0" parTransId="{3EBDD935-3043-4413-ADB5-D2C3DB82C1B0}" sibTransId="{42B1E6C8-245B-462F-828A-EA572BE7EB77}"/>
    <dgm:cxn modelId="{384DC6A1-42CB-4E48-9A5E-308D3505C3C6}" srcId="{C14D680C-F071-479E-9268-77F4157A5061}" destId="{24C8A687-3510-46D4-A92E-F15539B6663F}" srcOrd="1" destOrd="0" parTransId="{C5E3E7CF-C2E8-436D-B896-FDFBBCA51BA4}" sibTransId="{3AED772F-6EA4-4FF7-BCCB-F67021AD331C}"/>
    <dgm:cxn modelId="{B87950D6-0457-4CEF-936C-E37A5A0CB110}" type="presOf" srcId="{407D53D1-93EF-423A-851D-2278510D1024}" destId="{0469110E-3C1C-402A-8A31-CAFE53C9F3AC}" srcOrd="0" destOrd="0" presId="urn:microsoft.com/office/officeart/2008/layout/BubblePictureList"/>
    <dgm:cxn modelId="{1843CCD9-2F16-4CB1-9B1B-9432BF8299B7}" type="presOf" srcId="{76AC96EB-6C9B-4A15-A961-BA9E7DD9B082}" destId="{D7726101-85E5-4E85-8451-841146ABEDFE}" srcOrd="0" destOrd="0" presId="urn:microsoft.com/office/officeart/2008/layout/BubblePictureList"/>
    <dgm:cxn modelId="{DE8D0E13-D04A-4E98-9C15-9C7D41B7E870}" type="presOf" srcId="{C14D680C-F071-479E-9268-77F4157A5061}" destId="{FE962DAE-24F8-4079-924A-DF0FE7070AB9}" srcOrd="0" destOrd="0" presId="urn:microsoft.com/office/officeart/2008/layout/BubblePictureList"/>
    <dgm:cxn modelId="{717FD2A7-E02C-4FAA-8428-7133760B8FF6}" srcId="{C14D680C-F071-479E-9268-77F4157A5061}" destId="{407D53D1-93EF-423A-851D-2278510D1024}" srcOrd="2" destOrd="0" parTransId="{4B7C9A56-5994-4ECB-B3A3-99A1C1E8346E}" sibTransId="{76AC96EB-6C9B-4A15-A961-BA9E7DD9B082}"/>
    <dgm:cxn modelId="{81AF97BA-E1CF-4638-B02D-208B9EE7949A}" type="presParOf" srcId="{FE962DAE-24F8-4079-924A-DF0FE7070AB9}" destId="{E15A8D73-6BFB-4F7D-B202-A00DE81A051E}" srcOrd="0" destOrd="0" presId="urn:microsoft.com/office/officeart/2008/layout/BubblePictureList"/>
    <dgm:cxn modelId="{9D84E7D7-6C6A-419B-904D-4E6B1004EAD5}" type="presParOf" srcId="{FE962DAE-24F8-4079-924A-DF0FE7070AB9}" destId="{AB62FFBD-2CBA-4339-9836-0288EA776FF6}" srcOrd="1" destOrd="0" presId="urn:microsoft.com/office/officeart/2008/layout/BubblePictureList"/>
    <dgm:cxn modelId="{B0D957C0-8413-4908-9257-68E1A1A39495}" type="presParOf" srcId="{AB62FFBD-2CBA-4339-9836-0288EA776FF6}" destId="{3AE82EBC-2DD1-4B9C-A711-A61FDCC9DFB6}" srcOrd="0" destOrd="0" presId="urn:microsoft.com/office/officeart/2008/layout/BubblePictureList"/>
    <dgm:cxn modelId="{112D6C66-BB94-4A53-9EC6-F0ABBC32A1C6}" type="presParOf" srcId="{FE962DAE-24F8-4079-924A-DF0FE7070AB9}" destId="{75C0FB1E-C4AA-4782-8421-3D47A41EE87B}" srcOrd="2" destOrd="0" presId="urn:microsoft.com/office/officeart/2008/layout/BubblePictureList"/>
    <dgm:cxn modelId="{68104ACC-BA5E-4BE8-8AFE-5C4A7B9E0EA0}" type="presParOf" srcId="{FE962DAE-24F8-4079-924A-DF0FE7070AB9}" destId="{597253A7-390B-4623-B0A6-271CD714FBE2}" srcOrd="3" destOrd="0" presId="urn:microsoft.com/office/officeart/2008/layout/BubblePictureList"/>
    <dgm:cxn modelId="{C9C9DC32-9D14-4318-9EEE-9529EF56AEFB}" type="presParOf" srcId="{597253A7-390B-4623-B0A6-271CD714FBE2}" destId="{A318AC55-9D60-4C1E-BFCD-CAF2AE24CD28}" srcOrd="0" destOrd="0" presId="urn:microsoft.com/office/officeart/2008/layout/BubblePictureList"/>
    <dgm:cxn modelId="{DEDE0CE9-7C02-4870-A827-9097ED0DD93C}" type="presParOf" srcId="{FE962DAE-24F8-4079-924A-DF0FE7070AB9}" destId="{89B38288-5022-4F5B-9C98-DBD3E6C6665A}" srcOrd="4" destOrd="0" presId="urn:microsoft.com/office/officeart/2008/layout/BubblePictureList"/>
    <dgm:cxn modelId="{CCFEB63E-2B4E-42CC-9BBC-CC9B603554F1}" type="presParOf" srcId="{FE962DAE-24F8-4079-924A-DF0FE7070AB9}" destId="{9AB9958C-D827-4F32-8747-091630ECE7C1}" srcOrd="5" destOrd="0" presId="urn:microsoft.com/office/officeart/2008/layout/BubblePictureList"/>
    <dgm:cxn modelId="{FD0B6A21-2CBF-4FC9-8F5B-4E4A24961A2E}" type="presParOf" srcId="{9AB9958C-D827-4F32-8747-091630ECE7C1}" destId="{F8CB68F9-EF78-4178-9EA6-826354B90260}" srcOrd="0" destOrd="0" presId="urn:microsoft.com/office/officeart/2008/layout/BubblePictureList"/>
    <dgm:cxn modelId="{F9C6DFA1-9DC1-44C7-BD27-A843A78E74E9}" type="presParOf" srcId="{FE962DAE-24F8-4079-924A-DF0FE7070AB9}" destId="{52EB855B-DA87-40D6-8168-1C1C85EC98FA}" srcOrd="6" destOrd="0" presId="urn:microsoft.com/office/officeart/2008/layout/BubblePictureList"/>
    <dgm:cxn modelId="{1AAFDA5B-03C1-4F15-AC1D-5797EA089058}" type="presParOf" srcId="{52EB855B-DA87-40D6-8168-1C1C85EC98FA}" destId="{98051EFC-5A98-40D8-9EF6-E08D5DBC8D1A}" srcOrd="0" destOrd="0" presId="urn:microsoft.com/office/officeart/2008/layout/BubblePictureList"/>
    <dgm:cxn modelId="{657388C0-5224-4A98-A7CF-CBB92C4B2ACC}" type="presParOf" srcId="{FE962DAE-24F8-4079-924A-DF0FE7070AB9}" destId="{144A9E57-96B1-4F82-A919-916E26AEBB37}" srcOrd="7" destOrd="0" presId="urn:microsoft.com/office/officeart/2008/layout/BubblePictureList"/>
    <dgm:cxn modelId="{C9E70BBA-7AC1-406F-A080-4A6FC06577BF}" type="presParOf" srcId="{144A9E57-96B1-4F82-A919-916E26AEBB37}" destId="{CA58B072-B21C-4780-83D8-CD0E9E63D9E2}" srcOrd="0" destOrd="0" presId="urn:microsoft.com/office/officeart/2008/layout/BubblePictureList"/>
    <dgm:cxn modelId="{71796CD9-659F-4A62-9DC4-370AE96142E1}" type="presParOf" srcId="{FE962DAE-24F8-4079-924A-DF0FE7070AB9}" destId="{0469110E-3C1C-402A-8A31-CAFE53C9F3AC}" srcOrd="8" destOrd="0" presId="urn:microsoft.com/office/officeart/2008/layout/BubblePictureList"/>
    <dgm:cxn modelId="{68B9CBCD-BAD6-428C-8786-93E859FFE509}" type="presParOf" srcId="{FE962DAE-24F8-4079-924A-DF0FE7070AB9}" destId="{418DAAD7-286F-4A1D-A80B-5A1F8F7D4814}" srcOrd="9" destOrd="0" presId="urn:microsoft.com/office/officeart/2008/layout/BubblePictureList"/>
    <dgm:cxn modelId="{2D39BDC7-48B6-4F3B-9EEC-26425561602D}" type="presParOf" srcId="{FE962DAE-24F8-4079-924A-DF0FE7070AB9}" destId="{C3D62C0E-CF0B-42C4-9084-5875A12B1DC7}" srcOrd="10" destOrd="0" presId="urn:microsoft.com/office/officeart/2008/layout/BubblePictureList"/>
    <dgm:cxn modelId="{C6220E2D-FDE7-461E-A656-E3DCC641401B}" type="presParOf" srcId="{FE962DAE-24F8-4079-924A-DF0FE7070AB9}" destId="{ED31068F-498E-4777-98B4-3B852ABDC5EA}" srcOrd="11" destOrd="0" presId="urn:microsoft.com/office/officeart/2008/layout/BubblePictureList"/>
    <dgm:cxn modelId="{70F713A7-FF66-4A01-B870-1DADE28ADCCD}" type="presParOf" srcId="{ED31068F-498E-4777-98B4-3B852ABDC5EA}" destId="{D7726101-85E5-4E85-8451-841146ABEDFE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B491A3-DAE8-4B90-B595-C534A1A5EB20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1E6270-94C8-4E77-8AF8-157770F287AE}">
      <dgm:prSet phldrT="[Текст]" custT="1"/>
      <dgm:spPr/>
      <dgm:t>
        <a:bodyPr/>
        <a:lstStyle/>
        <a:p>
          <a:endParaRPr lang="uk-UA" sz="1800" dirty="0" smtClean="0">
            <a:latin typeface="Times New Roman" pitchFamily="18" charset="0"/>
            <a:cs typeface="Times New Roman" pitchFamily="18" charset="0"/>
          </a:endParaRPr>
        </a:p>
        <a:p>
          <a:endParaRPr lang="uk-UA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вирішено позитивно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2732D76-312D-4465-99BF-7E1FB8ACB2B1}" type="parTrans" cxnId="{84303224-2939-4423-BCC6-3238A3A0450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75FFA5C-B973-4DA3-96F5-4DC2741D8760}" type="sibTrans" cxnId="{84303224-2939-4423-BCC6-3238A3A0450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FA70A0F-8DA5-469C-909F-248ABB4E9EBD}">
      <dgm:prSet phldrT="[Текст]" custT="1"/>
      <dgm:spPr/>
      <dgm:t>
        <a:bodyPr/>
        <a:lstStyle/>
        <a:p>
          <a:endParaRPr lang="uk-UA" sz="1800" dirty="0" smtClean="0">
            <a:latin typeface="Times New Roman" pitchFamily="18" charset="0"/>
            <a:cs typeface="Times New Roman" pitchFamily="18" charset="0"/>
          </a:endParaRPr>
        </a:p>
        <a:p>
          <a:endParaRPr lang="uk-UA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дано роз’яснення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5175242-F8E1-4306-A5DD-9BDF1FE49703}" type="parTrans" cxnId="{F2A158E5-2630-4B9E-ABA7-529168A5E026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6A7F014-755C-4C4B-8796-6B41184243A7}" type="sibTrans" cxnId="{F2A158E5-2630-4B9E-ABA7-529168A5E026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B91DAF8-E41D-455B-A30C-C51CA2ED433C}">
      <dgm:prSet phldrT="[Текст]" custT="1"/>
      <dgm:spPr/>
      <dgm:t>
        <a:bodyPr/>
        <a:lstStyle/>
        <a:p>
          <a:endParaRPr lang="uk-UA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відправлено за належністю в інші організації та установи згідно 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чинного законодавства України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1F64A83-A5D0-4A47-861B-1B585C6DF8A1}" type="parTrans" cxnId="{05204F72-824B-4111-9BAD-2DBAF0E5BFC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10AEEA9-FD63-42CF-9665-6961EC311F58}" type="sibTrans" cxnId="{05204F72-824B-4111-9BAD-2DBAF0E5BFC9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82AE86B-A77B-45FB-893D-CBB9A2777074}" type="pres">
      <dgm:prSet presAssocID="{A0B491A3-DAE8-4B90-B595-C534A1A5EB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C0FC86-4F13-45A5-B3C9-A5AA793ADA39}" type="pres">
      <dgm:prSet presAssocID="{A0B491A3-DAE8-4B90-B595-C534A1A5EB20}" presName="bkgdShp" presStyleLbl="alignAccFollowNode1" presStyleIdx="0" presStyleCnt="1" custLinFactNeighborX="-278" custLinFactNeighborY="1745"/>
      <dgm:spPr/>
    </dgm:pt>
    <dgm:pt modelId="{5AE8E481-0046-412E-BB02-D9FE9E7D6371}" type="pres">
      <dgm:prSet presAssocID="{A0B491A3-DAE8-4B90-B595-C534A1A5EB20}" presName="linComp" presStyleCnt="0"/>
      <dgm:spPr/>
    </dgm:pt>
    <dgm:pt modelId="{98A1958B-2E15-4830-A06F-7A54E1C70B32}" type="pres">
      <dgm:prSet presAssocID="{0C1E6270-94C8-4E77-8AF8-157770F287AE}" presName="compNode" presStyleCnt="0"/>
      <dgm:spPr/>
    </dgm:pt>
    <dgm:pt modelId="{CAF75CA2-B601-4902-89CE-B161FB0A2422}" type="pres">
      <dgm:prSet presAssocID="{0C1E6270-94C8-4E77-8AF8-157770F287AE}" presName="node" presStyleLbl="node1" presStyleIdx="0" presStyleCnt="3" custScaleY="10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FF8B3-AE13-4D0A-A290-8456ED772715}" type="pres">
      <dgm:prSet presAssocID="{0C1E6270-94C8-4E77-8AF8-157770F287AE}" presName="invisiNode" presStyleLbl="node1" presStyleIdx="0" presStyleCnt="3"/>
      <dgm:spPr/>
    </dgm:pt>
    <dgm:pt modelId="{67D8C105-0931-4646-A182-1DDB9E6B5B7D}" type="pres">
      <dgm:prSet presAssocID="{0C1E6270-94C8-4E77-8AF8-157770F287AE}" presName="imagNode" presStyleLbl="fgImgPlace1" presStyleIdx="0" presStyleCnt="3"/>
      <dgm:spPr/>
    </dgm:pt>
    <dgm:pt modelId="{CABF7881-5268-4F79-86BA-3508B62B0749}" type="pres">
      <dgm:prSet presAssocID="{875FFA5C-B973-4DA3-96F5-4DC2741D87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C90421-77AF-46D3-94F6-EF5C5FB21C06}" type="pres">
      <dgm:prSet presAssocID="{1FA70A0F-8DA5-469C-909F-248ABB4E9EBD}" presName="compNode" presStyleCnt="0"/>
      <dgm:spPr/>
    </dgm:pt>
    <dgm:pt modelId="{F07AE0F5-CB38-4A1E-AE1B-109AA1DBEF6D}" type="pres">
      <dgm:prSet presAssocID="{1FA70A0F-8DA5-469C-909F-248ABB4E9EBD}" presName="node" presStyleLbl="node1" presStyleIdx="1" presStyleCnt="3" custLinFactNeighborY="-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C8621-60CD-43E0-B3B2-EED08955228C}" type="pres">
      <dgm:prSet presAssocID="{1FA70A0F-8DA5-469C-909F-248ABB4E9EBD}" presName="invisiNode" presStyleLbl="node1" presStyleIdx="1" presStyleCnt="3"/>
      <dgm:spPr/>
    </dgm:pt>
    <dgm:pt modelId="{F1C13BE3-82C3-4A6F-A0A6-6FADA60D7F01}" type="pres">
      <dgm:prSet presAssocID="{1FA70A0F-8DA5-469C-909F-248ABB4E9EBD}" presName="imagNode" presStyleLbl="fgImgPlace1" presStyleIdx="1" presStyleCnt="3"/>
      <dgm:spPr/>
    </dgm:pt>
    <dgm:pt modelId="{16487BA4-C2E2-45E5-906D-151B2428E993}" type="pres">
      <dgm:prSet presAssocID="{16A7F014-755C-4C4B-8796-6B41184243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56ED6F-B547-47BF-BEEB-26D136C5AA0A}" type="pres">
      <dgm:prSet presAssocID="{7B91DAF8-E41D-455B-A30C-C51CA2ED433C}" presName="compNode" presStyleCnt="0"/>
      <dgm:spPr/>
    </dgm:pt>
    <dgm:pt modelId="{3F436116-13CA-4DBF-9C36-CB1A23EE0AD3}" type="pres">
      <dgm:prSet presAssocID="{7B91DAF8-E41D-455B-A30C-C51CA2ED43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24FEB-6544-4031-B153-5B1576CF10FD}" type="pres">
      <dgm:prSet presAssocID="{7B91DAF8-E41D-455B-A30C-C51CA2ED433C}" presName="invisiNode" presStyleLbl="node1" presStyleIdx="2" presStyleCnt="3"/>
      <dgm:spPr/>
    </dgm:pt>
    <dgm:pt modelId="{1E1F6921-EFC2-4B8E-9738-1BEEFB06EBD9}" type="pres">
      <dgm:prSet presAssocID="{7B91DAF8-E41D-455B-A30C-C51CA2ED433C}" presName="imagNode" presStyleLbl="fgImgPlace1" presStyleIdx="2" presStyleCnt="3"/>
      <dgm:spPr/>
    </dgm:pt>
  </dgm:ptLst>
  <dgm:cxnLst>
    <dgm:cxn modelId="{05204F72-824B-4111-9BAD-2DBAF0E5BFC9}" srcId="{A0B491A3-DAE8-4B90-B595-C534A1A5EB20}" destId="{7B91DAF8-E41D-455B-A30C-C51CA2ED433C}" srcOrd="2" destOrd="0" parTransId="{31F64A83-A5D0-4A47-861B-1B585C6DF8A1}" sibTransId="{010AEEA9-FD63-42CF-9665-6961EC311F58}"/>
    <dgm:cxn modelId="{F2A158E5-2630-4B9E-ABA7-529168A5E026}" srcId="{A0B491A3-DAE8-4B90-B595-C534A1A5EB20}" destId="{1FA70A0F-8DA5-469C-909F-248ABB4E9EBD}" srcOrd="1" destOrd="0" parTransId="{F5175242-F8E1-4306-A5DD-9BDF1FE49703}" sibTransId="{16A7F014-755C-4C4B-8796-6B41184243A7}"/>
    <dgm:cxn modelId="{DC98EEE2-16F4-4668-A1D3-5C87F03FE5D1}" type="presOf" srcId="{1FA70A0F-8DA5-469C-909F-248ABB4E9EBD}" destId="{F07AE0F5-CB38-4A1E-AE1B-109AA1DBEF6D}" srcOrd="0" destOrd="0" presId="urn:microsoft.com/office/officeart/2005/8/layout/pList2#1"/>
    <dgm:cxn modelId="{84303224-2939-4423-BCC6-3238A3A04508}" srcId="{A0B491A3-DAE8-4B90-B595-C534A1A5EB20}" destId="{0C1E6270-94C8-4E77-8AF8-157770F287AE}" srcOrd="0" destOrd="0" parTransId="{F2732D76-312D-4465-99BF-7E1FB8ACB2B1}" sibTransId="{875FFA5C-B973-4DA3-96F5-4DC2741D8760}"/>
    <dgm:cxn modelId="{58A3CF0D-85A8-4218-9092-B09C5F6B45AE}" type="presOf" srcId="{A0B491A3-DAE8-4B90-B595-C534A1A5EB20}" destId="{A82AE86B-A77B-45FB-893D-CBB9A2777074}" srcOrd="0" destOrd="0" presId="urn:microsoft.com/office/officeart/2005/8/layout/pList2#1"/>
    <dgm:cxn modelId="{3DDAB806-6693-42CE-A8C3-9390D054A4C1}" type="presOf" srcId="{16A7F014-755C-4C4B-8796-6B41184243A7}" destId="{16487BA4-C2E2-45E5-906D-151B2428E993}" srcOrd="0" destOrd="0" presId="urn:microsoft.com/office/officeart/2005/8/layout/pList2#1"/>
    <dgm:cxn modelId="{A90B36EC-3362-42CA-B3A6-BB0FCCF4007F}" type="presOf" srcId="{7B91DAF8-E41D-455B-A30C-C51CA2ED433C}" destId="{3F436116-13CA-4DBF-9C36-CB1A23EE0AD3}" srcOrd="0" destOrd="0" presId="urn:microsoft.com/office/officeart/2005/8/layout/pList2#1"/>
    <dgm:cxn modelId="{C57F8624-9811-4759-8EE0-3F316924BE1F}" type="presOf" srcId="{0C1E6270-94C8-4E77-8AF8-157770F287AE}" destId="{CAF75CA2-B601-4902-89CE-B161FB0A2422}" srcOrd="0" destOrd="0" presId="urn:microsoft.com/office/officeart/2005/8/layout/pList2#1"/>
    <dgm:cxn modelId="{0897B34A-4CF0-47C0-B055-317FEB4580A9}" type="presOf" srcId="{875FFA5C-B973-4DA3-96F5-4DC2741D8760}" destId="{CABF7881-5268-4F79-86BA-3508B62B0749}" srcOrd="0" destOrd="0" presId="urn:microsoft.com/office/officeart/2005/8/layout/pList2#1"/>
    <dgm:cxn modelId="{3A977956-EBDB-43EB-A81D-6C7666616847}" type="presParOf" srcId="{A82AE86B-A77B-45FB-893D-CBB9A2777074}" destId="{F4C0FC86-4F13-45A5-B3C9-A5AA793ADA39}" srcOrd="0" destOrd="0" presId="urn:microsoft.com/office/officeart/2005/8/layout/pList2#1"/>
    <dgm:cxn modelId="{38855665-6AEB-4447-8DE7-C8A94670F6C1}" type="presParOf" srcId="{A82AE86B-A77B-45FB-893D-CBB9A2777074}" destId="{5AE8E481-0046-412E-BB02-D9FE9E7D6371}" srcOrd="1" destOrd="0" presId="urn:microsoft.com/office/officeart/2005/8/layout/pList2#1"/>
    <dgm:cxn modelId="{BCAC36BD-0439-46BD-8166-27859264B125}" type="presParOf" srcId="{5AE8E481-0046-412E-BB02-D9FE9E7D6371}" destId="{98A1958B-2E15-4830-A06F-7A54E1C70B32}" srcOrd="0" destOrd="0" presId="urn:microsoft.com/office/officeart/2005/8/layout/pList2#1"/>
    <dgm:cxn modelId="{74744A6B-CC15-4F17-80AA-BCDC4D564180}" type="presParOf" srcId="{98A1958B-2E15-4830-A06F-7A54E1C70B32}" destId="{CAF75CA2-B601-4902-89CE-B161FB0A2422}" srcOrd="0" destOrd="0" presId="urn:microsoft.com/office/officeart/2005/8/layout/pList2#1"/>
    <dgm:cxn modelId="{CA9AF436-8347-4DCE-B1E3-04756A2A7D99}" type="presParOf" srcId="{98A1958B-2E15-4830-A06F-7A54E1C70B32}" destId="{A0FFF8B3-AE13-4D0A-A290-8456ED772715}" srcOrd="1" destOrd="0" presId="urn:microsoft.com/office/officeart/2005/8/layout/pList2#1"/>
    <dgm:cxn modelId="{088E2A6E-900C-4B25-8191-244F7F70D4BD}" type="presParOf" srcId="{98A1958B-2E15-4830-A06F-7A54E1C70B32}" destId="{67D8C105-0931-4646-A182-1DDB9E6B5B7D}" srcOrd="2" destOrd="0" presId="urn:microsoft.com/office/officeart/2005/8/layout/pList2#1"/>
    <dgm:cxn modelId="{9FB7FD8A-39E7-4199-B82A-123879DB20FD}" type="presParOf" srcId="{5AE8E481-0046-412E-BB02-D9FE9E7D6371}" destId="{CABF7881-5268-4F79-86BA-3508B62B0749}" srcOrd="1" destOrd="0" presId="urn:microsoft.com/office/officeart/2005/8/layout/pList2#1"/>
    <dgm:cxn modelId="{0B0BFF7F-4950-4E4A-9ADB-85B427FE9986}" type="presParOf" srcId="{5AE8E481-0046-412E-BB02-D9FE9E7D6371}" destId="{70C90421-77AF-46D3-94F6-EF5C5FB21C06}" srcOrd="2" destOrd="0" presId="urn:microsoft.com/office/officeart/2005/8/layout/pList2#1"/>
    <dgm:cxn modelId="{2076F9F6-1D1D-40B5-8FCB-816918DD267A}" type="presParOf" srcId="{70C90421-77AF-46D3-94F6-EF5C5FB21C06}" destId="{F07AE0F5-CB38-4A1E-AE1B-109AA1DBEF6D}" srcOrd="0" destOrd="0" presId="urn:microsoft.com/office/officeart/2005/8/layout/pList2#1"/>
    <dgm:cxn modelId="{771D756F-613B-48DD-9080-3161361121B2}" type="presParOf" srcId="{70C90421-77AF-46D3-94F6-EF5C5FB21C06}" destId="{910C8621-60CD-43E0-B3B2-EED08955228C}" srcOrd="1" destOrd="0" presId="urn:microsoft.com/office/officeart/2005/8/layout/pList2#1"/>
    <dgm:cxn modelId="{BE704C0F-CD72-487E-A514-466AED4ECAEE}" type="presParOf" srcId="{70C90421-77AF-46D3-94F6-EF5C5FB21C06}" destId="{F1C13BE3-82C3-4A6F-A0A6-6FADA60D7F01}" srcOrd="2" destOrd="0" presId="urn:microsoft.com/office/officeart/2005/8/layout/pList2#1"/>
    <dgm:cxn modelId="{7351E8FD-F51A-4BA1-857C-605A650F5B09}" type="presParOf" srcId="{5AE8E481-0046-412E-BB02-D9FE9E7D6371}" destId="{16487BA4-C2E2-45E5-906D-151B2428E993}" srcOrd="3" destOrd="0" presId="urn:microsoft.com/office/officeart/2005/8/layout/pList2#1"/>
    <dgm:cxn modelId="{B477302E-332A-4BCA-82EC-E799132CEB3A}" type="presParOf" srcId="{5AE8E481-0046-412E-BB02-D9FE9E7D6371}" destId="{2556ED6F-B547-47BF-BEEB-26D136C5AA0A}" srcOrd="4" destOrd="0" presId="urn:microsoft.com/office/officeart/2005/8/layout/pList2#1"/>
    <dgm:cxn modelId="{5D05486B-597D-4BCE-9535-1C883BA8D417}" type="presParOf" srcId="{2556ED6F-B547-47BF-BEEB-26D136C5AA0A}" destId="{3F436116-13CA-4DBF-9C36-CB1A23EE0AD3}" srcOrd="0" destOrd="0" presId="urn:microsoft.com/office/officeart/2005/8/layout/pList2#1"/>
    <dgm:cxn modelId="{03B34D54-2A0F-4EFD-9022-CD04C363CFBE}" type="presParOf" srcId="{2556ED6F-B547-47BF-BEEB-26D136C5AA0A}" destId="{3F224FEB-6544-4031-B153-5B1576CF10FD}" srcOrd="1" destOrd="0" presId="urn:microsoft.com/office/officeart/2005/8/layout/pList2#1"/>
    <dgm:cxn modelId="{6320747C-3C66-45EB-86E7-BFA8F4119BAB}" type="presParOf" srcId="{2556ED6F-B547-47BF-BEEB-26D136C5AA0A}" destId="{1E1F6921-EFC2-4B8E-9738-1BEEFB06EBD9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1F8C5E-A2DE-4CDC-9BAD-08603F81CB4C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95ABA9-1756-4A8D-BF7B-6EEBE3FDB1F9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69781,7 </a:t>
          </a:r>
          <a:r>
            <a:rPr lang="uk-UA" dirty="0" err="1" smtClean="0"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. освітньої субвенції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DE4C38F-4059-48BC-9671-F03564B10CD6}" type="parTrans" cxnId="{081CEB2C-964C-47A4-A7EA-ED65DA02F93A}">
      <dgm:prSet/>
      <dgm:spPr/>
      <dgm:t>
        <a:bodyPr/>
        <a:lstStyle/>
        <a:p>
          <a:endParaRPr lang="ru-RU"/>
        </a:p>
      </dgm:t>
    </dgm:pt>
    <dgm:pt modelId="{99D58020-235F-48D6-AF0C-EEFA7BE41139}" type="sibTrans" cxnId="{081CEB2C-964C-47A4-A7EA-ED65DA02F93A}">
      <dgm:prSet/>
      <dgm:spPr/>
      <dgm:t>
        <a:bodyPr/>
        <a:lstStyle/>
        <a:p>
          <a:endParaRPr lang="ru-RU"/>
        </a:p>
      </dgm:t>
    </dgm:pt>
    <dgm:pt modelId="{5FC66A5F-BA8A-4874-900E-CC40896FE0B1}">
      <dgm:prSet phldrT="[Текст]"/>
      <dgm:spPr/>
      <dgm:t>
        <a:bodyPr/>
        <a:lstStyle/>
        <a:p>
          <a:endParaRPr lang="ru-RU" dirty="0"/>
        </a:p>
      </dgm:t>
    </dgm:pt>
    <dgm:pt modelId="{2A972BE1-6E8B-43D6-A1B1-93229CDD275C}" type="parTrans" cxnId="{B5CBC775-C24B-444C-9C05-7A438475BBFC}">
      <dgm:prSet/>
      <dgm:spPr/>
      <dgm:t>
        <a:bodyPr/>
        <a:lstStyle/>
        <a:p>
          <a:endParaRPr lang="ru-RU"/>
        </a:p>
      </dgm:t>
    </dgm:pt>
    <dgm:pt modelId="{2731C694-904E-4D1E-97E5-9E03F7B018B1}" type="sibTrans" cxnId="{B5CBC775-C24B-444C-9C05-7A438475BBFC}">
      <dgm:prSet/>
      <dgm:spPr/>
      <dgm:t>
        <a:bodyPr/>
        <a:lstStyle/>
        <a:p>
          <a:endParaRPr lang="ru-RU"/>
        </a:p>
      </dgm:t>
    </dgm:pt>
    <dgm:pt modelId="{B9756552-2B18-4503-B102-D006BBDD824B}">
      <dgm:prSet phldrT="[Текст]" phldr="1"/>
      <dgm:spPr/>
      <dgm:t>
        <a:bodyPr/>
        <a:lstStyle/>
        <a:p>
          <a:endParaRPr lang="ru-RU" dirty="0"/>
        </a:p>
      </dgm:t>
    </dgm:pt>
    <dgm:pt modelId="{33A7A7B0-5719-4CB5-ADE6-378D21A56050}" type="parTrans" cxnId="{88074BCD-573C-4FB9-A0C8-39EC9C729F5B}">
      <dgm:prSet/>
      <dgm:spPr/>
      <dgm:t>
        <a:bodyPr/>
        <a:lstStyle/>
        <a:p>
          <a:endParaRPr lang="ru-RU"/>
        </a:p>
      </dgm:t>
    </dgm:pt>
    <dgm:pt modelId="{06E86C78-122C-49C3-A615-EF69FB62CE25}" type="sibTrans" cxnId="{88074BCD-573C-4FB9-A0C8-39EC9C729F5B}">
      <dgm:prSet/>
      <dgm:spPr/>
      <dgm:t>
        <a:bodyPr/>
        <a:lstStyle/>
        <a:p>
          <a:endParaRPr lang="ru-RU"/>
        </a:p>
      </dgm:t>
    </dgm:pt>
    <dgm:pt modelId="{1AC2714D-F6AD-4CBC-A7ED-CB80DC3F31E7}">
      <dgm:prSet phldrT="[Текст]"/>
      <dgm:spPr/>
      <dgm:t>
        <a:bodyPr/>
        <a:lstStyle/>
        <a:p>
          <a:endParaRPr lang="uk-UA"/>
        </a:p>
      </dgm:t>
    </dgm:pt>
    <dgm:pt modelId="{A76FB123-441A-48EA-B109-D8D53836FF73}" type="parTrans" cxnId="{330D3078-A88F-46AB-A45E-65BC833F9866}">
      <dgm:prSet/>
      <dgm:spPr/>
      <dgm:t>
        <a:bodyPr/>
        <a:lstStyle/>
        <a:p>
          <a:endParaRPr lang="ru-RU"/>
        </a:p>
      </dgm:t>
    </dgm:pt>
    <dgm:pt modelId="{07B17522-AD23-4A80-845F-85EE70B3D511}" type="sibTrans" cxnId="{330D3078-A88F-46AB-A45E-65BC833F9866}">
      <dgm:prSet/>
      <dgm:spPr/>
      <dgm:t>
        <a:bodyPr/>
        <a:lstStyle/>
        <a:p>
          <a:endParaRPr lang="ru-RU"/>
        </a:p>
      </dgm:t>
    </dgm:pt>
    <dgm:pt modelId="{92F9CD07-F658-4F82-BC36-A750EEC00C82}">
      <dgm:prSet phldrT="[Текст]"/>
      <dgm:spPr/>
      <dgm:t>
        <a:bodyPr/>
        <a:lstStyle/>
        <a:p>
          <a:r>
            <a:rPr lang="uk-UA" dirty="0" smtClean="0"/>
            <a:t>Інші </a:t>
          </a:r>
        </a:p>
        <a:p>
          <a:r>
            <a:rPr lang="uk-UA" dirty="0" smtClean="0"/>
            <a:t>47 655,8</a:t>
          </a:r>
        </a:p>
        <a:p>
          <a:r>
            <a:rPr lang="uk-UA" dirty="0" err="1" smtClean="0"/>
            <a:t>тис.грн</a:t>
          </a:r>
          <a:endParaRPr lang="ru-RU" dirty="0"/>
        </a:p>
      </dgm:t>
    </dgm:pt>
    <dgm:pt modelId="{6852BF3B-1DFD-423A-8A33-B68B54A08AC1}" type="parTrans" cxnId="{0E1B37F5-D16C-4850-BCDC-E868BA57DE21}">
      <dgm:prSet/>
      <dgm:spPr/>
      <dgm:t>
        <a:bodyPr/>
        <a:lstStyle/>
        <a:p>
          <a:endParaRPr lang="ru-RU"/>
        </a:p>
      </dgm:t>
    </dgm:pt>
    <dgm:pt modelId="{DF207DAB-356C-41AF-9052-B89E72F947BC}" type="sibTrans" cxnId="{0E1B37F5-D16C-4850-BCDC-E868BA57DE21}">
      <dgm:prSet/>
      <dgm:spPr/>
      <dgm:t>
        <a:bodyPr/>
        <a:lstStyle/>
        <a:p>
          <a:endParaRPr lang="ru-RU"/>
        </a:p>
      </dgm:t>
    </dgm:pt>
    <dgm:pt modelId="{762C9F66-BC68-4339-BE9A-25DC6B8E06B1}">
      <dgm:prSet phldrT="[Текст]"/>
      <dgm:spPr/>
      <dgm:t>
        <a:bodyPr/>
        <a:lstStyle/>
        <a:p>
          <a:r>
            <a:rPr lang="uk-UA" dirty="0" smtClean="0"/>
            <a:t>18419,4 </a:t>
          </a:r>
          <a:r>
            <a:rPr lang="uk-UA" dirty="0" err="1" smtClean="0"/>
            <a:t>тис.грн</a:t>
          </a:r>
          <a:r>
            <a:rPr lang="uk-UA" dirty="0" smtClean="0"/>
            <a:t>. базової дотації</a:t>
          </a:r>
          <a:endParaRPr lang="ru-RU" dirty="0"/>
        </a:p>
      </dgm:t>
    </dgm:pt>
    <dgm:pt modelId="{0D49FD17-EB08-430E-9168-FDBC00BF34AD}" type="parTrans" cxnId="{6A1424D7-F1D6-419A-BB16-F0F7AC749CBE}">
      <dgm:prSet/>
      <dgm:spPr/>
      <dgm:t>
        <a:bodyPr/>
        <a:lstStyle/>
        <a:p>
          <a:endParaRPr lang="ru-RU"/>
        </a:p>
      </dgm:t>
    </dgm:pt>
    <dgm:pt modelId="{30531B59-F696-43AE-96EA-A8F836E4F4D2}" type="sibTrans" cxnId="{6A1424D7-F1D6-419A-BB16-F0F7AC749CBE}">
      <dgm:prSet/>
      <dgm:spPr/>
      <dgm:t>
        <a:bodyPr/>
        <a:lstStyle/>
        <a:p>
          <a:endParaRPr lang="ru-RU"/>
        </a:p>
      </dgm:t>
    </dgm:pt>
    <dgm:pt modelId="{435EC36D-CC7D-4DDC-A0FF-0B0141C3B955}">
      <dgm:prSet phldrT="[Текст]" custLinFactNeighborX="65588" custLinFactNeighborY="60790"/>
      <dgm:spPr/>
      <dgm:t>
        <a:bodyPr/>
        <a:lstStyle/>
        <a:p>
          <a:endParaRPr lang="uk-UA"/>
        </a:p>
      </dgm:t>
    </dgm:pt>
    <dgm:pt modelId="{7BC9E5C8-AA45-4E71-A9E7-236498F023FD}" type="parTrans" cxnId="{F4FA747A-02DF-4D1E-AD2C-1958C00656F4}">
      <dgm:prSet/>
      <dgm:spPr/>
      <dgm:t>
        <a:bodyPr/>
        <a:lstStyle/>
        <a:p>
          <a:endParaRPr lang="ru-RU"/>
        </a:p>
      </dgm:t>
    </dgm:pt>
    <dgm:pt modelId="{C8358C13-6F42-4C4D-989B-86470633F637}" type="sibTrans" cxnId="{F4FA747A-02DF-4D1E-AD2C-1958C00656F4}">
      <dgm:prSet/>
      <dgm:spPr/>
      <dgm:t>
        <a:bodyPr/>
        <a:lstStyle/>
        <a:p>
          <a:endParaRPr lang="ru-RU"/>
        </a:p>
      </dgm:t>
    </dgm:pt>
    <dgm:pt modelId="{38484DC0-3E9D-43AC-8283-F42FC173ADD5}">
      <dgm:prSet phldrT="[Текст]" custLinFactNeighborX="65588" custLinFactNeighborY="60790"/>
      <dgm:spPr/>
      <dgm:t>
        <a:bodyPr/>
        <a:lstStyle/>
        <a:p>
          <a:endParaRPr lang="uk-UA"/>
        </a:p>
      </dgm:t>
    </dgm:pt>
    <dgm:pt modelId="{578B44F0-B2BE-4A92-A7E6-CFA01D7D99C1}" type="parTrans" cxnId="{6AD1F30F-0BFC-46CC-8FF8-B7B1D3C7D938}">
      <dgm:prSet/>
      <dgm:spPr/>
      <dgm:t>
        <a:bodyPr/>
        <a:lstStyle/>
        <a:p>
          <a:endParaRPr lang="ru-RU"/>
        </a:p>
      </dgm:t>
    </dgm:pt>
    <dgm:pt modelId="{FC7A3E67-60F4-4839-866F-08C46FCA4364}" type="sibTrans" cxnId="{6AD1F30F-0BFC-46CC-8FF8-B7B1D3C7D938}">
      <dgm:prSet/>
      <dgm:spPr/>
      <dgm:t>
        <a:bodyPr/>
        <a:lstStyle/>
        <a:p>
          <a:endParaRPr lang="ru-RU"/>
        </a:p>
      </dgm:t>
    </dgm:pt>
    <dgm:pt modelId="{644CBD12-B36F-4644-AFF3-A7EB9927AAB3}" type="pres">
      <dgm:prSet presAssocID="{411F8C5E-A2DE-4CDC-9BAD-08603F81CB4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7DECAA3-FB7A-4142-A4E2-C42EBABD22EB}" type="pres">
      <dgm:prSet presAssocID="{411F8C5E-A2DE-4CDC-9BAD-08603F81CB4C}" presName="ellipse" presStyleLbl="trBgShp" presStyleIdx="0" presStyleCnt="1" custLinFactY="32988" custLinFactNeighborX="-1033" custLinFactNeighborY="100000"/>
      <dgm:spPr/>
    </dgm:pt>
    <dgm:pt modelId="{FC491BE6-738E-43AE-84CD-EB81B0444D04}" type="pres">
      <dgm:prSet presAssocID="{411F8C5E-A2DE-4CDC-9BAD-08603F81CB4C}" presName="arrow1" presStyleLbl="fgShp" presStyleIdx="0" presStyleCnt="1"/>
      <dgm:spPr/>
    </dgm:pt>
    <dgm:pt modelId="{AFB97267-B9B1-4579-A741-C6571F6020FC}" type="pres">
      <dgm:prSet presAssocID="{411F8C5E-A2DE-4CDC-9BAD-08603F81CB4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DB544-6C48-4740-931A-C2C529BB78C3}" type="pres">
      <dgm:prSet presAssocID="{92F9CD07-F658-4F82-BC36-A750EEC00C82}" presName="item1" presStyleLbl="node1" presStyleIdx="0" presStyleCnt="3" custLinFactNeighborX="53353" custLinFactNeighborY="377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26A8FB-3AB8-430A-9B97-F824FB52902E}" type="pres">
      <dgm:prSet presAssocID="{762C9F66-BC68-4339-BE9A-25DC6B8E06B1}" presName="item2" presStyleLbl="node1" presStyleIdx="1" presStyleCnt="3" custLinFactY="39475" custLinFactNeighborX="35299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5F8A91-3EF1-4D5A-AE81-FC5A82488D37}" type="pres">
      <dgm:prSet presAssocID="{5FC66A5F-BA8A-4874-900E-CC40896FE0B1}" presName="item3" presStyleLbl="node1" presStyleIdx="2" presStyleCnt="3" custLinFactNeighborX="-12081" custLinFactNeighborY="468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196D5C-51A0-487E-AFCC-F683A6DA2DBF}" type="pres">
      <dgm:prSet presAssocID="{411F8C5E-A2DE-4CDC-9BAD-08603F81CB4C}" presName="funnel" presStyleLbl="trAlignAcc1" presStyleIdx="0" presStyleCnt="1" custScaleX="147730" custLinFactNeighborX="-196" custLinFactNeighborY="19246"/>
      <dgm:spPr/>
    </dgm:pt>
  </dgm:ptLst>
  <dgm:cxnLst>
    <dgm:cxn modelId="{F4FA747A-02DF-4D1E-AD2C-1958C00656F4}" srcId="{411F8C5E-A2DE-4CDC-9BAD-08603F81CB4C}" destId="{435EC36D-CC7D-4DDC-A0FF-0B0141C3B955}" srcOrd="6" destOrd="0" parTransId="{7BC9E5C8-AA45-4E71-A9E7-236498F023FD}" sibTransId="{C8358C13-6F42-4C4D-989B-86470633F637}"/>
    <dgm:cxn modelId="{D4DEC8E5-1DF2-4CD4-AB9B-8AB45240CF91}" type="presOf" srcId="{762C9F66-BC68-4339-BE9A-25DC6B8E06B1}" destId="{31BDB544-6C48-4740-931A-C2C529BB78C3}" srcOrd="0" destOrd="0" presId="urn:microsoft.com/office/officeart/2005/8/layout/funnel1"/>
    <dgm:cxn modelId="{CC6A1B8B-310A-4352-AE0E-CC3C00878007}" type="presOf" srcId="{DD95ABA9-1756-4A8D-BF7B-6EEBE3FDB1F9}" destId="{6E5F8A91-3EF1-4D5A-AE81-FC5A82488D37}" srcOrd="0" destOrd="0" presId="urn:microsoft.com/office/officeart/2005/8/layout/funnel1"/>
    <dgm:cxn modelId="{27973B26-3FAF-4721-A995-37FC67BC5824}" type="presOf" srcId="{411F8C5E-A2DE-4CDC-9BAD-08603F81CB4C}" destId="{644CBD12-B36F-4644-AFF3-A7EB9927AAB3}" srcOrd="0" destOrd="0" presId="urn:microsoft.com/office/officeart/2005/8/layout/funnel1"/>
    <dgm:cxn modelId="{330D3078-A88F-46AB-A45E-65BC833F9866}" srcId="{411F8C5E-A2DE-4CDC-9BAD-08603F81CB4C}" destId="{1AC2714D-F6AD-4CBC-A7ED-CB80DC3F31E7}" srcOrd="5" destOrd="0" parTransId="{A76FB123-441A-48EA-B109-D8D53836FF73}" sibTransId="{07B17522-AD23-4A80-845F-85EE70B3D511}"/>
    <dgm:cxn modelId="{55FFC847-38D2-48E7-ABA1-C336404AEFD5}" type="presOf" srcId="{92F9CD07-F658-4F82-BC36-A750EEC00C82}" destId="{D226A8FB-3AB8-430A-9B97-F824FB52902E}" srcOrd="0" destOrd="0" presId="urn:microsoft.com/office/officeart/2005/8/layout/funnel1"/>
    <dgm:cxn modelId="{37FD58A3-EB90-43E4-A2AF-C801A514915C}" type="presOf" srcId="{5FC66A5F-BA8A-4874-900E-CC40896FE0B1}" destId="{AFB97267-B9B1-4579-A741-C6571F6020FC}" srcOrd="0" destOrd="0" presId="urn:microsoft.com/office/officeart/2005/8/layout/funnel1"/>
    <dgm:cxn modelId="{6A1424D7-F1D6-419A-BB16-F0F7AC749CBE}" srcId="{411F8C5E-A2DE-4CDC-9BAD-08603F81CB4C}" destId="{762C9F66-BC68-4339-BE9A-25DC6B8E06B1}" srcOrd="2" destOrd="0" parTransId="{0D49FD17-EB08-430E-9168-FDBC00BF34AD}" sibTransId="{30531B59-F696-43AE-96EA-A8F836E4F4D2}"/>
    <dgm:cxn modelId="{B5CBC775-C24B-444C-9C05-7A438475BBFC}" srcId="{411F8C5E-A2DE-4CDC-9BAD-08603F81CB4C}" destId="{5FC66A5F-BA8A-4874-900E-CC40896FE0B1}" srcOrd="3" destOrd="0" parTransId="{2A972BE1-6E8B-43D6-A1B1-93229CDD275C}" sibTransId="{2731C694-904E-4D1E-97E5-9E03F7B018B1}"/>
    <dgm:cxn modelId="{081CEB2C-964C-47A4-A7EA-ED65DA02F93A}" srcId="{411F8C5E-A2DE-4CDC-9BAD-08603F81CB4C}" destId="{DD95ABA9-1756-4A8D-BF7B-6EEBE3FDB1F9}" srcOrd="0" destOrd="0" parTransId="{0DE4C38F-4059-48BC-9671-F03564B10CD6}" sibTransId="{99D58020-235F-48D6-AF0C-EEFA7BE41139}"/>
    <dgm:cxn modelId="{0E1B37F5-D16C-4850-BCDC-E868BA57DE21}" srcId="{411F8C5E-A2DE-4CDC-9BAD-08603F81CB4C}" destId="{92F9CD07-F658-4F82-BC36-A750EEC00C82}" srcOrd="1" destOrd="0" parTransId="{6852BF3B-1DFD-423A-8A33-B68B54A08AC1}" sibTransId="{DF207DAB-356C-41AF-9052-B89E72F947BC}"/>
    <dgm:cxn modelId="{6AD1F30F-0BFC-46CC-8FF8-B7B1D3C7D938}" srcId="{411F8C5E-A2DE-4CDC-9BAD-08603F81CB4C}" destId="{38484DC0-3E9D-43AC-8283-F42FC173ADD5}" srcOrd="7" destOrd="0" parTransId="{578B44F0-B2BE-4A92-A7E6-CFA01D7D99C1}" sibTransId="{FC7A3E67-60F4-4839-866F-08C46FCA4364}"/>
    <dgm:cxn modelId="{88074BCD-573C-4FB9-A0C8-39EC9C729F5B}" srcId="{411F8C5E-A2DE-4CDC-9BAD-08603F81CB4C}" destId="{B9756552-2B18-4503-B102-D006BBDD824B}" srcOrd="4" destOrd="0" parTransId="{33A7A7B0-5719-4CB5-ADE6-378D21A56050}" sibTransId="{06E86C78-122C-49C3-A615-EF69FB62CE25}"/>
    <dgm:cxn modelId="{5022D1F5-31CF-4632-B894-6FEC1E17E412}" type="presParOf" srcId="{644CBD12-B36F-4644-AFF3-A7EB9927AAB3}" destId="{07DECAA3-FB7A-4142-A4E2-C42EBABD22EB}" srcOrd="0" destOrd="0" presId="urn:microsoft.com/office/officeart/2005/8/layout/funnel1"/>
    <dgm:cxn modelId="{A829FE54-BDAB-41FB-B0EF-18CC48C99874}" type="presParOf" srcId="{644CBD12-B36F-4644-AFF3-A7EB9927AAB3}" destId="{FC491BE6-738E-43AE-84CD-EB81B0444D04}" srcOrd="1" destOrd="0" presId="urn:microsoft.com/office/officeart/2005/8/layout/funnel1"/>
    <dgm:cxn modelId="{C02A3A34-3CCE-4506-9BD7-05AF15532B4A}" type="presParOf" srcId="{644CBD12-B36F-4644-AFF3-A7EB9927AAB3}" destId="{AFB97267-B9B1-4579-A741-C6571F6020FC}" srcOrd="2" destOrd="0" presId="urn:microsoft.com/office/officeart/2005/8/layout/funnel1"/>
    <dgm:cxn modelId="{35274EC8-F97B-4E06-B01E-F8C1FB1E6C3A}" type="presParOf" srcId="{644CBD12-B36F-4644-AFF3-A7EB9927AAB3}" destId="{31BDB544-6C48-4740-931A-C2C529BB78C3}" srcOrd="3" destOrd="0" presId="urn:microsoft.com/office/officeart/2005/8/layout/funnel1"/>
    <dgm:cxn modelId="{CE8DAC9C-4820-4BE2-90F2-9DBFFC0332E9}" type="presParOf" srcId="{644CBD12-B36F-4644-AFF3-A7EB9927AAB3}" destId="{D226A8FB-3AB8-430A-9B97-F824FB52902E}" srcOrd="4" destOrd="0" presId="urn:microsoft.com/office/officeart/2005/8/layout/funnel1"/>
    <dgm:cxn modelId="{962C1DF1-229C-4688-B563-E684D35ED281}" type="presParOf" srcId="{644CBD12-B36F-4644-AFF3-A7EB9927AAB3}" destId="{6E5F8A91-3EF1-4D5A-AE81-FC5A82488D37}" srcOrd="5" destOrd="0" presId="urn:microsoft.com/office/officeart/2005/8/layout/funnel1"/>
    <dgm:cxn modelId="{D8F06E5A-3BCC-4725-90CF-67A233B24021}" type="presParOf" srcId="{644CBD12-B36F-4644-AFF3-A7EB9927AAB3}" destId="{5B196D5C-51A0-487E-AFCC-F683A6DA2DB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35E20A-EF8E-4F4A-A3AF-DB50286C150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1067D48-5D68-423D-9B85-8B6EBEA5803B}">
      <dgm:prSet phldrT="[Текст]" custT="1"/>
      <dgm:spPr/>
      <dgm:t>
        <a:bodyPr/>
        <a:lstStyle/>
        <a:p>
          <a:r>
            <a:rPr lang="uk-UA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60%</a:t>
          </a:r>
          <a:endParaRPr lang="uk-UA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C7421-98DC-4300-AF16-F97974BCD220}" type="parTrans" cxnId="{73C9A85D-8FE4-4358-A545-A9EFBDC9AD1B}">
      <dgm:prSet/>
      <dgm:spPr/>
      <dgm:t>
        <a:bodyPr/>
        <a:lstStyle/>
        <a:p>
          <a:endParaRPr lang="uk-UA"/>
        </a:p>
      </dgm:t>
    </dgm:pt>
    <dgm:pt modelId="{944AB339-D109-41CA-8EA7-6ACC981F6B6C}" type="sibTrans" cxnId="{73C9A85D-8FE4-4358-A545-A9EFBDC9AD1B}">
      <dgm:prSet/>
      <dgm:spPr/>
      <dgm:t>
        <a:bodyPr/>
        <a:lstStyle/>
        <a:p>
          <a:endParaRPr lang="uk-UA"/>
        </a:p>
      </dgm:t>
    </dgm:pt>
    <dgm:pt modelId="{E6EB630D-D1F4-4947-82A1-68D1B0103056}">
      <dgm:prSet phldrT="[Текст]" custT="1"/>
      <dgm:spPr/>
      <dgm:t>
        <a:bodyPr/>
        <a:lstStyle/>
        <a:p>
          <a:pPr algn="ctr"/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міський бюджет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8036C8D0-787B-46AC-B64E-D137C64BC96D}" type="parTrans" cxnId="{FF4699C3-4E9E-4574-897D-E49110719F13}">
      <dgm:prSet/>
      <dgm:spPr/>
      <dgm:t>
        <a:bodyPr/>
        <a:lstStyle/>
        <a:p>
          <a:endParaRPr lang="uk-UA"/>
        </a:p>
      </dgm:t>
    </dgm:pt>
    <dgm:pt modelId="{3CC0F01A-2BC1-445C-BE34-FF548E5E3BC1}" type="sibTrans" cxnId="{FF4699C3-4E9E-4574-897D-E49110719F13}">
      <dgm:prSet/>
      <dgm:spPr/>
      <dgm:t>
        <a:bodyPr/>
        <a:lstStyle/>
        <a:p>
          <a:endParaRPr lang="uk-UA"/>
        </a:p>
      </dgm:t>
    </dgm:pt>
    <dgm:pt modelId="{0420EC7B-513D-4DAC-839C-145DA0966505}">
      <dgm:prSet phldrT="[Текст]" custT="1"/>
      <dgm:spPr/>
      <dgm:t>
        <a:bodyPr/>
        <a:lstStyle/>
        <a:p>
          <a:r>
            <a:rPr lang="uk-UA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40%</a:t>
          </a:r>
          <a:endParaRPr lang="uk-UA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F0450F-568D-43D5-8C1F-15A9986B16CB}" type="parTrans" cxnId="{00F1F3C2-5C8E-48BF-9D9C-EF6A2E917E70}">
      <dgm:prSet/>
      <dgm:spPr/>
      <dgm:t>
        <a:bodyPr/>
        <a:lstStyle/>
        <a:p>
          <a:endParaRPr lang="uk-UA"/>
        </a:p>
      </dgm:t>
    </dgm:pt>
    <dgm:pt modelId="{3F1E7D79-09DC-4F0F-8404-F94EFAD14DF6}" type="sibTrans" cxnId="{00F1F3C2-5C8E-48BF-9D9C-EF6A2E917E70}">
      <dgm:prSet/>
      <dgm:spPr/>
      <dgm:t>
        <a:bodyPr/>
        <a:lstStyle/>
        <a:p>
          <a:endParaRPr lang="uk-UA"/>
        </a:p>
      </dgm:t>
    </dgm:pt>
    <dgm:pt modelId="{96184959-E1DC-4D9B-9E73-DFF612F082C7}">
      <dgm:prSet phldrT="[Текст]" custT="1"/>
      <dgm:spPr/>
      <dgm:t>
        <a:bodyPr/>
        <a:lstStyle/>
        <a:p>
          <a:pPr algn="ctr"/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кошти співвласників багатоквартирних будинків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15C0DA7E-64E5-41A0-9E09-C6AFB64FE35E}" type="parTrans" cxnId="{55E4452A-FAA6-43EA-850F-88EFD04B7FC2}">
      <dgm:prSet/>
      <dgm:spPr/>
      <dgm:t>
        <a:bodyPr/>
        <a:lstStyle/>
        <a:p>
          <a:endParaRPr lang="uk-UA"/>
        </a:p>
      </dgm:t>
    </dgm:pt>
    <dgm:pt modelId="{E960E252-CDD3-4486-89D6-10D0488BA4C6}" type="sibTrans" cxnId="{55E4452A-FAA6-43EA-850F-88EFD04B7FC2}">
      <dgm:prSet/>
      <dgm:spPr/>
      <dgm:t>
        <a:bodyPr/>
        <a:lstStyle/>
        <a:p>
          <a:endParaRPr lang="uk-UA"/>
        </a:p>
      </dgm:t>
    </dgm:pt>
    <dgm:pt modelId="{6773B1B1-8ED6-4732-A16B-4C258356693F}" type="pres">
      <dgm:prSet presAssocID="{FE35E20A-EF8E-4F4A-A3AF-DB50286C150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00430D-0793-40BF-A975-4416D6BAD170}" type="pres">
      <dgm:prSet presAssocID="{E1067D48-5D68-423D-9B85-8B6EBEA5803B}" presName="linNode" presStyleCnt="0"/>
      <dgm:spPr/>
    </dgm:pt>
    <dgm:pt modelId="{DB7EDB02-DC66-49B5-BE21-12A5B82699BB}" type="pres">
      <dgm:prSet presAssocID="{E1067D48-5D68-423D-9B85-8B6EBEA5803B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6225A-90DF-4D05-8527-BE328B32F192}" type="pres">
      <dgm:prSet presAssocID="{E1067D48-5D68-423D-9B85-8B6EBEA5803B}" presName="childShp" presStyleLbl="bgAccFollowNode1" presStyleIdx="0" presStyleCnt="2" custLinFactNeighborX="1203" custLinFactNeighborY="-11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AA0AEB-3B05-469B-9C1C-8B3B0A5B4ECD}" type="pres">
      <dgm:prSet presAssocID="{944AB339-D109-41CA-8EA7-6ACC981F6B6C}" presName="spacing" presStyleCnt="0"/>
      <dgm:spPr/>
    </dgm:pt>
    <dgm:pt modelId="{C273F844-7C09-4596-BF1A-1F8660BE4092}" type="pres">
      <dgm:prSet presAssocID="{0420EC7B-513D-4DAC-839C-145DA0966505}" presName="linNode" presStyleCnt="0"/>
      <dgm:spPr/>
    </dgm:pt>
    <dgm:pt modelId="{EC25C792-13D5-409B-9DCA-03726BF9D120}" type="pres">
      <dgm:prSet presAssocID="{0420EC7B-513D-4DAC-839C-145DA096650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D8B37-F2E9-4B1D-8F80-1FC0C7C1771A}" type="pres">
      <dgm:prSet presAssocID="{0420EC7B-513D-4DAC-839C-145DA096650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E8564A6-7473-4AD8-A368-638C77BCE936}" type="presOf" srcId="{0420EC7B-513D-4DAC-839C-145DA0966505}" destId="{EC25C792-13D5-409B-9DCA-03726BF9D120}" srcOrd="0" destOrd="0" presId="urn:microsoft.com/office/officeart/2005/8/layout/vList6"/>
    <dgm:cxn modelId="{55E4452A-FAA6-43EA-850F-88EFD04B7FC2}" srcId="{0420EC7B-513D-4DAC-839C-145DA0966505}" destId="{96184959-E1DC-4D9B-9E73-DFF612F082C7}" srcOrd="0" destOrd="0" parTransId="{15C0DA7E-64E5-41A0-9E09-C6AFB64FE35E}" sibTransId="{E960E252-CDD3-4486-89D6-10D0488BA4C6}"/>
    <dgm:cxn modelId="{FF4699C3-4E9E-4574-897D-E49110719F13}" srcId="{E1067D48-5D68-423D-9B85-8B6EBEA5803B}" destId="{E6EB630D-D1F4-4947-82A1-68D1B0103056}" srcOrd="0" destOrd="0" parTransId="{8036C8D0-787B-46AC-B64E-D137C64BC96D}" sibTransId="{3CC0F01A-2BC1-445C-BE34-FF548E5E3BC1}"/>
    <dgm:cxn modelId="{00F1F3C2-5C8E-48BF-9D9C-EF6A2E917E70}" srcId="{FE35E20A-EF8E-4F4A-A3AF-DB50286C1509}" destId="{0420EC7B-513D-4DAC-839C-145DA0966505}" srcOrd="1" destOrd="0" parTransId="{20F0450F-568D-43D5-8C1F-15A9986B16CB}" sibTransId="{3F1E7D79-09DC-4F0F-8404-F94EFAD14DF6}"/>
    <dgm:cxn modelId="{73C9A85D-8FE4-4358-A545-A9EFBDC9AD1B}" srcId="{FE35E20A-EF8E-4F4A-A3AF-DB50286C1509}" destId="{E1067D48-5D68-423D-9B85-8B6EBEA5803B}" srcOrd="0" destOrd="0" parTransId="{A34C7421-98DC-4300-AF16-F97974BCD220}" sibTransId="{944AB339-D109-41CA-8EA7-6ACC981F6B6C}"/>
    <dgm:cxn modelId="{8767339B-D0D9-45C9-9BB2-7C4224524211}" type="presOf" srcId="{E1067D48-5D68-423D-9B85-8B6EBEA5803B}" destId="{DB7EDB02-DC66-49B5-BE21-12A5B82699BB}" srcOrd="0" destOrd="0" presId="urn:microsoft.com/office/officeart/2005/8/layout/vList6"/>
    <dgm:cxn modelId="{7F46E61B-9129-4649-9DEC-82004BAC340C}" type="presOf" srcId="{E6EB630D-D1F4-4947-82A1-68D1B0103056}" destId="{92A6225A-90DF-4D05-8527-BE328B32F192}" srcOrd="0" destOrd="0" presId="urn:microsoft.com/office/officeart/2005/8/layout/vList6"/>
    <dgm:cxn modelId="{B3F9A069-4584-4CDB-B088-0FA08E2D8FB0}" type="presOf" srcId="{96184959-E1DC-4D9B-9E73-DFF612F082C7}" destId="{304D8B37-F2E9-4B1D-8F80-1FC0C7C1771A}" srcOrd="0" destOrd="0" presId="urn:microsoft.com/office/officeart/2005/8/layout/vList6"/>
    <dgm:cxn modelId="{F9C54C6A-4550-488E-A766-D775104E2ACF}" type="presOf" srcId="{FE35E20A-EF8E-4F4A-A3AF-DB50286C1509}" destId="{6773B1B1-8ED6-4732-A16B-4C258356693F}" srcOrd="0" destOrd="0" presId="urn:microsoft.com/office/officeart/2005/8/layout/vList6"/>
    <dgm:cxn modelId="{BF1C676E-247D-4449-B710-BDC0B723E55C}" type="presParOf" srcId="{6773B1B1-8ED6-4732-A16B-4C258356693F}" destId="{DC00430D-0793-40BF-A975-4416D6BAD170}" srcOrd="0" destOrd="0" presId="urn:microsoft.com/office/officeart/2005/8/layout/vList6"/>
    <dgm:cxn modelId="{E58B1367-5BD9-48B4-BCC0-9DB5660BED79}" type="presParOf" srcId="{DC00430D-0793-40BF-A975-4416D6BAD170}" destId="{DB7EDB02-DC66-49B5-BE21-12A5B82699BB}" srcOrd="0" destOrd="0" presId="urn:microsoft.com/office/officeart/2005/8/layout/vList6"/>
    <dgm:cxn modelId="{EF0DDEBE-6588-4314-9B87-C7837D02992C}" type="presParOf" srcId="{DC00430D-0793-40BF-A975-4416D6BAD170}" destId="{92A6225A-90DF-4D05-8527-BE328B32F192}" srcOrd="1" destOrd="0" presId="urn:microsoft.com/office/officeart/2005/8/layout/vList6"/>
    <dgm:cxn modelId="{F06D2294-0B86-48BC-95E5-607A3B986FF6}" type="presParOf" srcId="{6773B1B1-8ED6-4732-A16B-4C258356693F}" destId="{C9AA0AEB-3B05-469B-9C1C-8B3B0A5B4ECD}" srcOrd="1" destOrd="0" presId="urn:microsoft.com/office/officeart/2005/8/layout/vList6"/>
    <dgm:cxn modelId="{F988B4D0-3E01-4899-B658-BBAF9DDE7DC4}" type="presParOf" srcId="{6773B1B1-8ED6-4732-A16B-4C258356693F}" destId="{C273F844-7C09-4596-BF1A-1F8660BE4092}" srcOrd="2" destOrd="0" presId="urn:microsoft.com/office/officeart/2005/8/layout/vList6"/>
    <dgm:cxn modelId="{2AF734C0-EE51-456D-86E9-FA65B386349B}" type="presParOf" srcId="{C273F844-7C09-4596-BF1A-1F8660BE4092}" destId="{EC25C792-13D5-409B-9DCA-03726BF9D120}" srcOrd="0" destOrd="0" presId="urn:microsoft.com/office/officeart/2005/8/layout/vList6"/>
    <dgm:cxn modelId="{D2CD456B-5759-4021-B1A2-762B5BF2C168}" type="presParOf" srcId="{C273F844-7C09-4596-BF1A-1F8660BE4092}" destId="{304D8B37-F2E9-4B1D-8F80-1FC0C7C1771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577D4-4D70-4BCA-AB4C-E007D39D0577}">
      <dsp:nvSpPr>
        <dsp:cNvPr id="0" name=""/>
        <dsp:cNvSpPr/>
      </dsp:nvSpPr>
      <dsp:spPr>
        <a:xfrm rot="5400000">
          <a:off x="-159307" y="161210"/>
          <a:ext cx="1062046" cy="74343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16</a:t>
          </a:r>
          <a:endParaRPr lang="ru-RU" sz="2800" kern="1200" dirty="0">
            <a:solidFill>
              <a:schemeClr val="tx1"/>
            </a:solidFill>
          </a:endParaRPr>
        </a:p>
      </dsp:txBody>
      <dsp:txXfrm rot="-5400000">
        <a:off x="0" y="373619"/>
        <a:ext cx="743432" cy="318614"/>
      </dsp:txXfrm>
    </dsp:sp>
    <dsp:sp modelId="{C9261802-DA57-4983-8847-464EA254F423}">
      <dsp:nvSpPr>
        <dsp:cNvPr id="0" name=""/>
        <dsp:cNvSpPr/>
      </dsp:nvSpPr>
      <dsp:spPr>
        <a:xfrm rot="5400000">
          <a:off x="2045669" y="-1300333"/>
          <a:ext cx="690693" cy="3295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 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сесій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43433" y="35620"/>
        <a:ext cx="3261450" cy="623259"/>
      </dsp:txXfrm>
    </dsp:sp>
    <dsp:sp modelId="{DCA4BB8E-AE31-40A1-A950-C3018355295C}">
      <dsp:nvSpPr>
        <dsp:cNvPr id="0" name=""/>
        <dsp:cNvSpPr/>
      </dsp:nvSpPr>
      <dsp:spPr>
        <a:xfrm rot="5400000">
          <a:off x="-159307" y="909688"/>
          <a:ext cx="1062046" cy="743432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701</a:t>
          </a:r>
          <a:endParaRPr lang="ru-RU" sz="2800" kern="1200" dirty="0">
            <a:solidFill>
              <a:schemeClr val="tx1"/>
            </a:solidFill>
          </a:endParaRPr>
        </a:p>
      </dsp:txBody>
      <dsp:txXfrm rot="-5400000">
        <a:off x="0" y="1122097"/>
        <a:ext cx="743432" cy="318614"/>
      </dsp:txXfrm>
    </dsp:sp>
    <dsp:sp modelId="{13CE00CA-90B8-4792-ACAF-EFE273AE1E3F}">
      <dsp:nvSpPr>
        <dsp:cNvPr id="0" name=""/>
        <dsp:cNvSpPr/>
      </dsp:nvSpPr>
      <dsp:spPr>
        <a:xfrm rot="5400000">
          <a:off x="2045851" y="-552036"/>
          <a:ext cx="690330" cy="3295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рішення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43433" y="784081"/>
        <a:ext cx="3261468" cy="6229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BE899-0B41-40F1-A2C7-4A4AB5A426DA}">
      <dsp:nvSpPr>
        <dsp:cNvPr id="0" name=""/>
        <dsp:cNvSpPr/>
      </dsp:nvSpPr>
      <dsp:spPr>
        <a:xfrm rot="5400000">
          <a:off x="-223990" y="223996"/>
          <a:ext cx="1493270" cy="1045289"/>
        </a:xfrm>
        <a:prstGeom prst="chevron">
          <a:avLst/>
        </a:prstGeom>
        <a:solidFill>
          <a:srgbClr val="748A98"/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sz="3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522651"/>
        <a:ext cx="1045289" cy="447981"/>
      </dsp:txXfrm>
    </dsp:sp>
    <dsp:sp modelId="{4AEE3EBE-8625-4C58-B051-05004BA5185A}">
      <dsp:nvSpPr>
        <dsp:cNvPr id="0" name=""/>
        <dsp:cNvSpPr/>
      </dsp:nvSpPr>
      <dsp:spPr>
        <a:xfrm rot="5400000">
          <a:off x="2370957" y="-1325661"/>
          <a:ext cx="970626" cy="3621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>
              <a:latin typeface="Times New Roman" pitchFamily="18" charset="0"/>
              <a:cs typeface="Times New Roman" pitchFamily="18" charset="0"/>
            </a:rPr>
            <a:t>загальної практики-сімейної медицини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5290" y="47388"/>
        <a:ext cx="3574579" cy="875862"/>
      </dsp:txXfrm>
    </dsp:sp>
    <dsp:sp modelId="{B75E8A07-49F3-4C1E-8C3E-D218DB11A9A9}">
      <dsp:nvSpPr>
        <dsp:cNvPr id="0" name=""/>
        <dsp:cNvSpPr/>
      </dsp:nvSpPr>
      <dsp:spPr>
        <a:xfrm rot="5400000">
          <a:off x="-223990" y="1521619"/>
          <a:ext cx="1493270" cy="1045289"/>
        </a:xfrm>
        <a:prstGeom prst="chevron">
          <a:avLst/>
        </a:prstGeom>
        <a:solidFill>
          <a:srgbClr val="748A98"/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3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1820274"/>
        <a:ext cx="1045289" cy="447981"/>
      </dsp:txXfrm>
    </dsp:sp>
    <dsp:sp modelId="{B4E0C6DA-F7D5-41D5-A41B-751408AE6634}">
      <dsp:nvSpPr>
        <dsp:cNvPr id="0" name=""/>
        <dsp:cNvSpPr/>
      </dsp:nvSpPr>
      <dsp:spPr>
        <a:xfrm rot="5400000">
          <a:off x="2370957" y="-28039"/>
          <a:ext cx="970626" cy="3621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>
              <a:latin typeface="Times New Roman" pitchFamily="18" charset="0"/>
              <a:cs typeface="Times New Roman" pitchFamily="18" charset="0"/>
            </a:rPr>
            <a:t>терапевтичних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5290" y="1345010"/>
        <a:ext cx="3574579" cy="875862"/>
      </dsp:txXfrm>
    </dsp:sp>
    <dsp:sp modelId="{2C7D225D-E6D6-4B26-9306-046418E8A419}">
      <dsp:nvSpPr>
        <dsp:cNvPr id="0" name=""/>
        <dsp:cNvSpPr/>
      </dsp:nvSpPr>
      <dsp:spPr>
        <a:xfrm rot="5400000">
          <a:off x="-223990" y="2819241"/>
          <a:ext cx="1493270" cy="1045289"/>
        </a:xfrm>
        <a:prstGeom prst="chevron">
          <a:avLst/>
        </a:prstGeom>
        <a:solidFill>
          <a:srgbClr val="748A98"/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3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3117896"/>
        <a:ext cx="1045289" cy="447981"/>
      </dsp:txXfrm>
    </dsp:sp>
    <dsp:sp modelId="{F045E79C-C58A-4C1B-9BED-5B479D51CCE4}">
      <dsp:nvSpPr>
        <dsp:cNvPr id="0" name=""/>
        <dsp:cNvSpPr/>
      </dsp:nvSpPr>
      <dsp:spPr>
        <a:xfrm rot="5400000">
          <a:off x="2370957" y="1269583"/>
          <a:ext cx="970626" cy="36219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48A9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smtClean="0">
              <a:latin typeface="Times New Roman" pitchFamily="18" charset="0"/>
              <a:cs typeface="Times New Roman" pitchFamily="18" charset="0"/>
            </a:rPr>
            <a:t>педіатричних</a:t>
          </a:r>
          <a:endParaRPr lang="ru-RU" sz="27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045290" y="2642632"/>
        <a:ext cx="3574579" cy="87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577D4-4D70-4BCA-AB4C-E007D39D0577}">
      <dsp:nvSpPr>
        <dsp:cNvPr id="0" name=""/>
        <dsp:cNvSpPr/>
      </dsp:nvSpPr>
      <dsp:spPr>
        <a:xfrm rot="5400000">
          <a:off x="-159307" y="161210"/>
          <a:ext cx="1062046" cy="74343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0" y="373619"/>
        <a:ext cx="743432" cy="318614"/>
      </dsp:txXfrm>
    </dsp:sp>
    <dsp:sp modelId="{C9261802-DA57-4983-8847-464EA254F423}">
      <dsp:nvSpPr>
        <dsp:cNvPr id="0" name=""/>
        <dsp:cNvSpPr/>
      </dsp:nvSpPr>
      <dsp:spPr>
        <a:xfrm rot="5400000">
          <a:off x="2045669" y="-1300333"/>
          <a:ext cx="690693" cy="3295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засідань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43433" y="35620"/>
        <a:ext cx="3261450" cy="623259"/>
      </dsp:txXfrm>
    </dsp:sp>
    <dsp:sp modelId="{DCA4BB8E-AE31-40A1-A950-C3018355295C}">
      <dsp:nvSpPr>
        <dsp:cNvPr id="0" name=""/>
        <dsp:cNvSpPr/>
      </dsp:nvSpPr>
      <dsp:spPr>
        <a:xfrm rot="5400000">
          <a:off x="-159307" y="909688"/>
          <a:ext cx="1062046" cy="743432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204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1122097"/>
        <a:ext cx="743432" cy="318614"/>
      </dsp:txXfrm>
    </dsp:sp>
    <dsp:sp modelId="{13CE00CA-90B8-4792-ACAF-EFE273AE1E3F}">
      <dsp:nvSpPr>
        <dsp:cNvPr id="0" name=""/>
        <dsp:cNvSpPr/>
      </dsp:nvSpPr>
      <dsp:spPr>
        <a:xfrm rot="5400000">
          <a:off x="2045851" y="-552036"/>
          <a:ext cx="690330" cy="32951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 рішення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43433" y="784081"/>
        <a:ext cx="3261468" cy="622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FF1D8-3A5B-4EBC-960E-A14C07689CF1}">
      <dsp:nvSpPr>
        <dsp:cNvPr id="0" name=""/>
        <dsp:cNvSpPr/>
      </dsp:nvSpPr>
      <dsp:spPr>
        <a:xfrm>
          <a:off x="2020569" y="0"/>
          <a:ext cx="3030853" cy="13422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b="1" kern="1200" dirty="0"/>
        </a:p>
      </dsp:txBody>
      <dsp:txXfrm>
        <a:off x="2020569" y="167780"/>
        <a:ext cx="2527512" cy="1006683"/>
      </dsp:txXfrm>
    </dsp:sp>
    <dsp:sp modelId="{C5EF1AC3-8641-42F3-A76F-137B5F508F17}">
      <dsp:nvSpPr>
        <dsp:cNvPr id="0" name=""/>
        <dsp:cNvSpPr/>
      </dsp:nvSpPr>
      <dsp:spPr>
        <a:xfrm>
          <a:off x="0" y="344"/>
          <a:ext cx="2020569" cy="1342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4022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523" y="65867"/>
        <a:ext cx="1889523" cy="1211197"/>
      </dsp:txXfrm>
    </dsp:sp>
    <dsp:sp modelId="{72FE617C-099E-4CDE-B36C-4A99ABC1C9C6}">
      <dsp:nvSpPr>
        <dsp:cNvPr id="0" name=""/>
        <dsp:cNvSpPr/>
      </dsp:nvSpPr>
      <dsp:spPr>
        <a:xfrm rot="10800000">
          <a:off x="26671" y="1421941"/>
          <a:ext cx="3030853" cy="13422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530012" y="1589721"/>
        <a:ext cx="2527512" cy="1006683"/>
      </dsp:txXfrm>
    </dsp:sp>
    <dsp:sp modelId="{C5AA6D94-F9AE-45C6-ACC3-03BBD1A90509}">
      <dsp:nvSpPr>
        <dsp:cNvPr id="0" name=""/>
        <dsp:cNvSpPr/>
      </dsp:nvSpPr>
      <dsp:spPr>
        <a:xfrm>
          <a:off x="2988179" y="1405914"/>
          <a:ext cx="2020569" cy="1342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2985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53702" y="1471437"/>
        <a:ext cx="1889523" cy="1211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108BC-5B8E-4BDC-B406-40E5B5619662}">
      <dsp:nvSpPr>
        <dsp:cNvPr id="0" name=""/>
        <dsp:cNvSpPr/>
      </dsp:nvSpPr>
      <dsp:spPr>
        <a:xfrm>
          <a:off x="0" y="344016"/>
          <a:ext cx="76652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20C1E-9497-4C64-A072-20589E67AF3B}">
      <dsp:nvSpPr>
        <dsp:cNvPr id="0" name=""/>
        <dsp:cNvSpPr/>
      </dsp:nvSpPr>
      <dsp:spPr>
        <a:xfrm>
          <a:off x="383264" y="63576"/>
          <a:ext cx="6077685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811" tIns="0" rIns="2028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7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5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8 проектів рішень міської ради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644" y="90956"/>
        <a:ext cx="6022925" cy="506120"/>
      </dsp:txXfrm>
    </dsp:sp>
    <dsp:sp modelId="{583B7A81-DAFF-4706-BBD1-70F5F2A8558F}">
      <dsp:nvSpPr>
        <dsp:cNvPr id="0" name=""/>
        <dsp:cNvSpPr/>
      </dsp:nvSpPr>
      <dsp:spPr>
        <a:xfrm>
          <a:off x="0" y="1205856"/>
          <a:ext cx="76652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2D686-C3DB-4496-B75D-A0F4DE76917A}">
      <dsp:nvSpPr>
        <dsp:cNvPr id="0" name=""/>
        <dsp:cNvSpPr/>
      </dsp:nvSpPr>
      <dsp:spPr>
        <a:xfrm>
          <a:off x="383264" y="925416"/>
          <a:ext cx="6088738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811" tIns="0" rIns="2028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204 проекти рішень виконавчого комітету міської ради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644" y="952796"/>
        <a:ext cx="6033978" cy="506120"/>
      </dsp:txXfrm>
    </dsp:sp>
    <dsp:sp modelId="{44101F31-0ECB-4550-BC74-FE60CF86E624}">
      <dsp:nvSpPr>
        <dsp:cNvPr id="0" name=""/>
        <dsp:cNvSpPr/>
      </dsp:nvSpPr>
      <dsp:spPr>
        <a:xfrm>
          <a:off x="0" y="2067696"/>
          <a:ext cx="76652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2EFDF-8A30-4E59-8BBF-D57D6BC44802}">
      <dsp:nvSpPr>
        <dsp:cNvPr id="0" name=""/>
        <dsp:cNvSpPr/>
      </dsp:nvSpPr>
      <dsp:spPr>
        <a:xfrm>
          <a:off x="434909" y="1787256"/>
          <a:ext cx="650023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811" tIns="0" rIns="2028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baseline="0" dirty="0" smtClean="0">
              <a:latin typeface="Times New Roman" pitchFamily="18" charset="0"/>
              <a:cs typeface="Times New Roman" pitchFamily="18" charset="0"/>
            </a:rPr>
            <a:t>Опрацьовано 306 позовних заяв від фізичних осіб</a:t>
          </a:r>
          <a:r>
            <a:rPr lang="en-US" sz="1800" kern="1200" baseline="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2289" y="1814636"/>
        <a:ext cx="6445474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8A3DA-1BE8-4F5E-BEA0-828C31BD2884}">
      <dsp:nvSpPr>
        <dsp:cNvPr id="0" name=""/>
        <dsp:cNvSpPr/>
      </dsp:nvSpPr>
      <dsp:spPr>
        <a:xfrm>
          <a:off x="226889" y="1595761"/>
          <a:ext cx="1934986" cy="694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адміністративні позови  щодо  спорів набуття земельних ділянок</a:t>
          </a:r>
          <a:endParaRPr lang="ru-RU" sz="1500" kern="1200" dirty="0"/>
        </a:p>
      </dsp:txBody>
      <dsp:txXfrm>
        <a:off x="226889" y="1595761"/>
        <a:ext cx="1934986" cy="694284"/>
      </dsp:txXfrm>
    </dsp:sp>
    <dsp:sp modelId="{6B33F5B2-E37A-43E8-8CD2-7C13598BC4EC}">
      <dsp:nvSpPr>
        <dsp:cNvPr id="0" name=""/>
        <dsp:cNvSpPr/>
      </dsp:nvSpPr>
      <dsp:spPr>
        <a:xfrm>
          <a:off x="138590" y="1384603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F08B3-7DA6-410B-9D47-3570BC4F426F}">
      <dsp:nvSpPr>
        <dsp:cNvPr id="0" name=""/>
        <dsp:cNvSpPr/>
      </dsp:nvSpPr>
      <dsp:spPr>
        <a:xfrm>
          <a:off x="255901" y="1149982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0EC88-D712-4EAA-8DE5-73872B7CA616}">
      <dsp:nvSpPr>
        <dsp:cNvPr id="0" name=""/>
        <dsp:cNvSpPr/>
      </dsp:nvSpPr>
      <dsp:spPr>
        <a:xfrm>
          <a:off x="537445" y="1196906"/>
          <a:ext cx="263349" cy="263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B5727-9A5E-4115-B106-9189CE38D5DE}">
      <dsp:nvSpPr>
        <dsp:cNvPr id="0" name=""/>
        <dsp:cNvSpPr/>
      </dsp:nvSpPr>
      <dsp:spPr>
        <a:xfrm>
          <a:off x="772066" y="938824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CCE47-DE7B-4D4F-8C35-F6B7379EBDC3}">
      <dsp:nvSpPr>
        <dsp:cNvPr id="0" name=""/>
        <dsp:cNvSpPr/>
      </dsp:nvSpPr>
      <dsp:spPr>
        <a:xfrm>
          <a:off x="1077072" y="844976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6B1F2-09EB-454A-A6FA-F60D541ADE07}">
      <dsp:nvSpPr>
        <dsp:cNvPr id="0" name=""/>
        <dsp:cNvSpPr/>
      </dsp:nvSpPr>
      <dsp:spPr>
        <a:xfrm>
          <a:off x="1452465" y="1009210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F08A1-9D56-4389-86F5-4D5A6CBEE29F}">
      <dsp:nvSpPr>
        <dsp:cNvPr id="0" name=""/>
        <dsp:cNvSpPr/>
      </dsp:nvSpPr>
      <dsp:spPr>
        <a:xfrm>
          <a:off x="1687085" y="1126520"/>
          <a:ext cx="263349" cy="263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C6972-8ECD-4DB9-A7E8-456B73B482CC}">
      <dsp:nvSpPr>
        <dsp:cNvPr id="0" name=""/>
        <dsp:cNvSpPr/>
      </dsp:nvSpPr>
      <dsp:spPr>
        <a:xfrm>
          <a:off x="2015554" y="1384603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5D8C5-4627-4869-8A23-75CE3127780C}">
      <dsp:nvSpPr>
        <dsp:cNvPr id="0" name=""/>
        <dsp:cNvSpPr/>
      </dsp:nvSpPr>
      <dsp:spPr>
        <a:xfrm>
          <a:off x="2156326" y="1642685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55EA0-0F5F-4F6D-8352-403FC0AF977E}">
      <dsp:nvSpPr>
        <dsp:cNvPr id="0" name=""/>
        <dsp:cNvSpPr/>
      </dsp:nvSpPr>
      <dsp:spPr>
        <a:xfrm>
          <a:off x="936300" y="1149982"/>
          <a:ext cx="430935" cy="430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1E007-661C-4659-B31A-0C1912FA2B52}">
      <dsp:nvSpPr>
        <dsp:cNvPr id="0" name=""/>
        <dsp:cNvSpPr/>
      </dsp:nvSpPr>
      <dsp:spPr>
        <a:xfrm>
          <a:off x="21280" y="2041540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90358-947F-4E6B-B8F0-88596CB142D7}">
      <dsp:nvSpPr>
        <dsp:cNvPr id="0" name=""/>
        <dsp:cNvSpPr/>
      </dsp:nvSpPr>
      <dsp:spPr>
        <a:xfrm>
          <a:off x="162052" y="2252698"/>
          <a:ext cx="263349" cy="263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F4D97-6BD0-4A2C-8FF5-E3495C2D0418}">
      <dsp:nvSpPr>
        <dsp:cNvPr id="0" name=""/>
        <dsp:cNvSpPr/>
      </dsp:nvSpPr>
      <dsp:spPr>
        <a:xfrm>
          <a:off x="513983" y="2440395"/>
          <a:ext cx="383053" cy="383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5D486-5381-48B9-880D-7108B89DE710}">
      <dsp:nvSpPr>
        <dsp:cNvPr id="0" name=""/>
        <dsp:cNvSpPr/>
      </dsp:nvSpPr>
      <dsp:spPr>
        <a:xfrm>
          <a:off x="1006686" y="2745401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16264-4495-4E6D-AB05-E58E20A9CA28}">
      <dsp:nvSpPr>
        <dsp:cNvPr id="0" name=""/>
        <dsp:cNvSpPr/>
      </dsp:nvSpPr>
      <dsp:spPr>
        <a:xfrm>
          <a:off x="1100534" y="2440395"/>
          <a:ext cx="263349" cy="263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F1F61-EC9A-4D19-80AD-937ABAE4031D}">
      <dsp:nvSpPr>
        <dsp:cNvPr id="0" name=""/>
        <dsp:cNvSpPr/>
      </dsp:nvSpPr>
      <dsp:spPr>
        <a:xfrm>
          <a:off x="1335154" y="2768863"/>
          <a:ext cx="167586" cy="1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0C046-39F6-4AD4-A9FC-7209ECA46341}">
      <dsp:nvSpPr>
        <dsp:cNvPr id="0" name=""/>
        <dsp:cNvSpPr/>
      </dsp:nvSpPr>
      <dsp:spPr>
        <a:xfrm>
          <a:off x="1546313" y="2393471"/>
          <a:ext cx="383053" cy="383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38C86-2D83-4C3D-9782-B48CBC53EEDF}">
      <dsp:nvSpPr>
        <dsp:cNvPr id="0" name=""/>
        <dsp:cNvSpPr/>
      </dsp:nvSpPr>
      <dsp:spPr>
        <a:xfrm>
          <a:off x="2062478" y="2299622"/>
          <a:ext cx="263349" cy="263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1DDB1-2D36-4530-BE8D-2C8240EABA50}">
      <dsp:nvSpPr>
        <dsp:cNvPr id="0" name=""/>
        <dsp:cNvSpPr/>
      </dsp:nvSpPr>
      <dsp:spPr>
        <a:xfrm>
          <a:off x="2325827" y="1196516"/>
          <a:ext cx="773419" cy="147654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2D24E-B194-4841-9296-A7A9545355ED}">
      <dsp:nvSpPr>
        <dsp:cNvPr id="0" name=""/>
        <dsp:cNvSpPr/>
      </dsp:nvSpPr>
      <dsp:spPr>
        <a:xfrm>
          <a:off x="2958625" y="1196516"/>
          <a:ext cx="773419" cy="147654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D83F7-20C2-41A5-A36C-B87123FA8F93}">
      <dsp:nvSpPr>
        <dsp:cNvPr id="0" name=""/>
        <dsp:cNvSpPr/>
      </dsp:nvSpPr>
      <dsp:spPr>
        <a:xfrm>
          <a:off x="3922072" y="1013873"/>
          <a:ext cx="1792927" cy="1792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16</a:t>
          </a:r>
          <a:endParaRPr lang="ru-RU" sz="2800" kern="1200" dirty="0"/>
        </a:p>
      </dsp:txBody>
      <dsp:txXfrm>
        <a:off x="4184640" y="1276441"/>
        <a:ext cx="1267791" cy="12677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82EBC-2DD1-4B9C-A711-A61FDCC9DFB6}">
      <dsp:nvSpPr>
        <dsp:cNvPr id="0" name=""/>
        <dsp:cNvSpPr/>
      </dsp:nvSpPr>
      <dsp:spPr>
        <a:xfrm>
          <a:off x="556105" y="1558553"/>
          <a:ext cx="677244" cy="6773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C0FB1E-C4AA-4782-8421-3D47A41EE87B}">
      <dsp:nvSpPr>
        <dsp:cNvPr id="0" name=""/>
        <dsp:cNvSpPr/>
      </dsp:nvSpPr>
      <dsp:spPr>
        <a:xfrm>
          <a:off x="988082" y="1059739"/>
          <a:ext cx="201136" cy="201007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18AC55-9D60-4C1E-BFCD-CAF2AE24CD28}">
      <dsp:nvSpPr>
        <dsp:cNvPr id="0" name=""/>
        <dsp:cNvSpPr/>
      </dsp:nvSpPr>
      <dsp:spPr>
        <a:xfrm>
          <a:off x="582131" y="1584547"/>
          <a:ext cx="625475" cy="62536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CB68F9-EF78-4178-9EA6-826354B90260}">
      <dsp:nvSpPr>
        <dsp:cNvPr id="0" name=""/>
        <dsp:cNvSpPr/>
      </dsp:nvSpPr>
      <dsp:spPr>
        <a:xfrm>
          <a:off x="1282573" y="1686521"/>
          <a:ext cx="354464" cy="3543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8051EFC-5A98-40D8-9EF6-E08D5DBC8D1A}">
      <dsp:nvSpPr>
        <dsp:cNvPr id="0" name=""/>
        <dsp:cNvSpPr/>
      </dsp:nvSpPr>
      <dsp:spPr>
        <a:xfrm>
          <a:off x="1303507" y="1707456"/>
          <a:ext cx="312596" cy="3126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58B072-B21C-4780-83D8-CD0E9E63D9E2}">
      <dsp:nvSpPr>
        <dsp:cNvPr id="0" name=""/>
        <dsp:cNvSpPr/>
      </dsp:nvSpPr>
      <dsp:spPr>
        <a:xfrm>
          <a:off x="1143955" y="1186295"/>
          <a:ext cx="454325" cy="4544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8DAAD7-286F-4A1D-A80B-5A1F8F7D4814}">
      <dsp:nvSpPr>
        <dsp:cNvPr id="0" name=""/>
        <dsp:cNvSpPr/>
      </dsp:nvSpPr>
      <dsp:spPr>
        <a:xfrm>
          <a:off x="1523880" y="1074677"/>
          <a:ext cx="148801" cy="148903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3D62C0E-CF0B-42C4-9084-5875A12B1DC7}">
      <dsp:nvSpPr>
        <dsp:cNvPr id="0" name=""/>
        <dsp:cNvSpPr/>
      </dsp:nvSpPr>
      <dsp:spPr>
        <a:xfrm>
          <a:off x="1672964" y="2042430"/>
          <a:ext cx="111742" cy="111618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726101-85E5-4E85-8451-841146ABEDFE}">
      <dsp:nvSpPr>
        <dsp:cNvPr id="0" name=""/>
        <dsp:cNvSpPr/>
      </dsp:nvSpPr>
      <dsp:spPr>
        <a:xfrm>
          <a:off x="1168001" y="1210289"/>
          <a:ext cx="406516" cy="40648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5A8D73-6BFB-4F7D-B202-A00DE81A051E}">
      <dsp:nvSpPr>
        <dsp:cNvPr id="0" name=""/>
        <dsp:cNvSpPr/>
      </dsp:nvSpPr>
      <dsp:spPr>
        <a:xfrm flipH="1">
          <a:off x="595928" y="1680933"/>
          <a:ext cx="549979" cy="326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10</a:t>
          </a:r>
          <a:endParaRPr lang="ru-RU" sz="1800" kern="1200" dirty="0"/>
        </a:p>
      </dsp:txBody>
      <dsp:txXfrm>
        <a:off x="595928" y="1680933"/>
        <a:ext cx="549979" cy="326387"/>
      </dsp:txXfrm>
    </dsp:sp>
    <dsp:sp modelId="{89B38288-5022-4F5B-9C98-DBD3E6C6665A}">
      <dsp:nvSpPr>
        <dsp:cNvPr id="0" name=""/>
        <dsp:cNvSpPr/>
      </dsp:nvSpPr>
      <dsp:spPr>
        <a:xfrm>
          <a:off x="1390486" y="1747144"/>
          <a:ext cx="1005117" cy="312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2</a:t>
          </a:r>
          <a:endParaRPr lang="ru-RU" sz="1800" kern="1200" dirty="0"/>
        </a:p>
      </dsp:txBody>
      <dsp:txXfrm>
        <a:off x="1390486" y="1747144"/>
        <a:ext cx="1005117" cy="312626"/>
      </dsp:txXfrm>
    </dsp:sp>
    <dsp:sp modelId="{0469110E-3C1C-402A-8A31-CAFE53C9F3AC}">
      <dsp:nvSpPr>
        <dsp:cNvPr id="0" name=""/>
        <dsp:cNvSpPr/>
      </dsp:nvSpPr>
      <dsp:spPr>
        <a:xfrm>
          <a:off x="1258062" y="1217435"/>
          <a:ext cx="1005117" cy="406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4</a:t>
          </a:r>
          <a:endParaRPr lang="ru-RU" sz="1800" kern="1200" dirty="0"/>
        </a:p>
      </dsp:txBody>
      <dsp:txXfrm>
        <a:off x="1258062" y="1217435"/>
        <a:ext cx="1005117" cy="406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0FC86-4F13-45A5-B3C9-A5AA793ADA39}">
      <dsp:nvSpPr>
        <dsp:cNvPr id="0" name=""/>
        <dsp:cNvSpPr/>
      </dsp:nvSpPr>
      <dsp:spPr>
        <a:xfrm>
          <a:off x="0" y="39993"/>
          <a:ext cx="7585113" cy="229188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8C105-0931-4646-A182-1DDB9E6B5B7D}">
      <dsp:nvSpPr>
        <dsp:cNvPr id="0" name=""/>
        <dsp:cNvSpPr/>
      </dsp:nvSpPr>
      <dsp:spPr>
        <a:xfrm>
          <a:off x="227553" y="294688"/>
          <a:ext cx="2228126" cy="16807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75CA2-B601-4902-89CE-B161FB0A2422}">
      <dsp:nvSpPr>
        <dsp:cNvPr id="0" name=""/>
        <dsp:cNvSpPr/>
      </dsp:nvSpPr>
      <dsp:spPr>
        <a:xfrm rot="10800000">
          <a:off x="227553" y="2259196"/>
          <a:ext cx="2228126" cy="28447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вирішено позитивно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96076" y="2259196"/>
        <a:ext cx="2091080" cy="2776258"/>
      </dsp:txXfrm>
    </dsp:sp>
    <dsp:sp modelId="{F1C13BE3-82C3-4A6F-A0A6-6FADA60D7F01}">
      <dsp:nvSpPr>
        <dsp:cNvPr id="0" name=""/>
        <dsp:cNvSpPr/>
      </dsp:nvSpPr>
      <dsp:spPr>
        <a:xfrm>
          <a:off x="2678493" y="305584"/>
          <a:ext cx="2228126" cy="16807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AE0F5-CB38-4A1E-AE1B-109AA1DBEF6D}">
      <dsp:nvSpPr>
        <dsp:cNvPr id="0" name=""/>
        <dsp:cNvSpPr/>
      </dsp:nvSpPr>
      <dsp:spPr>
        <a:xfrm rot="10800000">
          <a:off x="2678493" y="2276900"/>
          <a:ext cx="2228126" cy="28011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дано роз’яснення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747016" y="2276900"/>
        <a:ext cx="2091080" cy="2732672"/>
      </dsp:txXfrm>
    </dsp:sp>
    <dsp:sp modelId="{1E1F6921-EFC2-4B8E-9738-1BEEFB06EBD9}">
      <dsp:nvSpPr>
        <dsp:cNvPr id="0" name=""/>
        <dsp:cNvSpPr/>
      </dsp:nvSpPr>
      <dsp:spPr>
        <a:xfrm>
          <a:off x="5129432" y="305584"/>
          <a:ext cx="2228126" cy="16807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36116-13CA-4DBF-9C36-CB1A23EE0AD3}">
      <dsp:nvSpPr>
        <dsp:cNvPr id="0" name=""/>
        <dsp:cNvSpPr/>
      </dsp:nvSpPr>
      <dsp:spPr>
        <a:xfrm rot="10800000">
          <a:off x="5129432" y="2291886"/>
          <a:ext cx="2228126" cy="28011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відправлено за належністю в інші організації та установи згідно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чинного законодавства України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5197955" y="2291886"/>
        <a:ext cx="2091080" cy="2732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ECAA3-FB7A-4142-A4E2-C42EBABD22EB}">
      <dsp:nvSpPr>
        <dsp:cNvPr id="0" name=""/>
        <dsp:cNvSpPr/>
      </dsp:nvSpPr>
      <dsp:spPr>
        <a:xfrm>
          <a:off x="1370772" y="1678397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91BE6-738E-43AE-84CD-EB81B0444D04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7267-B9B1-4579-A741-C6571F6020FC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524000" y="3276600"/>
        <a:ext cx="3048000" cy="762000"/>
      </dsp:txXfrm>
    </dsp:sp>
    <dsp:sp modelId="{31BDB544-6C48-4740-931A-C2C529BB78C3}">
      <dsp:nvSpPr>
        <dsp:cNvPr id="0" name=""/>
        <dsp:cNvSpPr/>
      </dsp:nvSpPr>
      <dsp:spPr>
        <a:xfrm>
          <a:off x="3205704" y="1821952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18419,4 </a:t>
          </a:r>
          <a:r>
            <a:rPr lang="uk-UA" sz="1300" kern="1200" dirty="0" err="1" smtClean="0"/>
            <a:t>тис.грн</a:t>
          </a:r>
          <a:r>
            <a:rPr lang="uk-UA" sz="1300" kern="1200" dirty="0" smtClean="0"/>
            <a:t>. базової дотації</a:t>
          </a:r>
          <a:endParaRPr lang="ru-RU" sz="1300" kern="1200" dirty="0"/>
        </a:p>
      </dsp:txBody>
      <dsp:txXfrm>
        <a:off x="3373092" y="1989340"/>
        <a:ext cx="808224" cy="808224"/>
      </dsp:txXfrm>
    </dsp:sp>
    <dsp:sp modelId="{D226A8FB-3AB8-430A-9B97-F824FB52902E}">
      <dsp:nvSpPr>
        <dsp:cNvPr id="0" name=""/>
        <dsp:cNvSpPr/>
      </dsp:nvSpPr>
      <dsp:spPr>
        <a:xfrm>
          <a:off x="2181467" y="2127599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Інші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47 655,8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тис.грн</a:t>
          </a:r>
          <a:endParaRPr lang="ru-RU" sz="1300" kern="1200" dirty="0"/>
        </a:p>
      </dsp:txBody>
      <dsp:txXfrm>
        <a:off x="2348855" y="2294987"/>
        <a:ext cx="808224" cy="808224"/>
      </dsp:txXfrm>
    </dsp:sp>
    <dsp:sp modelId="{6E5F8A91-3EF1-4D5A-AE81-FC5A82488D37}">
      <dsp:nvSpPr>
        <dsp:cNvPr id="0" name=""/>
        <dsp:cNvSpPr/>
      </dsp:nvSpPr>
      <dsp:spPr>
        <a:xfrm>
          <a:off x="2808314" y="792086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Times New Roman" pitchFamily="18" charset="0"/>
              <a:cs typeface="Times New Roman" pitchFamily="18" charset="0"/>
            </a:rPr>
            <a:t>69781,7 </a:t>
          </a:r>
          <a:r>
            <a:rPr lang="uk-UA" sz="1300" kern="1200" dirty="0" err="1" smtClean="0"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sz="1300" kern="1200" dirty="0" smtClean="0">
              <a:latin typeface="Times New Roman" pitchFamily="18" charset="0"/>
              <a:cs typeface="Times New Roman" pitchFamily="18" charset="0"/>
            </a:rPr>
            <a:t>. освітньої субвенції</a:t>
          </a:r>
          <a:endParaRPr lang="ru-RU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5702" y="959474"/>
        <a:ext cx="808224" cy="808224"/>
      </dsp:txXfrm>
    </dsp:sp>
    <dsp:sp modelId="{5B196D5C-51A0-487E-AFCC-F683A6DA2DBF}">
      <dsp:nvSpPr>
        <dsp:cNvPr id="0" name=""/>
        <dsp:cNvSpPr/>
      </dsp:nvSpPr>
      <dsp:spPr>
        <a:xfrm>
          <a:off x="414390" y="572910"/>
          <a:ext cx="5253278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6225A-90DF-4D05-8527-BE328B32F192}">
      <dsp:nvSpPr>
        <dsp:cNvPr id="0" name=""/>
        <dsp:cNvSpPr/>
      </dsp:nvSpPr>
      <dsp:spPr>
        <a:xfrm>
          <a:off x="2617693" y="0"/>
          <a:ext cx="3926541" cy="15089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Times New Roman" pitchFamily="18" charset="0"/>
              <a:cs typeface="Times New Roman" pitchFamily="18" charset="0"/>
            </a:rPr>
            <a:t>міський бюджет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7693" y="188622"/>
        <a:ext cx="3360676" cy="1131730"/>
      </dsp:txXfrm>
    </dsp:sp>
    <dsp:sp modelId="{DB7EDB02-DC66-49B5-BE21-12A5B82699BB}">
      <dsp:nvSpPr>
        <dsp:cNvPr id="0" name=""/>
        <dsp:cNvSpPr/>
      </dsp:nvSpPr>
      <dsp:spPr>
        <a:xfrm>
          <a:off x="0" y="386"/>
          <a:ext cx="2617694" cy="1508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60%</a:t>
          </a:r>
          <a:endParaRPr lang="uk-UA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62" y="74048"/>
        <a:ext cx="2470370" cy="1361650"/>
      </dsp:txXfrm>
    </dsp:sp>
    <dsp:sp modelId="{304D8B37-F2E9-4B1D-8F80-1FC0C7C1771A}">
      <dsp:nvSpPr>
        <dsp:cNvPr id="0" name=""/>
        <dsp:cNvSpPr/>
      </dsp:nvSpPr>
      <dsp:spPr>
        <a:xfrm>
          <a:off x="2617693" y="1660259"/>
          <a:ext cx="3926541" cy="150897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Times New Roman" pitchFamily="18" charset="0"/>
              <a:cs typeface="Times New Roman" pitchFamily="18" charset="0"/>
            </a:rPr>
            <a:t>кошти співвласників багатоквартирних будинків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7693" y="1848881"/>
        <a:ext cx="3360676" cy="1131730"/>
      </dsp:txXfrm>
    </dsp:sp>
    <dsp:sp modelId="{EC25C792-13D5-409B-9DCA-03726BF9D120}">
      <dsp:nvSpPr>
        <dsp:cNvPr id="0" name=""/>
        <dsp:cNvSpPr/>
      </dsp:nvSpPr>
      <dsp:spPr>
        <a:xfrm>
          <a:off x="0" y="1660259"/>
          <a:ext cx="2617694" cy="1508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40%</a:t>
          </a:r>
          <a:endParaRPr lang="uk-UA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662" y="1733921"/>
        <a:ext cx="2470370" cy="1361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0.40833</cdr:x>
      <cdr:y>0.21622</cdr:y>
    </cdr:from>
    <cdr:to>
      <cdr:x>0.50838</cdr:x>
      <cdr:y>0.27027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33800" y="1219200"/>
          <a:ext cx="914858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тис. </a:t>
          </a:r>
          <a:r>
            <a:rPr lang="ru-RU" sz="1400" dirty="0"/>
            <a:t>г</a:t>
          </a:r>
          <a:r>
            <a:rPr lang="ru-RU" sz="1400" dirty="0" smtClean="0"/>
            <a:t>рн.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0.70535</cdr:x>
      <cdr:y>0.75446</cdr:y>
    </cdr:from>
    <cdr:to>
      <cdr:x>0.91831</cdr:x>
      <cdr:y>0.82225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42386" y="3064973"/>
          <a:ext cx="1311008" cy="27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BD260-0C18-473D-8A9E-74BA6CBBEBD7}" type="datetimeFigureOut">
              <a:rPr lang="uk-UA" smtClean="0"/>
              <a:pPr/>
              <a:t>14.02.2020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4AC8-0722-49B2-8BD5-BB6A4C15A3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748CC-9311-407D-88D5-0D3B951B297E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1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C0B1B-6A46-46FE-9212-CE57F9E91AF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4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1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5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9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2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2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0804" y="1715384"/>
            <a:ext cx="7013196" cy="2332139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міського голови </a:t>
            </a:r>
            <a:b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Веліни</a:t>
            </a: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Заяць</a:t>
            </a: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2019 рік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Nataha\Downloads\НОВИЙ ГЕРБ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1" y="4218973"/>
            <a:ext cx="1552574" cy="1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88499"/>
              </p:ext>
            </p:extLst>
          </p:nvPr>
        </p:nvGraphicFramePr>
        <p:xfrm>
          <a:off x="952500" y="1562100"/>
          <a:ext cx="5715000" cy="378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50578187"/>
              </p:ext>
            </p:extLst>
          </p:nvPr>
        </p:nvGraphicFramePr>
        <p:xfrm>
          <a:off x="6515100" y="1990726"/>
          <a:ext cx="2828925" cy="329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20346" y="1026354"/>
            <a:ext cx="7850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Працівники юридичного відділу представляли інтереси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Дунаєвецької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міської ради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її  виконавчого комітету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справах в судах різних інстанцій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33975" y="1316991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Встановлено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пішохідних переходів з бруківки з підняттям над рівнем проїзної частини дороги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3975" y="4404982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ридбано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змонтовано сантехнічний модульний блок в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на суму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172,4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89" y="572756"/>
            <a:ext cx="3577086" cy="2652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34" y="3510434"/>
            <a:ext cx="3115595" cy="302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03" y="588745"/>
            <a:ext cx="8267937" cy="1028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КП «Міськводоканал» надає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послуги з водопостачання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320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абонентам та водовідведення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3 656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абонентам </a:t>
            </a:r>
          </a:p>
          <a:p>
            <a:pPr marL="0" indent="0" algn="ctr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иконком\Documents\ViberDownloads\0-02-05-51ae3803ed265418676fb84991dd7effdf1a2d81a348c7f4009bc5ebb2ea853c_c66eb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369" y="1511591"/>
            <a:ext cx="3617071" cy="5346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онком\Documents\ViberDownloads\0-02-05-69f99624a5b7c4a17fc698e712fe390f21802ccbf3f2670a49bd2474aed6473b_66fddc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1"/>
          <a:stretch/>
        </p:blipFill>
        <p:spPr bwMode="auto">
          <a:xfrm>
            <a:off x="554806" y="3729519"/>
            <a:ext cx="4705563" cy="3046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конком\Documents\ViberDownloads\0-04-0a-0aa7e51223ddd6298656560512a4c43fc54c23ab70b047ff2374ed0fc3b10278_387d904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8" b="27630"/>
          <a:stretch/>
        </p:blipFill>
        <p:spPr bwMode="auto">
          <a:xfrm>
            <a:off x="1426674" y="1511591"/>
            <a:ext cx="3833695" cy="2217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926" y="-1"/>
            <a:ext cx="7839074" cy="14321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Переобладнано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газов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комунального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теплових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мереж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Дунаєвецької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ради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альтернативне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паливо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(м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котельня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Ф.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Лендера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Nataha\Downloads\Настя\Звіт голови\изображение_viber_2020-01-10_14-28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2146852"/>
            <a:ext cx="3803787" cy="3568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3051" y="2634902"/>
            <a:ext cx="379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2019 році відключені будинки: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Шевченка, 73, 81, 88, 92, 57А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Горького, 4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Київська, 2 Б, 28, 30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Партизанська, 27, 32, 32А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6901" y="5714999"/>
            <a:ext cx="697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Програмою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прияння встановленню індивідуального опалення в багатоквартирних будинках 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2019 рік скористались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18 абонентів (малозабезпечених сімей)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6901" y="1427419"/>
            <a:ext cx="687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 2019 році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індивідуальне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опалення перейшло 77 абонентів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ослугами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централізованого опалення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користується 399 абонентів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189" y="140676"/>
            <a:ext cx="7857810" cy="813917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Ліквідація наслідків стихії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населених пунктах громади</a:t>
            </a:r>
          </a:p>
        </p:txBody>
      </p:sp>
      <p:pic>
        <p:nvPicPr>
          <p:cNvPr id="1026" name="Picture 2" descr="C:\Users\Виконком\Desktop\Звіт голови 2020 рік\images-21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36" y="1045029"/>
            <a:ext cx="3399571" cy="2244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конком\Desktop\Звіт голови 2020 рік\images-93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06" y="1045029"/>
            <a:ext cx="3122846" cy="4981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иконком\Desktop\Звіт голови 2020 рік\images-85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35" y="3595487"/>
            <a:ext cx="3399571" cy="2431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7850" y="2674391"/>
            <a:ext cx="2330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Панасівка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Миньківці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Велика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Кужелева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Кривчик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Рачинці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Яцківці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Степок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7881" y="6135469"/>
            <a:ext cx="7406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Орієнтовно загальні збитки від стихійного лиха склали близько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7 325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тис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засідань комісі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92" y="1155560"/>
            <a:ext cx="6869304" cy="439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02363" y="100483"/>
            <a:ext cx="8241637" cy="864159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ЦИВІЛЬНИЙ ЗАХИСТ НАСЕЛЕННЯ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7691" y="2320333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8 засідань комісії з питань техногенно-екологічної безпеки і надзвичайних ситуацій та  2 - комісії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з питань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евакуації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9443" y="5658971"/>
            <a:ext cx="719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Розроблено та затверджено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плани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реагування на випадок загрози та виникнення надзвичайних ситуацій та на особливий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період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ha\Documents\Бодя\images-71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68" y="1989574"/>
            <a:ext cx="6722347" cy="4481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9247" y="352525"/>
            <a:ext cx="82739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Забезпечено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стале функціонування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створених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 сприяння ЄС добровільних пожежних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дружин.</a:t>
            </a: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Загалом протягом року добровільні пожежні дружини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громади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разів приймали участь у гасінні пожеж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загорань.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98565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БЕЗПЕКА ГРОМАДИ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6818" y="1517840"/>
            <a:ext cx="3337746" cy="6330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Працює 20 камер відеоспостереження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Nataha\Downloads\Настя\Звіт голови\изображение_viber_2020-01-10_11-31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9" y="2434528"/>
            <a:ext cx="4048552" cy="336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6325" y="1009724"/>
            <a:ext cx="3751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примішення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для організації роботи поліцейських офіцерів громади: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Дунаївці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Сивороги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с. Велика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Побійна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www.npu.gov.ua/assets/userfiles/files/pog/Police_Du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25" y="2487052"/>
            <a:ext cx="3854525" cy="3315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5242" y="1507768"/>
            <a:ext cx="69913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Майбутнє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наше 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спільне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34" y="3872007"/>
            <a:ext cx="1554163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татуту територіальної громад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479510"/>
            <a:ext cx="4622241" cy="308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nrada.gov.ua/uploadfile/archive_news/2019/07/25/2019-07-25_806/images/images-52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3" y="3750068"/>
            <a:ext cx="4334933" cy="3030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nrada.gov.ua/uploadfile/archive_news/2019/09/17/2019-09-17_1699/images/images-77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26" y="4001845"/>
            <a:ext cx="4084656" cy="2717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5464" y="1700771"/>
            <a:ext cx="235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 грудня 2019 р.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63 (позачергова сесія)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4126" y="479510"/>
            <a:ext cx="3828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Основні інструменти безпосередньої участі жителів територіальної громади: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Загальні збори громадян за місцем проживання;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Місцеві ініціативи;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Громадські слухання;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Звернення громадян та електронні петиції.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3720" y="196003"/>
            <a:ext cx="7983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Інформування про діяльність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Nataha\Downloads\Настя\Звіт голови\Безымянный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2" y="923924"/>
            <a:ext cx="4191858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ha\Downloads\Настя\Звіт голови\Безымянный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7" y="4067175"/>
            <a:ext cx="2602146" cy="27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ha\Downloads\Настя\Звіт голови\Снимок1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7" y="3305117"/>
            <a:ext cx="2167512" cy="5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ha\Downloads\Настя\Звіт голови\изображение_viber_2020-01-02_16-36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83" y="4067175"/>
            <a:ext cx="2385989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Nataha\Downloads\Настя\Звіт голови\Instagram-vvodit-arhivyi-800x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87" y="3220330"/>
            <a:ext cx="1828800" cy="7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ha\Downloads\Настя\Звіт голови\изображение_viber_2020-01-02_16-22-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8272" y="3854726"/>
            <a:ext cx="2593278" cy="30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ha\Downloads\Настя\Звіт голови\Снимо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35" y="883085"/>
            <a:ext cx="3194912" cy="28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ataha\Downloads\Настя\Новая папка (5)\изображение_viber_2020-01-24_10-42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Nataha\Downloads\Настя\Звіт голови\Безымянный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11" y="2094631"/>
            <a:ext cx="371279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ha\Downloads\Настя\Звіт голови\Безымянный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90" y="2094631"/>
            <a:ext cx="398076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8388" y="1498179"/>
            <a:ext cx="147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4012" y="1498179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підписників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21" y="1152936"/>
            <a:ext cx="7463453" cy="354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22" y="4648198"/>
            <a:ext cx="7463452" cy="2209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14475" y="80486"/>
            <a:ext cx="7743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унаєвецької міської ради,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окрім України, заходять із Сполучених Штатів Америки, Італії, Польщі, Німеччини, Чехії, Росії, Іспанії, Португалії, Франції, Нідерландів, Ізраїлю, Канади,  Бельгії, Швеції та Білорусії.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34" y="144563"/>
            <a:ext cx="6477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" y="3324113"/>
            <a:ext cx="4519344" cy="33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6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ha\Downloads\Настя\Звіт голови\Новая папка\Безымянный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257550"/>
            <a:ext cx="55816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unrada.gov.ua/uploadfile/archive_news/2019/12/09/2019-12-09_6717/images/images-15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14299"/>
            <a:ext cx="4962526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7451" y="880586"/>
            <a:ext cx="269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НАПИСАТИ ЛИСТА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1613" y="5057775"/>
            <a:ext cx="225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ЗАМОВИТИ ПОСЛУГ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ЦНАП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52436" y="9219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32 особистих прийоми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117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громадян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749229" y="1113883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57296" y="1837810"/>
            <a:ext cx="62107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ремонт 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утримання житлового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фонду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благоустрій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прибудинкової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території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ремонт доріг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водопостачання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водовідведення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земельні питання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забезпечення житлом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надання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одноразової матеріальної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допомоги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інші</a:t>
            </a:r>
          </a:p>
        </p:txBody>
      </p:sp>
      <p:pic>
        <p:nvPicPr>
          <p:cNvPr id="2050" name="Picture 2" descr="C:\Users\Nataha\Downloads\Настя\Hjpdbdf'vj uhjvfle hfpjv\изображение_viber_2020-01-27_09-08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30" y="2287991"/>
            <a:ext cx="3146761" cy="2515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34158264"/>
              </p:ext>
            </p:extLst>
          </p:nvPr>
        </p:nvGraphicFramePr>
        <p:xfrm>
          <a:off x="353641" y="232650"/>
          <a:ext cx="8342624" cy="637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11226" y="131107"/>
            <a:ext cx="482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Звернення громадян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8475" y="1986916"/>
            <a:ext cx="1189828" cy="919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798222" y="2131337"/>
            <a:ext cx="11888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2864 </a:t>
            </a:r>
          </a:p>
          <a:p>
            <a:pPr algn="ctr"/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письмових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35332" y="3564491"/>
            <a:ext cx="10668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2803 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особисто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57339" y="3575187"/>
            <a:ext cx="10668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поштою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>
            <a:stCxn id="6" idx="2"/>
          </p:cNvCxnSpPr>
          <p:nvPr/>
        </p:nvCxnSpPr>
        <p:spPr>
          <a:xfrm>
            <a:off x="2403389" y="2906701"/>
            <a:ext cx="509" cy="388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877963" y="3316398"/>
            <a:ext cx="0" cy="248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928814" y="3294722"/>
            <a:ext cx="0" cy="248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877963" y="3294722"/>
            <a:ext cx="1050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768732" y="4337187"/>
            <a:ext cx="533400" cy="424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624014" y="4337187"/>
            <a:ext cx="609600" cy="424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798222" y="4762121"/>
            <a:ext cx="1352107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103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колективних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ataha\Downloads\Настя\Звіт голови\images-90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71" y="699247"/>
            <a:ext cx="3967503" cy="2378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ha\Downloads\Настя\Звіт голови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886075"/>
            <a:ext cx="4178300" cy="3603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0"/>
            <a:ext cx="8486775" cy="103316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ОРГАНІЗАЦІЙНА РОБОТА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06531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Сесії міської ради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26509914"/>
              </p:ext>
            </p:extLst>
          </p:nvPr>
        </p:nvGraphicFramePr>
        <p:xfrm>
          <a:off x="1314450" y="1905000"/>
          <a:ext cx="4038600" cy="18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7775" y="3906064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інансово-бюджетна сфера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оціальна сфера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рендні відносини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риватизація майна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емельні питання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іські програми</a:t>
            </a:r>
          </a:p>
          <a:p>
            <a:endParaRPr lang="uk-UA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4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449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81492001"/>
              </p:ext>
            </p:extLst>
          </p:nvPr>
        </p:nvGraphicFramePr>
        <p:xfrm>
          <a:off x="1371600" y="1109414"/>
          <a:ext cx="7585113" cy="5093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13997" y="2126530"/>
            <a:ext cx="85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2542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1181" y="2126530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301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4618" y="21265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449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63965" y="596293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53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звернення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органів влади вищого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рівня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0837" y="1556863"/>
            <a:ext cx="44693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Міністерства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культури – 1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Хмельницької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обласної державної адміністрації – 1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Контактного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центру Хмельницької облдержадміністрації – 34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Дунаєвецької районної адміністрації - 18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70210" y="610323"/>
            <a:ext cx="2885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38 інформаційних запитів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0208" y="1556863"/>
            <a:ext cx="3226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громадян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юридичних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осіб 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громадських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організацій -7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Nataha\Downloads\Настя\Звіт голови\фото\Безымянный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72" y="3667379"/>
            <a:ext cx="5091533" cy="2999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1" y="0"/>
            <a:ext cx="9143999" cy="714375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4664" y="1693022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664" y="1726344"/>
            <a:ext cx="1599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ТОВ «КК «Дунаєвецький ливарно-механічний завод»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24854" y="1632255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Подільський державний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аграрно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- технічний університет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24854" y="2818119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Управління соціального захисту населення  Дунаєвецької РДА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24854" y="3976948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Духовна рада/</a:t>
            </a:r>
          </a:p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ГО «Зараз твій час»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664" y="2822179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Головне управління Пенсійного фонду України в Хмельницькій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обл</a:t>
            </a:r>
            <a:r>
              <a:rPr lang="uk-UA" sz="1200" dirty="0" smtClean="0"/>
              <a:t>асті</a:t>
            </a:r>
            <a:endParaRPr lang="ru-RU" sz="1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57600" y="701140"/>
            <a:ext cx="2048720" cy="11773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Глобал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ком’юніті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в рамках реалізації проекту «Децентралізація приносить прозорість та ефективність в медицині та освіті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4664" y="5181600"/>
            <a:ext cx="1619250" cy="11194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Головне управління Національної поліції в Хмельницькій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області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90712" y="788355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Конгрес місцевих та регіональних влад Ради Європи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71370" y="772081"/>
            <a:ext cx="1477284" cy="103544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U – LEAD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з Європою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Nataha\Downloads\Настя\Звіт голови\изображение_viber_2020-01-11_14-46-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96" y="2000385"/>
            <a:ext cx="5495258" cy="3516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462587" y="5629378"/>
            <a:ext cx="1752600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Комунальне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підприємство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теплових мереж ДМР/ ТОВ «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Теплосервіс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24854" y="5181599"/>
            <a:ext cx="1628775" cy="111948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ГО «Агенція інноваційного, сталого розвитку ,</a:t>
            </a:r>
          </a:p>
          <a:p>
            <a:pPr algn="ctr"/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Ресурсоефектив-ності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90712" y="5629379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Військовий комісаріат Дунаєвецького РВК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57599" y="5630112"/>
            <a:ext cx="1628775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АТ «Укрпошта»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4664" y="4014343"/>
            <a:ext cx="1599361" cy="1019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Міжнародна благодійна організація</a:t>
            </a:r>
          </a:p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Фонд Східна Європа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3025" y="997004"/>
            <a:ext cx="776287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корупційних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скандалів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муніципалітеті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2 роки.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укладених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угод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співпрацю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громадами.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Готовність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муніципалітету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підвищенням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рейтингу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фідбеку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заповнення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анкет)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Політична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сталий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6. Наявність/відсутність амбіційних планів муніципалітету і підтримка їх на рівні громадянського суспільства (проведення громадських слухань, круглих столів, напрацювання дорожніх карт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т.і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.).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Приєднання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ініціативи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ЄС «Угода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мерів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впроваджених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модернізаційних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інфраструктурних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ЖКГ.</a:t>
            </a:r>
          </a:p>
          <a:p>
            <a:pPr marL="271463" indent="-271463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 Участь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проектах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 Участь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проектах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технічної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Громадський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Відкрите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Розумне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Безпечне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Інвестиційний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паспорт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2017 р)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Мапа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інвестиційних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пропозицій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громадських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форуми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фестивалі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конференції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т.і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Спільні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проекти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громадами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17. Креативні ініціативи муніципалітету 2017-2019 рр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бренду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pPr marL="358775" indent="-358775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сайту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інформаційність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доступність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пошуку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креативність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т.і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стратегій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21.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територіях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сонячних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станцій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їхня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потужність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22.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Власний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річний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23.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річний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025" y="32657"/>
            <a:ext cx="780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Перелік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критерійних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показників, які приймаються до уваги при оцінці інституційної спроможності громад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онком\Desktop\Звіт голови 2020 рік\82423052_997393367311648_7859385381077123072_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1"/>
            <a:ext cx="9144000" cy="55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9699" y="7919"/>
            <a:ext cx="7734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ОТГ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інституційно-спроможних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громад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4925" y="880586"/>
            <a:ext cx="761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Обраховано рейтинг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1 321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громади України до 100 тис. мешканців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53" y="150726"/>
            <a:ext cx="8064347" cy="99478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ОТГ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інституційно-спроможних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Хмельницької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uk-U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Виконком\Desktop\Звіт голови 2020 рік\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1075" y="1000124"/>
            <a:ext cx="816292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31306512"/>
              </p:ext>
            </p:extLst>
          </p:nvPr>
        </p:nvGraphicFramePr>
        <p:xfrm>
          <a:off x="419883" y="435528"/>
          <a:ext cx="8734425" cy="657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1192" y="528126"/>
            <a:ext cx="795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Власні доходи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114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482,4 тис.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грн.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0" y="0"/>
            <a:ext cx="8210550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Питома вага платників податків і зборів за 2019 рік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&quot;Суб'єкти Господарювання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892885"/>
            <a:ext cx="7573009" cy="581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0406" y="1372363"/>
            <a:ext cx="143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29%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бюджетні установи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6581" y="5039885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19%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приватні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підприємці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8361" y="2478047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9%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підприємства промисловості, виробництва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147" y="3032045"/>
            <a:ext cx="200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27%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с/г товаровиробники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611" y="435292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16%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інші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38871532"/>
              </p:ext>
            </p:extLst>
          </p:nvPr>
        </p:nvGraphicFramePr>
        <p:xfrm>
          <a:off x="172122" y="647701"/>
          <a:ext cx="8971878" cy="613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43000" y="228600"/>
            <a:ext cx="7796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Найбільшими платниками податків у 2019 році були: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550455" y="2692643"/>
            <a:ext cx="1143000" cy="1270501"/>
            <a:chOff x="3696070" y="951877"/>
            <a:chExt cx="1143000" cy="1143000"/>
          </a:xfrm>
        </p:grpSpPr>
        <p:sp>
          <p:nvSpPr>
            <p:cNvPr id="13" name="Овал 12"/>
            <p:cNvSpPr/>
            <p:nvPr/>
          </p:nvSpPr>
          <p:spPr>
            <a:xfrm>
              <a:off x="3696070" y="951877"/>
              <a:ext cx="1143000" cy="11430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3863458" y="1119265"/>
              <a:ext cx="80822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/>
              <a:endParaRPr lang="ru-RU" sz="1400" dirty="0"/>
            </a:p>
          </p:txBody>
        </p:sp>
      </p:grpSp>
      <p:pic>
        <p:nvPicPr>
          <p:cNvPr id="2050" name="Picture 2" descr="Картинки по запросу &quot;Трансферт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49" y="160337"/>
            <a:ext cx="5316668" cy="224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Картинки по запросу &quot;Трансферт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Трансферти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Картинки по запросу &quot;Трансфер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17" y="3431689"/>
            <a:ext cx="3948272" cy="2990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46782129"/>
              </p:ext>
            </p:extLst>
          </p:nvPr>
        </p:nvGraphicFramePr>
        <p:xfrm>
          <a:off x="75420" y="19620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50455" y="2892292"/>
            <a:ext cx="114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11334,7 </a:t>
            </a:r>
            <a:r>
              <a:rPr lang="uk-UA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додаткової дотації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50455" y="5470794"/>
            <a:ext cx="3018193" cy="134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147191,6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трансфертів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ha\Desktop\Газета2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0293"/>
          <a:stretch/>
        </p:blipFill>
        <p:spPr bwMode="auto">
          <a:xfrm>
            <a:off x="1852551" y="0"/>
            <a:ext cx="729144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24412597"/>
              </p:ext>
            </p:extLst>
          </p:nvPr>
        </p:nvGraphicFramePr>
        <p:xfrm>
          <a:off x="98077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Текст 2"/>
          <p:cNvSpPr txBox="1">
            <a:spLocks/>
          </p:cNvSpPr>
          <p:nvPr/>
        </p:nvSpPr>
        <p:spPr>
          <a:xfrm>
            <a:off x="2124075" y="952500"/>
            <a:ext cx="4312861" cy="119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586429" y="329482"/>
            <a:ext cx="7557572" cy="723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Видатки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бюджету по </a:t>
            </a: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галузях</a:t>
            </a:r>
            <a:r>
              <a:rPr lang="uk-UA" sz="9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9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(230 936,1 </a:t>
            </a:r>
            <a:r>
              <a:rPr lang="uk-UA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9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294" y="159217"/>
            <a:ext cx="7432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Видатки на комунальне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некомерційне підприємство районної ради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Дунаєвецька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ЦРЛ» - 2,5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6"/>
          <a:stretch/>
        </p:blipFill>
        <p:spPr bwMode="auto">
          <a:xfrm>
            <a:off x="1063255" y="520996"/>
            <a:ext cx="4869713" cy="561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8149" y="2058803"/>
            <a:ext cx="202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Оплата праці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149" y="2438397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Комп'ютерне обладнання та програмне забезпечення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8149" y="3327991"/>
            <a:ext cx="202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Енергоносії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188149" y="3864268"/>
            <a:ext cx="202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Відрядження 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8149" y="4505766"/>
            <a:ext cx="202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Експертна оцінка майна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149" y="5152097"/>
            <a:ext cx="277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Медичне обладнання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7294" y="5811820"/>
            <a:ext cx="733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Утримання комунальної установи районної ради «Трудовий архів» –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250,0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30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065" y="85725"/>
            <a:ext cx="8874386" cy="135731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Субвенції з </a:t>
            </a:r>
            <a:r>
              <a:rPr lang="uk-UA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обласного </a:t>
            </a:r>
            <a:r>
              <a:rPr lang="uk-UA" sz="3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бюджету</a:t>
            </a:r>
            <a:br>
              <a:rPr lang="uk-UA" sz="3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Загальна сума: </a:t>
            </a:r>
            <a:r>
              <a:rPr lang="uk-UA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2 868,9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Всього </a:t>
            </a:r>
            <a:r>
              <a:rPr lang="uk-UA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проектів: 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883" y="1809626"/>
            <a:ext cx="5791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Субвенція з обласного бюджету на здійснення природоохоронних заходів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«Капітальний  ремонт русла р. Тернава і ліквідація підтоплення садиб по вул. Набережній в 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трансферт 2 368,9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883" y="4141694"/>
            <a:ext cx="5701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часткову реалізацію проекту: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«Реконструкція напірного каналізаційного колектора по пров.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Червонопартизанському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вул. Робочій,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вул. Шевченка в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м.Дунаївці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Хмельницької області від КНС2 до перехрестя з вул. Гагаріна з улаштуванням нового гасильного колодязя і проведення реконструкції КНС2» отримано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500,0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іншої субвенції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Nataha\Downloads\Настя\Звіт голови\images-62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22" y="4141694"/>
            <a:ext cx="2952313" cy="223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019 рік\Різні робочі фото 2019\р.Тернава\IMG_6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22" y="1606061"/>
            <a:ext cx="3053678" cy="214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680" y="1406769"/>
            <a:ext cx="7839074" cy="321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(м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котельня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Франца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Лендера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Nataha\Downloads\Настя\Звіт голови\изображение_viber_2020-01-10_14-28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16" y="1814437"/>
            <a:ext cx="4831492" cy="4858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26830" y="2237336"/>
            <a:ext cx="461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8831" y="167697"/>
            <a:ext cx="7280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Переобладнано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газов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котельні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комунального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теплових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мереж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Дунаєвецької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альтернативне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паливо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мка Магазіний дрон\MR foto dron\гімназі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53035"/>
            <a:ext cx="3336324" cy="3003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5539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Співфінансовано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капітальний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ремонт будівлі Дунаєвецького НВК “ЗОШ 1-3 ст., гімназія” (утеплення фасадів та горищного перекриття) – 372,6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Виконком\Desktop\Звіт голови 2020 рік\images-12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8"/>
          <a:stretch/>
        </p:blipFill>
        <p:spPr bwMode="auto">
          <a:xfrm>
            <a:off x="1379483" y="3840480"/>
            <a:ext cx="3328441" cy="2819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1645" y="4801077"/>
            <a:ext cx="3892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Співфінансовано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придбання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шкільного автобуса – 513,5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8494" y="706724"/>
            <a:ext cx="7745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що прилягає до КУ «Міський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культурно-мистецький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просвітницький центр» - 299,2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елементів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благоустрою майданчика для проведення культурно-масових заходів в 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вул.Красінських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284,7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елементів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благоустрою майданчика для паркування автомобілів в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65113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по вул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Красінських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282,3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громадський туалет – 172,4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Ромка Магазіний дрон\MR foto dron\DJI_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77" y="2872293"/>
            <a:ext cx="3709728" cy="299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7" y="2872293"/>
            <a:ext cx="2743200" cy="2943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9416" y="5934670"/>
            <a:ext cx="5881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410" y="147482"/>
            <a:ext cx="8244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капітальні ремонти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територій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центрі міста: </a:t>
            </a:r>
          </a:p>
        </p:txBody>
      </p:sp>
    </p:spTree>
    <p:extLst>
      <p:ext uri="{BB962C8B-B14F-4D97-AF65-F5344CB8AC3E}">
        <p14:creationId xmlns:p14="http://schemas.microsoft.com/office/powerpoint/2010/main" val="384522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артинки по запросу Світлова апаратура прож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69" y="1965738"/>
            <a:ext cx="6520721" cy="422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7800" y="730238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За власні надходження бюджетних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установ придбано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музичну та звукопідсилювальну апаратуру в Дитячу школу мистецтв та Міський культурно-мистецький просвітницький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uk-UA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38916" y="0"/>
            <a:ext cx="7905082" cy="882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ЕКОНОМІКА ТА ІНВЕСТИЦІЙНА ПОЛІТИКА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8916" y="861032"/>
            <a:ext cx="76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Затверджено Програму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підтримки розвитку дрібного сільськогосподарського бізнесу -  фермерських господарств та фізичних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підприємців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які здійснюють діяльність в сфері розведення великої рогатої худоби молочних порід та кіз на території Дунаєвецької міської ради на 2020-2023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роки</a:t>
            </a:r>
          </a:p>
        </p:txBody>
      </p:sp>
      <p:pic>
        <p:nvPicPr>
          <p:cNvPr id="2050" name="Picture 2" descr="C:\Users\Nataha\Documents\ViberDownloads\0-02-0a-502a9c64568e49c5d6f7c7b243423e68ba2c0c4589e87564335499b2041e5cec_7ccbaaa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2" y="2349662"/>
            <a:ext cx="4272569" cy="4386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ha\Documents\ViberDownloads\0-02-0a-5755a566f6c2608db77cfbd96b921d2fa5da8fb914fce150a8fed5532a32b24d_6b8ed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1" y="2338360"/>
            <a:ext cx="3321640" cy="2129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ataha\Documents\ViberDownloads\0-02-0a-6d4efd5afa43deb87946dd17329cc13258963664c00348c7720ee631bba458ff_d0135a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92" y="4467828"/>
            <a:ext cx="3425534" cy="2268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225" y="648181"/>
            <a:ext cx="7886700" cy="1324295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Всього реалізовано </a:t>
            </a: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проектів: 18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Загальна сума: 18 396,1 тис. грн.</a:t>
            </a:r>
            <a:r>
              <a:rPr lang="uk-UA" sz="2700" b="1" dirty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dirty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4425" y="1972477"/>
            <a:ext cx="4391025" cy="1654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«Субвенція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 державного бюджету місцевим бюджетам на формування інфраструктури об’єднаних територіальних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громад» - </a:t>
            </a: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проектів на суму 8 859,4 </a:t>
            </a:r>
            <a:r>
              <a:rPr lang="uk-UA" sz="18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&quot;Субвенції з державного бюджету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30" y="1941573"/>
            <a:ext cx="3514725" cy="252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2931" y="4501365"/>
            <a:ext cx="3514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«Субвенція державного фонду регіонального розвитку» -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проект на суму 2000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4426" y="4003176"/>
            <a:ext cx="3907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«Субвенція з державного бюджету місцевим бюджетам на здійснення заходів щодо соціально-економічного розвитку окремих територій» -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проектів на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суму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7 528,2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2931" y="142716"/>
            <a:ext cx="7618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Субвенції з державного бюджету</a:t>
            </a:r>
            <a:b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490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043084"/>
            <a:ext cx="1755342" cy="100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53923" y="171527"/>
            <a:ext cx="2970943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Капітальні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ремонти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будинків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с.Чаньків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с.Голозубинці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7 484,4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endParaRPr lang="en-US" sz="14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3922" y="1049044"/>
            <a:ext cx="30656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Розроблення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містобудівної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документації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стратегічно-екологічної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по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населених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пунктах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ОТГ 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418,0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3923" y="2208925"/>
            <a:ext cx="32643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Капітальний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ремонт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вуличного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(мікрорайон «Червоне село»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Сокілець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с.Городиська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Панасівка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Катеринівка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1 037,0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7800" y="3590551"/>
            <a:ext cx="31384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Закупівля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комплектувальних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виробів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контейнерів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твердих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побутових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відходів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94,2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Nataha\Downloads\Настя\Звіт голови\8d1fb3cea6bfb69e21d5970a8e6824d4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5412"/>
            <a:ext cx="1378714" cy="100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47799" y="4554510"/>
            <a:ext cx="3343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Закупівля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транспортних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призначення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КП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ДМР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Благоустрій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Дунаєвеччини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164,0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47800" y="5662506"/>
            <a:ext cx="3343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«Капітальний ремонт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Дунаєвецької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ЗОШ   І-ІІІ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ступенів №3 (утеплення фасадів та горищного перекриття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)» 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2 000,0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1" descr="C:\Users\Nataha\Downloads\Настя\Новая папка (6)\изображение_viber_2020-01-29_14-50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9421"/>
            <a:ext cx="1534297" cy="1082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taha\Downloads\Настя\Hjpdbdf'vj uhjvfle hfpjv\изображение_viber_2020-02-04_10-17-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47800" cy="103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taha\Downloads\Настя\Звіт голови\Аліна\изображение_viber_2020-01-13_09-44-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037"/>
            <a:ext cx="1534297" cy="1028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файловані\комунальні установи\Сортувальна лінія\0-02-04-3f85ab4b5f37fdc00fab666063dd5e4e81f1c635bebd0230fa98a62c9851b1aa_51e1da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8477"/>
            <a:ext cx="1457083" cy="1058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755665" y="13587"/>
            <a:ext cx="33813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Реконструкція очисних споруд та напірного колектора м.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(ІІ черга - напірний колектор,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піскоуловлювачі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каналізаційна насосна станція)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2 000,0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48348" y="1143999"/>
            <a:ext cx="30765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Капітальні ремонти будівель:</a:t>
            </a:r>
          </a:p>
          <a:p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Залісецького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НВК “ЗОШ I—II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ст., ДНЗ”,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Зеленченської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ЗОШ І–ІІ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ст.,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Нестеровецької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ЗОШ І–ІІІ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ст.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2 996,4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81689" y="2451838"/>
            <a:ext cx="3009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Капітальний ремонт будівлі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Чаньківського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ДНЗ “Сонечко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584,3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Прямоугольник 4098"/>
          <p:cNvSpPr/>
          <p:nvPr/>
        </p:nvSpPr>
        <p:spPr>
          <a:xfrm>
            <a:off x="5848348" y="3484514"/>
            <a:ext cx="2971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Капітальний ремонт покриття по вул. Ватутіна м.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1 493,9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Прямоугольник 4099"/>
          <p:cNvSpPr/>
          <p:nvPr/>
        </p:nvSpPr>
        <p:spPr>
          <a:xfrm>
            <a:off x="5848352" y="4554510"/>
            <a:ext cx="3006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Капітальний ремонт тротуару по вул.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Могилівській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115,3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" descr="C:\Users\Nataha\Downloads\Настя\Звіт голови\images-62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66" y="13588"/>
            <a:ext cx="1430800" cy="111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D:\Ромка Магазіний дрон\MR foto dron\DJI_02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46" y="3425893"/>
            <a:ext cx="1457103" cy="1010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taha\Downloads\Настя\Новая папка (6)\изображение_viber_2020-01-24_14-08-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66" y="1127790"/>
            <a:ext cx="1413048" cy="1081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66" y="4446037"/>
            <a:ext cx="1488859" cy="1071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8100" y="5400895"/>
            <a:ext cx="3351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b="1" dirty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uk-UA" sz="6600" b="1" dirty="0" smtClean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387,5</a:t>
            </a:r>
          </a:p>
          <a:p>
            <a:pPr algn="r"/>
            <a:r>
              <a:rPr lang="uk-UA" sz="2400" b="1" dirty="0" err="1" smtClean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sz="2400" b="1" dirty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  <p:pic>
        <p:nvPicPr>
          <p:cNvPr id="9219" name="Picture 3" descr="C:\Users\Nataha\Downloads\Настя\Звіт голови\изображение_viber_2020-02-06_09-17-5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80" y="2330090"/>
            <a:ext cx="1437845" cy="1095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4" y="1846992"/>
            <a:ext cx="4034020" cy="2643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постійних комісі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24" y="3648075"/>
            <a:ext cx="4120276" cy="317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4668" y="1040685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Організовано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проведено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громадських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обговорень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9985" y="27513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спільне та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профільних засідань постійних комісій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2920" y="6065014"/>
            <a:ext cx="6285749" cy="672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Ради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Європи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Посилення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демократії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довіри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місцевому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9175" y="111127"/>
            <a:ext cx="7886700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100" b="1" dirty="0" smtClean="0">
                <a:solidFill>
                  <a:srgbClr val="374E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Грантові </a:t>
            </a:r>
            <a:r>
              <a:rPr lang="uk-UA" sz="2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проєкти</a:t>
            </a:r>
            <a:endParaRPr lang="ru-RU" sz="3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 descr="C:\Users\Nataha\Downloads\Настя\Звіт голови\изображение_viber_2020-01-14_10-44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77" y="442517"/>
            <a:ext cx="1552542" cy="88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8106" y="762393"/>
            <a:ext cx="6070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«U-LEAD 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Європою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»: п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роєкт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«Мобільний ЦНАП» – 1,5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День громади - 2019 &quot;Свято врожаю Церери&quot;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357324"/>
            <a:ext cx="1650543" cy="89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48105" y="1545430"/>
            <a:ext cx="5852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«Малі міста великі враження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». Святкування дня громади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348,8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тис. грн.</a:t>
            </a:r>
          </a:p>
        </p:txBody>
      </p:sp>
      <p:pic>
        <p:nvPicPr>
          <p:cNvPr id="8" name="Picture 5" descr="D:\Різні робочі фото\Висадка дерев Неймовірні села України Лисець\IMG_2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6" y="2256756"/>
            <a:ext cx="1599136" cy="87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72917" y="2380337"/>
            <a:ext cx="6521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«Неймовірні села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України - 2019» - 600 декоративних рослин для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блаштування сільського скверу відпочинку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7219" y="4372163"/>
            <a:ext cx="6672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Проєкт</a:t>
            </a:r>
            <a:r>
              <a:rPr lang="uk-UA" sz="1400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«Підтримка </a:t>
            </a:r>
            <a:r>
              <a:rPr lang="uk-UA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та розвиток сталої мобільності в об'єднаних територіальних </a:t>
            </a:r>
            <a:r>
              <a:rPr lang="uk-UA" sz="1400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громадах»</a:t>
            </a:r>
            <a:endParaRPr lang="uk-UA" sz="1400" dirty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2919" y="3266084"/>
            <a:ext cx="6396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«Децентралізація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приносить прозорість та ефективність в освіті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медицині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(ДІЄМО)  </a:t>
            </a:r>
            <a:endParaRPr lang="uk-UA" sz="1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21512" y="5330643"/>
            <a:ext cx="6396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«U-LEAD 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Європою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хакатон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DeHack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22" y="3218175"/>
            <a:ext cx="1556843" cy="92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" descr="Картинки по запросу &quot;Хакато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Картинки по запросу &quot;Хакатон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Картинки по запросу &quot;Хакатон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Картинки по запросу &quot;Хакатон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cdn.segodnya.ua/i/image_630x354/media/image/5ce/bf9/1ab/5cebf91ab8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7" y="5043276"/>
            <a:ext cx="1556840" cy="88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2" descr="Картинки по запросу &quot;Підтримка та розвиток сталої мобільності в об'єднаних територіальних громадах&quot;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4" descr="Картинки по запросу &quot;Підтримка та розвиток сталої мобільності в об'єднаних територіальних громадах&quot;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6" descr="Картинки по запросу &quot;Підтримка та розвиток сталої мобільності в об'єднаних територіальних громадах&quot;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Дві ОТГ з Хмельниччини візьмуть участь у проекті «Підтримка та розвиток сталої мобільності в об’єднаних територіальних громадах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77" y="4140712"/>
            <a:ext cx="1556842" cy="98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артинки по запросу &quot;Проект Ради Європи. Посилення демократії та довіри на місцевому рівні в Україні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4" y="5925788"/>
            <a:ext cx="1507842" cy="932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575" y="1"/>
            <a:ext cx="7886700" cy="93345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Залучення благодійних коштів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050" y="750451"/>
            <a:ext cx="79819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громадської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конкретні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улаштування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покрівлі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багатоповерхових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житлових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будинках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53, 63, 74 та Горького,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5А), 3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закладах (ДНЗ №1, ДНЗ №2, ДНЗ №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перекриття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даху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спорткомплексу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Колос»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апітальний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ремонт футбольного поля «Колос» 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автоматизованою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системою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поливу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капітальний ремонт спортивного залу Дунаєвецької ДЮСШ</a:t>
            </a:r>
          </a:p>
          <a:p>
            <a:pPr>
              <a:buFont typeface="Wingdings" pitchFamily="2" charset="2"/>
              <a:buChar char="Ø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апітальний ремонт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кімнати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спортсменів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спорткомплексі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«Колос»</a:t>
            </a:r>
          </a:p>
          <a:p>
            <a:pPr>
              <a:buFont typeface="Wingdings" pitchFamily="2" charset="2"/>
              <a:buChar char="Ø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капітальний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залу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європейського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зразку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занять дзюдо та самбо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будівельні матеріали для ремонту відділення гемодіалізу</a:t>
            </a:r>
          </a:p>
          <a:p>
            <a:pPr>
              <a:buFont typeface="Wingdings" pitchFamily="2" charset="2"/>
              <a:buChar char="Ø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атеріальна допомога учасникам бойових дій в Афганістані</a:t>
            </a:r>
          </a:p>
          <a:p>
            <a:pPr>
              <a:buFont typeface="Wingdings" pitchFamily="2" charset="2"/>
              <a:buChar char="Ø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інансова підтримка вихованцям КЗ ДМР «Дитяча школа мистецтв» для участі в конкурсах</a:t>
            </a:r>
          </a:p>
          <a:p>
            <a:pPr>
              <a:buFont typeface="Wingdings" pitchFamily="2" charset="2"/>
              <a:buChar char="Ø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оутбуки для ЦРЛ</a:t>
            </a:r>
          </a:p>
          <a:p>
            <a:pPr marL="0" indent="0">
              <a:buNone/>
            </a:pP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Картинки по запросу &quot;Хакато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F:\Відео\Криші\Герега\53\org_65780648cdfa0c0b_1579613702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6"/>
          <a:stretch/>
        </p:blipFill>
        <p:spPr bwMode="auto">
          <a:xfrm>
            <a:off x="3246099" y="4707868"/>
            <a:ext cx="2977822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ha\Downloads\images-52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25" y="5016843"/>
            <a:ext cx="2346674" cy="1841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taha\Downloads\images-7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21" y="4510216"/>
            <a:ext cx="2827867" cy="231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ha\Documents\ViberDownloads\0-02-05-53a005d8ae1e2d9b803cdb0a3ab8107ed9192d250f16d699311e7d9f2c51442f_99ff9c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" y="526774"/>
            <a:ext cx="2325409" cy="1551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омка Магазіний дрон\MR foto dron\DJI_0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182"/>
            <a:ext cx="2394284" cy="1543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1545" y="2111326"/>
            <a:ext cx="69886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ТОВ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Енселко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Агро»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влаштовано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бруківку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міським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культурно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мистецьким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просвітницьким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центром на суму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800,0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тис. грн., проведено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поточний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ремонт дороги в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Голозубинці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суму 160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 утеплено горище в ЗОШ І- ІІІ ст. с. Великий Жванчик на суму 140,0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47722" y="941841"/>
            <a:ext cx="6696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ТОВ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Козацька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Долина»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утеплення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Вихрівської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ЗОШ І-ІІ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суму 282,1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      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1545" y="3759139"/>
            <a:ext cx="6842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ТОВ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Ситний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двір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влаштовано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с.Іванківці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суму 85,0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проведено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Великий Жванчик на суму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140,0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AutoShape 5" descr="Картинки по запросу &quot;освітле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2" y="3682847"/>
            <a:ext cx="2394284" cy="1659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01546" y="4512746"/>
            <a:ext cx="6842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      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СФГ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Айстра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Січинці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суму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138,0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46782" y="5788269"/>
            <a:ext cx="6797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ТОВ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Контінентал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фармерз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придбано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грядоутворювач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суму 80,0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E:\Ягідний рай\Новая папка\IMG_4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7502" y="5332021"/>
            <a:ext cx="2324823" cy="161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4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53296" y="0"/>
            <a:ext cx="8090703" cy="1143000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Інвестиційна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8726" y="990600"/>
            <a:ext cx="76485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ІІІ Міжнародному економічному форумі “Інвестиційні можливості Хмельниччини” презентовано Інвестиційний паспорт Дунаєвецької міської об’єднаної територіальної громади, у якому були представлені інвестиційні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проєкти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громади, а саме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«Відновлення  роботи  молочно – товарного комплексу  на 500 гол. корів, виробництво високоякісної продукції тваринництва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молока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м'яса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яловичини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Сокілець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«Створення на вільних площах ТОВ «Дунаєвецький ремонтно-механічний завод» 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нового виробництва»;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«Завершення будівництва та введення 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експлуатацію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незавершеного будівництва під приміщення 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хостелу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в 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Іванківці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«Будівництво комплексу по переробці фруктів в с.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Лисець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Цехи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для пошиття одягу в 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Гірчична, с. Велика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Побійна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нового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 с.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Заставля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«Встановлення сонячних батарей в с. Великий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Жванчик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(19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га),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indent="269875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Січинці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(20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га),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Лисець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(10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га)».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3499" y="1474624"/>
            <a:ext cx="75152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роведено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засідан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конкурсної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комісії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оренду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майна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власності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підписано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19 договорів оренди комунального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майна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оренди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нежитлових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приміщень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5103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орендної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 приміщення комунальної власності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оці до міського бюджету надійшло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148,6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тис.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2019 році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було відчужено 3 об’єкти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нерухомого майна комунальної власності 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суму 91,8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шляхом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продажу з аукціону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Хмельницькій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обласній товарній біржі, 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саме: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нежитлова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будівля загальною площею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160,8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м² 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Миньківці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нежитлова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будівля бані загальною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площею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191,6 м² 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Іванківці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нежитлова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будівля загальною площею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379,0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Миньківці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4046" y="485774"/>
            <a:ext cx="7394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комунальній власності міської ради перебуває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об’єкт: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Для зниження споживання енергоресурсі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53" y="1347317"/>
            <a:ext cx="3315747" cy="217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51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Енергоефективність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0099" y="3429000"/>
            <a:ext cx="8119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2018 роком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економія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енергоносіях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складає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Картинки по запросу га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3" y="4006484"/>
            <a:ext cx="2588185" cy="170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во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66" y="4006484"/>
            <a:ext cx="2528673" cy="1655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теп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51" y="4051093"/>
            <a:ext cx="2592473" cy="168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9173" y="5707004"/>
            <a:ext cx="2490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Економія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14%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6952" y="5700807"/>
            <a:ext cx="259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Економія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8311" y="5700807"/>
            <a:ext cx="2197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Економія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5068" y="4051093"/>
            <a:ext cx="50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5219" y="405109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6560" y="4051093"/>
            <a:ext cx="77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9173" y="1620590"/>
            <a:ext cx="5467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проводиться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моніторинг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енергоспоживання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будівлях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бюджетних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установ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8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404" y="1052815"/>
            <a:ext cx="7643308" cy="1143000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півфінансування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робіт з капітального ремонту або реконструкції багатоквартирних будинків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 м.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на 2020-2022 роки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25907101"/>
              </p:ext>
            </p:extLst>
          </p:nvPr>
        </p:nvGraphicFramePr>
        <p:xfrm>
          <a:off x="1491726" y="2635623"/>
          <a:ext cx="6544235" cy="316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2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Nataha\Downloads\Настя\Звіт голови\Без имени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/>
          <a:stretch/>
        </p:blipFill>
        <p:spPr bwMode="auto">
          <a:xfrm>
            <a:off x="0" y="0"/>
            <a:ext cx="9144000" cy="68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ha\Desktop\Газета2\12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9135"/>
            <a:ext cx="4572000" cy="203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39"/>
            <a:ext cx="3966519" cy="280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984" y="5009739"/>
            <a:ext cx="353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  <a:cs typeface="Times New Roman" pitchFamily="18" charset="0"/>
              </a:rPr>
              <a:t>2019</a:t>
            </a:r>
            <a:r>
              <a:rPr lang="uk-UA" sz="60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  <a:cs typeface="Times New Roman" pitchFamily="18" charset="0"/>
              </a:rPr>
              <a:t>рік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1028" name="Picture 4" descr="C:\Users\Nataha\Downloads\Настя\Без назван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" y="148010"/>
            <a:ext cx="4040659" cy="221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ha\Downloads\Настя\Звіт голови\Без имени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6221" y="609230"/>
            <a:ext cx="77777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році в агропромисловому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комплексі ОТГ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працювало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109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сільськогосподарських підприємств, з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- 91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фермерське господарство.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 обробітку землекористувачів усіх форм власності знаходилось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тис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га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ріллі.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За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2019 рік валове виробництво продукції сільського господарства в порівняльних цінах зросло на 5,5% і становить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320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млн. грн., що на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млн. грн. більше ніж у 2018 році.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2019 році зібрано зернових культур на площі 23,14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тис.га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середній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урожайності 67,9 ц/га. Валовий збір культур становить близько 156,5 тис. тонн зерна.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/>
              <a:t> </a:t>
            </a:r>
            <a:endParaRPr lang="en-US" dirty="0"/>
          </a:p>
          <a:p>
            <a:r>
              <a:rPr lang="uk-UA" dirty="0"/>
              <a:t> </a:t>
            </a:r>
            <a:endParaRPr lang="en-US" dirty="0"/>
          </a:p>
        </p:txBody>
      </p:sp>
      <p:pic>
        <p:nvPicPr>
          <p:cNvPr id="2050" name="Picture 2" descr="C:\Users\Nataha\Downloads\Настя\d475a7393d619c7_10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55" y="3394763"/>
            <a:ext cx="7046259" cy="3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4555" y="170741"/>
            <a:ext cx="7659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Сільське господарство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ha\Downloads\Настя\Звіт голови\Безымянный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40" y="2187165"/>
            <a:ext cx="3320484" cy="27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4444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Засідання виконавчого комітету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3034040"/>
              </p:ext>
            </p:extLst>
          </p:nvPr>
        </p:nvGraphicFramePr>
        <p:xfrm>
          <a:off x="1295400" y="1209675"/>
          <a:ext cx="4038600" cy="18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494413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Розпоряджень міського голови</a:t>
            </a: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>
            <a:off x="4419600" y="5405795"/>
            <a:ext cx="0" cy="441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3505200" y="5867082"/>
            <a:ext cx="1828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485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0"/>
            <a:ext cx="8534399" cy="61645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підприємництва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0115" y="519639"/>
            <a:ext cx="7916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дійснюють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господарську діяльність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1 675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суб’єктів малого та середнього підприємництва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3577" y="1080056"/>
            <a:ext cx="85528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виробництво та переробка сільськогосподарської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продукції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швейна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деревообробна промисловість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будівництво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ремонтно-будівельні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роздрібна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торгівля продовольчими та непродовольчими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товарами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надання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соціально-побутових послуг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населенню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туристична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рекреаційна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сфери-виготовлення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сувенірної продукції,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відродження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народних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промислів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322738"/>
              </p:ext>
            </p:extLst>
          </p:nvPr>
        </p:nvGraphicFramePr>
        <p:xfrm>
          <a:off x="967939" y="4655776"/>
          <a:ext cx="7467601" cy="2121542"/>
        </p:xfrm>
        <a:graphic>
          <a:graphicData uri="http://schemas.openxmlformats.org/drawingml/2006/table">
            <a:tbl>
              <a:tblPr/>
              <a:tblGrid>
                <a:gridCol w="410841"/>
                <a:gridCol w="2827514"/>
                <a:gridCol w="3078175"/>
                <a:gridCol w="1151071"/>
              </a:tblGrid>
              <a:tr h="6528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з/п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 підприємства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діяльності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К-сть</a:t>
                      </a: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робочих місць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7EBB"/>
                    </a:solidFill>
                  </a:tcPr>
                </a:tc>
              </a:tr>
              <a:tr h="420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ТОВ «АЛЬТЕКО 2019»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Електромонтажні роботи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20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ТОВ «ДОЗІС»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Виробництво меблів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789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ТОВ «УКРСПЕЦТЕПЛО - ХМЕЛЬНИЦЬКИЙ»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Постачання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пари,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гарячої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води та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кондиційованого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повітря</a:t>
                      </a:r>
                      <a:endParaRPr kumimoji="0" lang="uk-UA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1341" marR="113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607037" y="4276815"/>
            <a:ext cx="8189407" cy="45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Створення нових робочих місць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у 2019 </a:t>
            </a:r>
            <a:r>
              <a:rPr lang="ru-RU" altLang="ru-RU" sz="1800" b="1" dirty="0" err="1" smtClean="0"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uk-UA" altLang="ru-RU" sz="1800" b="1" dirty="0" smtClean="0">
                <a:latin typeface="Times New Roman" pitchFamily="18" charset="0"/>
                <a:cs typeface="Times New Roman" pitchFamily="18" charset="0"/>
              </a:rPr>
              <a:t>ці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ha\Downloads\Настя\Звіт голови\images-23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8" y="612129"/>
            <a:ext cx="4260501" cy="28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7109" y="3613690"/>
            <a:ext cx="70740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Проводяться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засідання Ради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підприємців,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 яких завжди присутні представники Дунаєвецької міської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ради.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09.08.2019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відбувся бізнес-форум, на якому піднімались питання діяльності місцевого ринку,  кооперацій, заготівельного центру, сімейних фермерських господарств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підготовки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кадрів.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Проведено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зустріч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делегації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Міжнародного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трейд-клубу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 Україні з  керівництвом Дунаєвецької міської об'єднаної територіальної громади та представниками бізнесу для обговорення актуальних інвестиційних проектів.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552" y="87124"/>
            <a:ext cx="299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Сімейні ферми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28779"/>
              </p:ext>
            </p:extLst>
          </p:nvPr>
        </p:nvGraphicFramePr>
        <p:xfrm>
          <a:off x="2262943" y="4730063"/>
          <a:ext cx="5506496" cy="186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2171"/>
                <a:gridCol w="2264325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Населений пункт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 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98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Дем’янківці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корів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98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 Гірчична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корів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98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Чимбарівка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 корів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9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Ліпіни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корів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98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Зеленче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 кіз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Nataha\Downloads\Настя\images-97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4" y="610344"/>
            <a:ext cx="5115698" cy="399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ataha\Downloads\1_1579068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4589" y="310959"/>
            <a:ext cx="741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Досягнуто перші успіхи кооперативу «Ягідний рай»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1366" y="893484"/>
            <a:ext cx="647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кооперативі уже 32 сім’ї, які у 2019 році реалізували 8 т. ягід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3139" y="1539814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Залісці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Зеленче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Січинці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с.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Нестерівці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Іванківці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Мала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Кужелівка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Велика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Побійна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Сивороги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Соснівка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Катеринівка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Рахнівка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Чаньків</a:t>
            </a: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Ягідний рай\Новая папка\IMG_4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185" y="2291025"/>
            <a:ext cx="3334683" cy="2753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Ягідний рай\Новая папка\IMG_4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6868" y="2391509"/>
            <a:ext cx="3096871" cy="265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8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6721" y="73060"/>
            <a:ext cx="735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 альтернативних видів енергії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Встановлення сонячних електростанцій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63309"/>
              </p:ext>
            </p:extLst>
          </p:nvPr>
        </p:nvGraphicFramePr>
        <p:xfrm>
          <a:off x="2839394" y="3088782"/>
          <a:ext cx="6156325" cy="3682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01946" y="2878475"/>
            <a:ext cx="284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Надходження до міського бюджету,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ataha\Downloads\Настя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20" y="1013255"/>
            <a:ext cx="4448025" cy="2669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415" y="0"/>
            <a:ext cx="8018584" cy="124932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 ЗА ДОДЕРЖАННЯМ ЗАКОНОДАВСТВА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ПРАЦЮ ТА ЗАЙНЯТІСТЬ НАСЕЛЕННЯ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dunrada.gov.ua/uploadfile/archive_news/2020/01/28/2020-01-28_8498/images/images-4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2" y="2180697"/>
            <a:ext cx="4900111" cy="4060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1072" y="1867954"/>
            <a:ext cx="28993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вивчено питання легальної зайнятості 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369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суб’єктів господарювання.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результаті: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зареєстровано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найманих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працівники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громадян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зареєструвались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фізичними особами 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підприємцями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167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громадянами уклали трудові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договори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934" y="1322107"/>
            <a:ext cx="5709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92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виїзних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рейди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161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співбесіда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роботодавцями ОТГ</a:t>
            </a:r>
          </a:p>
        </p:txBody>
      </p:sp>
    </p:spTree>
    <p:extLst>
      <p:ext uri="{BB962C8B-B14F-4D97-AF65-F5344CB8AC3E}">
        <p14:creationId xmlns:p14="http://schemas.microsoft.com/office/powerpoint/2010/main" val="36368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unrada.gov.ua/uploadfile/archive_news/2019/12/18/2019-12-18_9450/images/images-8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6" y="2029427"/>
            <a:ext cx="3894721" cy="32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2514" y="235404"/>
            <a:ext cx="8621486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374E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7105" y="788922"/>
            <a:ext cx="7596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засідання,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 яких  заслухано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керівники підприємств та фізичних осіб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підприємців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8078" y="2230514"/>
            <a:ext cx="3934810" cy="286232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 результаті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додатково надійшло:</a:t>
            </a: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102,8 тис. грн. - єдиного податку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179,5 тис. грн. - податку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доходів фізичних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осіб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162,6 тис. грн. - штрафів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 порушення законодавства при реалізації тютюнових та алкогольних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виробів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50,5 тис. грн. - земельного податку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293" y="86365"/>
            <a:ext cx="8286750" cy="828035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ПУБЛІЧНІ ЗАКУПІВЛІ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4653" y="1747363"/>
            <a:ext cx="4038600" cy="40011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роведено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52 публічні закупівлі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4743" y="2858251"/>
            <a:ext cx="228600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32 процедури -  відкриті торги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9131" y="2980010"/>
            <a:ext cx="2909643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6 - переговорних процедур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1443" y="2858251"/>
            <a:ext cx="251460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14 допорогових  процедур закупівель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9820" y="4092136"/>
            <a:ext cx="8026223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Загальна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укладених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договорів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становить 22,9 млн. грн. </a:t>
            </a:r>
          </a:p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агальна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сума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економії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2,8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88229"/>
            <a:ext cx="6781800" cy="3069771"/>
          </a:xfrm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34" y="1676400"/>
            <a:ext cx="325286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94606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АРХІТЕКТУРА ТА МІСТОБУДУВАННЯ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691" y="888067"/>
            <a:ext cx="52054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Опрацьовано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звернень фізичних та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34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юридичних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осіб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Підготовлено матеріали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для розроблення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стратегічно-екологічних оцінок до проектів генеральних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планів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Розроблено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затверджено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етальних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планів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територій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Підписано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договорів про пайову участь на розвиток інфраструктури на суму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80,2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643" y="88902"/>
            <a:ext cx="8179358" cy="97622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Регулювання земельних відносин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7253" y="1047751"/>
            <a:ext cx="71443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озглянуто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земельних питання;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169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учасникам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бойових дій надано дозволи на розроблення документацій із землеустрою на земельні ділянки для ведення особистого селянського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господарства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метою подальшої передачі у власність;</a:t>
            </a: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1756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га (34 договори)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внесено зміни у 2019 році  щодо збільшення орендної плати в рік за використання земельних ділянок сільськогосподарського призначення комунальної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власності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Виконком\Desktop\Звіт голови 2020 рік\Без названия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08" y="3910073"/>
            <a:ext cx="5908431" cy="286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5613" y="383462"/>
            <a:ext cx="223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Документообіг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04102349"/>
              </p:ext>
            </p:extLst>
          </p:nvPr>
        </p:nvGraphicFramePr>
        <p:xfrm>
          <a:off x="1371600" y="2162839"/>
          <a:ext cx="5051423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423023" y="2338083"/>
            <a:ext cx="2667000" cy="2398164"/>
            <a:chOff x="0" y="362"/>
            <a:chExt cx="2164080" cy="141479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362"/>
              <a:ext cx="2164080" cy="1414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9065" y="69427"/>
              <a:ext cx="2025950" cy="1276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85725" rIns="171450" bIns="85725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755383" y="2936611"/>
            <a:ext cx="2101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7007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документів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4050" y="3905250"/>
            <a:ext cx="2374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ихідної </a:t>
            </a:r>
          </a:p>
          <a:p>
            <a:pPr marL="265113" indent="-179388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кореспонденції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2350" y="2382612"/>
            <a:ext cx="22687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Вхідної </a:t>
            </a:r>
          </a:p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кореспонденції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5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916" y="46038"/>
            <a:ext cx="8330083" cy="109427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Земельні аукціони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6963" y="1233103"/>
            <a:ext cx="708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193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в 2019 році підготовлено матеріали та передано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 оренду на земельних торгах у формі аукціону в січні 2020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2050" name="Picture 2" descr="C:\Users\Виконком\Desktop\Звіт голови 2020 рік\Без названия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71" y="2008682"/>
            <a:ext cx="7157880" cy="4197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04" y="2532993"/>
            <a:ext cx="2036159" cy="10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787" y="1"/>
            <a:ext cx="8149213" cy="92023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 АДМ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ІНІСТРАТИВНИХ ПОСЛУГ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0" y="829826"/>
            <a:ext cx="737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Через ЦНАП надається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191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адміністративна послуга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1" name="Picture 5" descr="D:\Ромка Магазіний дрон\MR foto dron\DJI_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63" y="1578340"/>
            <a:ext cx="2934837" cy="249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1110" y="3746415"/>
            <a:ext cx="4500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Мобільний ЦНАП надає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адміністративних послуг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2865" y="3977919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Мобільний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офіс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3074" name="Picture 2" descr="C:\Users\Nataha\Downloads\Настя\Звіт голови\изображение_viber_2020-01-14_10-33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58" y="4347250"/>
            <a:ext cx="3157438" cy="2395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ha\Downloads\Настя\Звіт голови\изображение_viber_2020-01-14_10-44-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9" y="4347251"/>
            <a:ext cx="4467224" cy="253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435971"/>
              </p:ext>
            </p:extLst>
          </p:nvPr>
        </p:nvGraphicFramePr>
        <p:xfrm>
          <a:off x="598414" y="1210004"/>
          <a:ext cx="5267849" cy="276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97" y="1830347"/>
            <a:ext cx="1953976" cy="83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8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010" y="0"/>
            <a:ext cx="7686989" cy="762000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ФУНКЦІОНУВАННЯ І РОЗВИТОК ОСВІТИ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ataha\Downloads\Настя\240_F_117758172_Ajgm9cbzE1wYhbBJJluxZKdxkbTQN3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32" y="1064137"/>
            <a:ext cx="2203352" cy="175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taha\Downloads\Настя\240_F_117758172_Ajgm9cbzE1wYhbBJJluxZKdxkbTQN3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32" y="2819196"/>
            <a:ext cx="2203352" cy="1857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ha\Downloads\Настя\240_F_117758172_Ajgm9cbzE1wYhbBJJluxZKdxkbTQN3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32" y="4676931"/>
            <a:ext cx="2203352" cy="195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0429" y="157668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31 ДНЗ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606" y="337186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 ЗОШ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4024" y="5143750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заклади </a:t>
            </a:r>
          </a:p>
          <a:p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позашкілля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249897" y="597412"/>
            <a:ext cx="5704916" cy="933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Видатки на утримання освітньої галузі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067060"/>
              </p:ext>
            </p:extLst>
          </p:nvPr>
        </p:nvGraphicFramePr>
        <p:xfrm>
          <a:off x="2764221" y="1198179"/>
          <a:ext cx="6379779" cy="5659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06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Картинки по запросу ДНЗ Дунаївц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47" y="1336431"/>
            <a:ext cx="7304627" cy="5014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2445" y="338295"/>
            <a:ext cx="778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закладах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функціонує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віков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них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виховується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1224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итини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2 до 6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1820" y="521732"/>
            <a:ext cx="7431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245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класах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3707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0327" y="1012702"/>
            <a:ext cx="688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наповнюваність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становить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15,1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34" y="1587640"/>
            <a:ext cx="7581084" cy="487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08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24448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Нова українська школа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485" y="891681"/>
            <a:ext cx="5742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27 комплектів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комп´ютерної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техніки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408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комплектів меблів для учнів початкових класів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меблі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для класних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кімнат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дошки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розхідні матеріали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ataha\Documents\ViberDownloads\0-02-05-221d9273e6948828029b2a8c916ea8b24b708897b9e2af39a83936d6adf4d403_b6e7ad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2660411"/>
            <a:ext cx="4481566" cy="378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Картинки по запросу &quot;клас нуш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34980"/>
            <a:ext cx="3831440" cy="2549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44" y="2369009"/>
            <a:ext cx="2967170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0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ha\Documents\ViberDownloads\0-02-05-a6504fc9a746acf73c5a566c04d749e56ca4a62589a76c19135ebaf6e2cc7939_cc119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0" b="26226"/>
          <a:stretch/>
        </p:blipFill>
        <p:spPr bwMode="auto">
          <a:xfrm>
            <a:off x="314984" y="113016"/>
            <a:ext cx="4544691" cy="3777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ha\Documents\ViberDownloads\0-02-05-bcf47596df0ad064daaf8b2cfcf6f585f4637fe7c0e48ecb870340c189ed1fda_f410d1c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/>
        </p:blipFill>
        <p:spPr bwMode="auto">
          <a:xfrm>
            <a:off x="2587329" y="2370667"/>
            <a:ext cx="6556671" cy="448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924" y="243815"/>
            <a:ext cx="8060076" cy="1410324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Рейтингове місце закладів освіти Дунаєвецької ОТГ серед шкіл Хмельницької області</a:t>
            </a:r>
            <a:b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(з 317 шкіл)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01652"/>
              </p:ext>
            </p:extLst>
          </p:nvPr>
        </p:nvGraphicFramePr>
        <p:xfrm>
          <a:off x="1181529" y="1746603"/>
          <a:ext cx="7818633" cy="4572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572"/>
                <a:gridCol w="3291196"/>
                <a:gridCol w="3930865"/>
              </a:tblGrid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з/п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000A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 закладу </a:t>
                      </a:r>
                      <a:endParaRPr lang="uk-UA" sz="1400" b="1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000A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Рейтингове місце</a:t>
                      </a:r>
                      <a:r>
                        <a:rPr lang="uk-UA" sz="1400" b="1" baseline="0" dirty="0" smtClean="0">
                          <a:solidFill>
                            <a:srgbClr val="00000A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2019 році</a:t>
                      </a:r>
                      <a:endParaRPr lang="uk-UA" sz="1400" b="1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Дунаєвецький </a:t>
                      </a:r>
                      <a:r>
                        <a:rPr lang="uk-UA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НВК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Дунаєвецька ЗОШ І-ІІІ ст. № 2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Дунаєвецька</a:t>
                      </a: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 І-ІІІ ст. № 3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Дунаєвецька ЗОШ І-ІІІ ст. № 4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В.Побіянська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Чаньківська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Рахнівський НВК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Голозубинецька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Миньковецька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</a:t>
                      </a: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Жванчицька</a:t>
                      </a: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 І-ІІІ ст.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Іванковецька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Мушкутинецька ЗОШ І-ІІІ ст.</a:t>
                      </a:r>
                      <a:endParaRPr lang="uk-UA" sz="140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572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uk-UA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Нестеровецька</a:t>
                      </a: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 І-ІІІ ст.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uk-UA" sz="1400" dirty="0">
                        <a:solidFill>
                          <a:srgbClr val="00000A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049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7" y="698644"/>
            <a:ext cx="4295453" cy="559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89" y="698644"/>
            <a:ext cx="4151313" cy="5597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3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3666" y="4478224"/>
            <a:ext cx="7859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Відповідно до рішення п’ятдесят восьмої сесії Дунаєвецької міської ради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ІІ скликання від 19.09.2019 року №8-58/2019 іменні стипендії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Дунаєвецької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міської ради для обдарованих дітей 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 сумі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500 грн. щомісячно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було призначено з 01 вересня 2019 по 31 травня 2020 року: в галузі освіти –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10 учням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в галузі спорту –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учням,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– 5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учням.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Виконком\Documents\ViberDownloads\0-02-05-713a69f548a8922b7eac27b12e96874d2942074fd727f14b6c4123f78b5e3421_ee9e91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08" y="1228725"/>
            <a:ext cx="4703227" cy="310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4303" y="432472"/>
            <a:ext cx="845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Програма підтримки стипендіатів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иконком\Downloads\IMG-3b6ca5cbf7841faa91c2d55cac1e163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35" y="1228725"/>
            <a:ext cx="3005342" cy="310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1022" y="523875"/>
            <a:ext cx="587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Конкурсна комісія</a:t>
            </a:r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972475" y="1047095"/>
            <a:ext cx="0" cy="391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4052094" y="1466408"/>
            <a:ext cx="18288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засідань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ataha\Downloads\Настя\Звіт голови\Безымянный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595452"/>
            <a:ext cx="8073656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4352" y="206828"/>
            <a:ext cx="8139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позашкільної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13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групах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займаються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867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4931" y="1164382"/>
            <a:ext cx="81592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ДМР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школяра»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 ДМР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Станція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юних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туристів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ДМР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Станція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юних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натуралістів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782888" indent="-2782888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Комунальна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ДМР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Дунаєвецька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дитячо-юнацька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спортивна школа»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Nataha\Downloads\images-74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1" y="4400341"/>
            <a:ext cx="3686489" cy="2457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Nataha\Downloads\44526651_720744688283024_442026810066285363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62" y="4479455"/>
            <a:ext cx="3938955" cy="2378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Nataha\Downloads\82451733_580992199416665_42011410295894835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1" y="2673722"/>
            <a:ext cx="2832973" cy="2124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Nataha\Downloads\73425135_1241404876047637_842786012702493900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1" y="2648829"/>
            <a:ext cx="3979148" cy="2199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ha\Downloads\Настя\images-92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80" y="169272"/>
            <a:ext cx="5277463" cy="3518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8" y="73573"/>
            <a:ext cx="2877002" cy="3726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3" y="3800006"/>
            <a:ext cx="5023556" cy="3057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7" b="7314"/>
          <a:stretch/>
        </p:blipFill>
        <p:spPr bwMode="auto">
          <a:xfrm>
            <a:off x="5361669" y="3800006"/>
            <a:ext cx="3393371" cy="2949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3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ha\AppData\Local\Temp\Rar$DRa4716.8993\НУ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75" y="980120"/>
            <a:ext cx="3149061" cy="1977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taha\AppData\Local\Temp\Rar$DRa4716.28583\Ремонти ЗДО\Ремонти ЗДО\ЦРД_куточ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49" y="4878321"/>
            <a:ext cx="3179739" cy="1827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0157" y="149123"/>
            <a:ext cx="78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Покращено матеріально-технічну базу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суму понад 7 </a:t>
            </a:r>
            <a:r>
              <a:rPr lang="uk-UA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0125" y="1229781"/>
            <a:ext cx="41909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комп’ютерні класи, кабінети географії, біології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математики, хімії, фізики;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оутбуки, мультимедійні комплекси,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проектор,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багатофункціональний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ламінатор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проекційний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екран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мікшерний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пульт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колонки;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спортивні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куточків для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ДНЗ;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автобус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для опорного навчального закладу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Іванковецької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ЗОШ І-ІІІ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ст.;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стільці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дитячі для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ДНЗ;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столи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 їдальню для Дунаєвецької ЗОШ 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2;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морозильні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камери,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холодильники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пральні машин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м’ясорубки,</a:t>
            </a:r>
          </a:p>
          <a:p>
            <a:pPr marL="271463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блендери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міксери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бактерицидні лампи, м’ячі,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наматрацники.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Виконком\Desktop\Звіт голови 2020 рік\images-12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8"/>
          <a:stretch/>
        </p:blipFill>
        <p:spPr bwMode="auto">
          <a:xfrm>
            <a:off x="1466249" y="3002453"/>
            <a:ext cx="3194887" cy="1875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1539" y="438150"/>
            <a:ext cx="77624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іє Програма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оздоровлення та відпочинку дітей на період до 2022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року. 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здоровленням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відпочинком охоплено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1227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дітей, що складає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33,1%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від загальної кількості дітей у 2019 році та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93%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пільговиків  від запланованої кількості для оздоровлення та відпочинку.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16386" name="Picture 2" descr="Картинки по запросу оздоровлення ді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69" y="1915478"/>
            <a:ext cx="6847444" cy="4408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ЗАХИСТ ПРАВ ДІТЕЙ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5954" y="1519813"/>
            <a:ext cx="810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199 дітей,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обставинах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Здійснено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498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обстежень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умов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неблагополучних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4438" y="2421208"/>
            <a:ext cx="8213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опікунів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піклувальників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прийомних батьків та батьків - вихователів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43 дитини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-сироти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позбавлених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батьківського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піклування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ункціонує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будинки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типу та 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прийомних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5387" y="3659275"/>
            <a:ext cx="8251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роведено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засідань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опікунської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ради,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розглядалися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дітей,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підготовлено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висновків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799" y="454860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комплектовано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 направлено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 пакет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документів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присвоєння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почесного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героїня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0040" y="84083"/>
            <a:ext cx="8686800" cy="762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ОХОРОНА ЗДОРОВ'Я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8202" y="927168"/>
            <a:ext cx="7556151" cy="633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Сформовано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команди з надання первинної медичної допомоги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51825734"/>
              </p:ext>
            </p:extLst>
          </p:nvPr>
        </p:nvGraphicFramePr>
        <p:xfrm>
          <a:off x="4171949" y="1990725"/>
          <a:ext cx="4667251" cy="4088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s://scontent.fiev21-2.fna.fbcdn.net/v/t1.0-1/29512607_148652225959759_3861157278759339663_n.jpg?_nc_cat=103&amp;_nc_ohc=FD-BXTxl_OMAQlYhhMqsD8yjBuds8fAe1ch1wh7LYI8GVvSC1gKnqkHJw&amp;_nc_ht=scontent.fiev21-2.fna&amp;oh=9befb85a900b5ea0af4654ec992252d7&amp;oe=5E94094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4" y="2230733"/>
            <a:ext cx="3173395" cy="301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8250" y="559060"/>
            <a:ext cx="79057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Програми підтримки медичної галузі:</a:t>
            </a: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Медико-соціальне забезпечення пільгових та соціально незахищених верств населення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Забезпечення лікарськими засобами пільгових категорій населення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(на суму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710,0 тис. грн.)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Фінансової підтримки некомерційного підприємства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Дунаєвецький центр ПМСД» (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 суму 1 772 тис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итрати 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енергоносії,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новлення матеріально – технічної бази,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капітальні та поточні ремонти приміщень,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закупівля медичних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препаратів.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Картинки по запросу Діють програми медици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6" y="4195186"/>
            <a:ext cx="4240404" cy="2662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укладено деклараці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70" y="1487214"/>
            <a:ext cx="4764229" cy="219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5083"/>
            <a:ext cx="82296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2019 році:</a:t>
            </a:r>
          </a:p>
          <a:p>
            <a:pPr marL="0" indent="0">
              <a:buNone/>
            </a:pPr>
            <a:endParaRPr lang="uk-UA" sz="2000" b="1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948518" y="3783288"/>
            <a:ext cx="4043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79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виїздів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флюорографа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при яких оглянуто 5 775 жителів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3391" y="4060287"/>
            <a:ext cx="370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виїздів лікарів у населені пункти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2422" y="754822"/>
            <a:ext cx="6478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укладено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469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декларацій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від загальної кількості дорослого населення)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Nataha\Downloads\Настя\Новая папка (4)\Новая папка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42" y="4539727"/>
            <a:ext cx="3606371" cy="231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ataha\Downloads\Настя\Новая папка (4)\Новая папка\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18" y="4615516"/>
            <a:ext cx="3656771" cy="2242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34505" y="1844500"/>
            <a:ext cx="2552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0-5 років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6-17 років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4379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18-39 років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6734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40-64 роки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10841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65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6552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0084" y="695001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Завершується будівництво нової амбулаторії в 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Рахнівка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ataha\Downloads\Настя\Звіт голови\изображение_viber_2020-02-05_13-25-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53" y="1952538"/>
            <a:ext cx="49149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ha\Downloads\Настя\Звіт голови\изображение_viber_2020-02-05_13-23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0" y="1608051"/>
            <a:ext cx="3281363" cy="437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926" y="142875"/>
            <a:ext cx="7839074" cy="1524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 лютого у м.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розпочала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філія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екстракорпоральної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детоксикації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гемодіалізу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0" indent="0" algn="ctr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надаються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пацієнтам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- 11 та 8 -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Дунаєвецької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Смотрицької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Новоушицької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Маківської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громад.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adm-km.gov.ua/wp-content/uploads/2019/02/IMG_4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0541"/>
            <a:ext cx="7217019" cy="440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4"/>
          <p:cNvSpPr txBox="1">
            <a:spLocks noChangeArrowheads="1"/>
          </p:cNvSpPr>
          <p:nvPr/>
        </p:nvSpPr>
        <p:spPr bwMode="auto">
          <a:xfrm rot="21221755">
            <a:off x="4284300" y="3002723"/>
            <a:ext cx="3914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l">
              <a:spcBef>
                <a:spcPct val="50000"/>
              </a:spcBef>
            </a:pPr>
            <a:r>
              <a:rPr lang="en-U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 text here</a:t>
            </a:r>
            <a:endParaRPr lang="ru-RU" sz="2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 rot="20892659">
            <a:off x="4150148" y="4356805"/>
            <a:ext cx="3914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l">
              <a:spcBef>
                <a:spcPct val="50000"/>
              </a:spcBef>
            </a:pPr>
            <a:r>
              <a:rPr lang="en-U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Third text here</a:t>
            </a:r>
            <a:endParaRPr lang="ru-RU" sz="2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Nataha\Downloads\Без име123'123123123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90" y="0"/>
            <a:ext cx="8735209" cy="83570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СОЦІАЛЬНИЙ ЗАХИСТ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ataha\Downloads\Настя\Звіт голови\Безымянный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0" y="616020"/>
            <a:ext cx="2676525" cy="210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8709" y="1082485"/>
            <a:ext cx="6035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іє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Програма соціального захисту населення на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2020 роки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2019 році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допомогу надано 785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громадянам на суму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1035,1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тис. 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749041"/>
              </p:ext>
            </p:extLst>
          </p:nvPr>
        </p:nvGraphicFramePr>
        <p:xfrm>
          <a:off x="505609" y="925158"/>
          <a:ext cx="8638390" cy="5932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67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648074" y="2471117"/>
            <a:ext cx="2524126" cy="1484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Транспортне відділення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5000" y="475906"/>
            <a:ext cx="6629400" cy="1124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Територіальний центр соціального обслуговування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425" y="2471117"/>
            <a:ext cx="2895600" cy="1484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24600" y="2471117"/>
            <a:ext cx="2438400" cy="1484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Відділення надомного обслуговування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(64 працівники)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225" y="2554871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Відділення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профілактики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адаптації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адресної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(7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025" y="3706337"/>
            <a:ext cx="33528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498 сімей/186 </a:t>
            </a:r>
            <a:r>
              <a:rPr lang="uk-UA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сімей </a:t>
            </a:r>
            <a:r>
              <a:rPr lang="uk-UA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складних життєвих обставинах </a:t>
            </a:r>
          </a:p>
          <a:p>
            <a:pPr algn="ctr"/>
            <a:r>
              <a:rPr lang="uk-UA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 яких виховується199 дітей)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34200" y="3703987"/>
            <a:ext cx="22098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524 підопічних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62200" y="4810125"/>
            <a:ext cx="5181600" cy="1124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Надано 20 134 соціальні послуги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14800" y="3703987"/>
            <a:ext cx="2362200" cy="754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Перевезення хворих на гемодіаліз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0753" y="267434"/>
            <a:ext cx="1752600" cy="6095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Придбано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7640" y="2969601"/>
            <a:ext cx="269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 велосипедів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6467" y="6221842"/>
            <a:ext cx="268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51 груповий захід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ataha\Downloads\Настя\изображение_viber_2020-01-10_10-26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81" y="787122"/>
            <a:ext cx="3579086" cy="2182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9331" y="3365211"/>
            <a:ext cx="153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Здійснено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40" y="6194250"/>
            <a:ext cx="267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156 виїздів,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відвідано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305 сімей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8883" y="6155469"/>
            <a:ext cx="288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106 сімей отримали гуманітарну допомогу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Nataha\Downloads\IMG-39350280b0d5d98091c4fbbb977af04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91" y="4029389"/>
            <a:ext cx="2723921" cy="2164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ha\Downloads\IMG_20190924_151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17" y="4029389"/>
            <a:ext cx="2596214" cy="2164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ha\Downloads\0-02-0a-8cf559b33e6dbfcf1e18798ee0dc83b8ff06b33cc4875531d73cccfbbf68c303_48daa66_1578722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73" y="4029389"/>
            <a:ext cx="2815643" cy="2164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59119" y="5003509"/>
            <a:ext cx="7743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Міський центр комплексної реабілітації дітей з інвалідністю «Ластівка»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7578" y="5678624"/>
            <a:ext cx="7366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Отримують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комплексну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реабілітацію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інвалідністю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2-х до 18-ти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Nataha\Downloads\Настя\Звіт голови\Ластівка\images-34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1" y="2492608"/>
            <a:ext cx="2598195" cy="2365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ha\Downloads\Настя\Звіт голови\Ластівка\images-61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56" y="2492608"/>
            <a:ext cx="2947377" cy="224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ha\Downloads\Настя\Звіт голови\Ластівка\images-25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3" y="2492608"/>
            <a:ext cx="2744143" cy="2211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52456" y="685800"/>
            <a:ext cx="327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Інклюзивно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ресурсний центр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76" y="1214140"/>
            <a:ext cx="7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Корекційні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заняття  відвідало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96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дітей з вадами в психофізичному розвитку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Послуги надають: психолог, логопед,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реабілітолог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та дефектологи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543" y="119360"/>
            <a:ext cx="763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Піклування про дітей з обмеженими можливостями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305" y="0"/>
            <a:ext cx="8088203" cy="11254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КУЛЬТУРНО-МИСТЕЦЬКЕ ЖИТТЯ, РОЗВИТОК ТУРИЗМУ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Виконком\Documents\ViberDownloads\0-02-0a-99888bac6554b3e546737e091ba6a5478f0c6e0237540993067edba146a47e62_e9de4f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" y="4320792"/>
            <a:ext cx="2743862" cy="2149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Святкові заходи 2019\День працівників сільського господарства 2019\IMG_4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50" y="4320793"/>
            <a:ext cx="2995044" cy="2149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Святкові заходи 2019\День молоді 2019\IMG_9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18" y="4320793"/>
            <a:ext cx="2705098" cy="2118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Nataha\Downloads\Настя\images-50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8" y="1921636"/>
            <a:ext cx="2812148" cy="217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ataha\Downloads\Настя\images-903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6" y="1921637"/>
            <a:ext cx="2745469" cy="207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ataha\Downloads\Настя\images-623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" y="1876420"/>
            <a:ext cx="2886387" cy="226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unrada.gov.ua/uploadfile/archive_news/2018/10/15/2018-10-15_5365/images/images-46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707842"/>
            <a:ext cx="3817536" cy="2803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899434"/>
            <a:ext cx="3817536" cy="265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http://dunrada.gov.ua/uploadfile/archive_news/2019/08/26/2019-08-26_6735/images/images-26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54" y="544134"/>
            <a:ext cx="3816246" cy="261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dunrada.gov.ua/uploadfile/archive_news/2019/09/21/2019-09-21_7398/images/images-28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54" y="3308708"/>
            <a:ext cx="3816246" cy="2711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КЗ ДМР </a:t>
            </a:r>
            <a:b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Дунаєвецька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дитяча школа мистецтв»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День громади - 2019 &quot;Свято врожаю Церери&quot;1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0" y="1481579"/>
            <a:ext cx="2945714" cy="219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День громади - 2019 &quot;Свято врожаю Церери&quot;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18" y="3968519"/>
            <a:ext cx="2642844" cy="256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вітлина від Дунаєвецька дитяча школа мистецтв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14" y="3968519"/>
            <a:ext cx="2718233" cy="256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вітлина від Дунаєвецька дитяча школа мистецтв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61" y="1481580"/>
            <a:ext cx="1851316" cy="2194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6" y="1481580"/>
            <a:ext cx="2796987" cy="219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0" y="3968519"/>
            <a:ext cx="2823928" cy="256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1860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6" y="739178"/>
            <a:ext cx="2476496" cy="5860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3040" y="147952"/>
            <a:ext cx="768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Розроблено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запропоновано 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туристам  4 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маршрути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Nataha\Downloads\Настя\images-36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45" y="1775012"/>
            <a:ext cx="3080865" cy="244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ataha\Downloads\Настя\images-13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46" y="4346090"/>
            <a:ext cx="3081828" cy="237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Nataha\Downloads\Настя\images-58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75" y="4969081"/>
            <a:ext cx="2530038" cy="175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75898"/>
            <a:ext cx="2809873" cy="271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980" y="381001"/>
            <a:ext cx="7646796" cy="1628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Прийняли участь у  Всеукраїнському 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проєкті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Неймовірні  села  України-2019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indent="0" algn="ctr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супер приз 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декоративних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дерев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ландшафтне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облаштування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ділянки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спільного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Лисець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Посольства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Королівства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Нідерландів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Різні робочі фото\Висадка дерев Неймовірні села України Лисець\IMG_2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3039428" cy="219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ізні робочі фото\Висадка дерев Неймовірні села України Лисець\IMG_2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45064"/>
            <a:ext cx="3039428" cy="2175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Виконком\Documents\ViberDownloads\0-02-0a-ba7a37f2df66bcf2013c052b245c21e4c5f7700cbcca37962633dd35c418f239_b4bc5fe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8335" b="4616"/>
          <a:stretch/>
        </p:blipFill>
        <p:spPr bwMode="auto">
          <a:xfrm>
            <a:off x="6409372" y="2264669"/>
            <a:ext cx="2590800" cy="200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ізні робочі фото\Висадка дерев Неймовірні села України Лисець\IMG_27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0"/>
          <a:stretch/>
        </p:blipFill>
        <p:spPr bwMode="auto">
          <a:xfrm>
            <a:off x="339133" y="4572000"/>
            <a:ext cx="2861268" cy="221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Різні робочі фото\Висадка дерев Неймовірні села України Лисець\IMG_27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37" y="4572000"/>
            <a:ext cx="2831469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dunrada.gov.ua/uploadfile/archive_news/2019/09/21/2019-09-21_6864/images/images-3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2" y="2174079"/>
            <a:ext cx="2755759" cy="231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800" y="340806"/>
            <a:ext cx="7658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Реалізували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Малі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міста великі враження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Отримали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тис.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гривень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Українського культурного фонду на святкування Дня громади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Виконком\Documents\ViberDownloads\0-02-0a-5824f86915e3ca2d343109815a4adbfd69d7d591e930479f9a231bf480be1eb1_743f5c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6194"/>
            <a:ext cx="2438401" cy="3311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Виконком\Documents\ViberDownloads\0-02-0a-925de8e231ee9655408ce8dc5b5d4f6ce88963071da5c69432fb9436688e4a38_654bf3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90" y="4480457"/>
            <a:ext cx="3187654" cy="219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Виконком\Documents\ViberDownloads\0-02-0a-8041bc9c888b39c9b59b65dc7a9e5a307514beddc8f5a5aaed007d710282b7f5_bc5d77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2471"/>
            <a:ext cx="3076574" cy="2334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День громади - 2019 &quot;Свято врожаю Церери&quot;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138"/>
            <a:ext cx="2667000" cy="217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День громади - 2019 &quot;Свято врожаю Церери&quot;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534745"/>
            <a:ext cx="2859655" cy="2144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День громади - 2019 &quot;Свято врожаю Церери&quot;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138"/>
            <a:ext cx="2805573" cy="217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00025"/>
            <a:ext cx="82296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роведено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правову експертизу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39436510"/>
              </p:ext>
            </p:extLst>
          </p:nvPr>
        </p:nvGraphicFramePr>
        <p:xfrm>
          <a:off x="1297865" y="892885"/>
          <a:ext cx="7665299" cy="261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Картинки по запросу &quot;Проведено правову експертизу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28" y="3528509"/>
            <a:ext cx="4937760" cy="3329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00155" y="413716"/>
            <a:ext cx="742067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Дунаєвецький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міський центр фізичного здоров’я населення 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«Спорт для всіх»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551" y="1610441"/>
            <a:ext cx="844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Охоплено усіма видами фізкультурно-оздоровчої діяльності понад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2 200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чоловік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13221" y="2720874"/>
            <a:ext cx="2242686" cy="128726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27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змагань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турнірів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155" y="2025457"/>
            <a:ext cx="1415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Проведено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4800" y="2425567"/>
            <a:ext cx="3006291" cy="427361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поточний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ремонт глядацької трибуни №3, в рамках реалізації проекту Громадського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бюджету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роботи по монтажу покрівлі даху міського спорткомплексу «Колос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капітальний ремонт ігрового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футбольного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поля з автоматичною системою поливу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Завершено капітальний ремонт залу для занять дзюдо, кімнати для проживання спортсменів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Придбано комплекти спортивної форми, волейбольні та футбольні м’ячі 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56642" y="2007280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Досягненн</a:t>
            </a:r>
            <a:r>
              <a:rPr lang="uk-UA" sz="2000" b="1" dirty="0" smtClean="0"/>
              <a:t>я</a:t>
            </a:r>
            <a:endParaRPr lang="ru-RU" sz="20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62851" y="2407390"/>
            <a:ext cx="2976621" cy="429179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ФК «Епіцентр» чемпіон з футболу у Хмельницькій обл.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чемпіони з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футзалу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у Хмельницькій обл.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чемпіони з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волейболу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у Хмельницькій обл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(жіноча та чоловіча команди)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Срібні призери чемпіонату Європи з гирьового спорту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Ірина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Кіплін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– чемпіон світу з гирьового спорту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10242" name="Picture 2" descr="http://dunrada.gov.ua/uploadfile/archive_news/2018/10/26/2018-10-26_2659/images/images-8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04" y="4263993"/>
            <a:ext cx="2534920" cy="2040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89" y="903416"/>
            <a:ext cx="4424621" cy="287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громадський звіт\Залісці\Залісці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82" y="3868615"/>
            <a:ext cx="3875889" cy="2989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4456" y="261659"/>
            <a:ext cx="6537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 спортивної інфраструктури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Виконком\Documents\ViberDownloads\0-02-05-50341d28d318d899d4a05d0ff2c749cc5303f30aa2633e4a6903765fb35eecbd_730b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73" y="3868615"/>
            <a:ext cx="3866169" cy="2989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2340" y="3244061"/>
            <a:ext cx="425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спортивний майданчик в с.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Миньківці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4336" y="6081319"/>
            <a:ext cx="3023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спортивної зали в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ЗОШ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– ІІІ ст. «Гімназія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2364" y="6078360"/>
            <a:ext cx="3685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тренажерний зал сільського будинку культури в с.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Залісці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32724" y="725461"/>
            <a:ext cx="7458075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Дунаєвецька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дитячо–юнацька спортивна школа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9286" y="2181225"/>
            <a:ext cx="12192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волейбол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50181" y="2181225"/>
            <a:ext cx="12192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футбол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53114" y="2181225"/>
            <a:ext cx="1302619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футзал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2099" y="2190750"/>
            <a:ext cx="1219200" cy="676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оротьба самбо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38873" y="2190750"/>
            <a:ext cx="1226419" cy="65722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дзюдо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03217" y="2171699"/>
            <a:ext cx="1231232" cy="69532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егка атлетика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341" y="3276599"/>
            <a:ext cx="3962400" cy="1446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31 група </a:t>
            </a:r>
          </a:p>
          <a:p>
            <a:pPr algn="ctr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(14 підготовчих та 17 базової підготовки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58577" y="3276600"/>
            <a:ext cx="4724399" cy="14465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429 учнів</a:t>
            </a:r>
          </a:p>
          <a:p>
            <a:r>
              <a:rPr lang="uk-UA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– призери Всеукраїнських змагань</a:t>
            </a:r>
          </a:p>
          <a:p>
            <a:r>
              <a:rPr lang="uk-UA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 – обласних</a:t>
            </a:r>
          </a:p>
          <a:p>
            <a:r>
              <a:rPr lang="uk-UA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197 – виконали нормативи масових розрядів</a:t>
            </a:r>
          </a:p>
          <a:p>
            <a:r>
              <a:rPr lang="uk-UA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виконав норматив майстра спорту України</a:t>
            </a:r>
          </a:p>
          <a:p>
            <a:r>
              <a:rPr lang="uk-UA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 виконали нормативи кандидатів в майстри спорту України</a:t>
            </a:r>
            <a:endParaRPr lang="ru-RU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ataha\Downloads\Настя\Звіт голови\ДЮСШ\IMG-42ef60e8c23b901851fbcee065f3207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12" y="4908350"/>
            <a:ext cx="1514475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ataha\Downloads\Настя\Звіт голови\ДЮСШ\IMG-016963e8eff15e60619914d5bbab5ce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08350"/>
            <a:ext cx="2368549" cy="194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taha\Downloads\Настя\Звіт голови\ДЮСШ\20200109_1721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9" y="4908350"/>
            <a:ext cx="2401571" cy="1874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ataha\Downloads\Настя\Звіт голови\ДЮСШ\20200109_172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77" y="4908351"/>
            <a:ext cx="2313672" cy="187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0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ewskm.net/wp-content/uploads/2018/08/38065474_275264273056836_50075783483778662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332" y="914399"/>
            <a:ext cx="3262461" cy="222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7856" y="5941994"/>
            <a:ext cx="4019576" cy="8842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36,6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тис.м²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Населені пункти громади –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29,6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тис.м²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Nataha\Downloads\Настя\Звіт голови\изображение_viber_2020-01-08_09-29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332" y="3775933"/>
            <a:ext cx="3262461" cy="218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taha\Downloads\Настя\Звіт голови\Снимок1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56" y="3775932"/>
            <a:ext cx="3242242" cy="2169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омка Магазіний дрон\MR foto dron\DJI_0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39" y="1000461"/>
            <a:ext cx="3170675" cy="213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4362" y="2397056"/>
            <a:ext cx="3018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Капітальний ремонт в асфальтному покритті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2348" y="3141913"/>
            <a:ext cx="272621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525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метрів</a:t>
            </a:r>
          </a:p>
          <a:p>
            <a:pPr lvl="0" algn="ctr">
              <a:spcBef>
                <a:spcPct val="20000"/>
              </a:spcBef>
            </a:pP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(вул. Ватутіна)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4756" y="5226383"/>
            <a:ext cx="28537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1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Грейдерування</a:t>
            </a:r>
            <a:r>
              <a:rPr lang="uk-UA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щебеневе покриття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04362" y="4932072"/>
            <a:ext cx="3002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Ямковий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поточний ремонт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асфальтному покритті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74184" y="5945838"/>
            <a:ext cx="3234483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1,3 </a:t>
            </a:r>
            <a:r>
              <a:rPr lang="uk-UA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тис.м²</a:t>
            </a:r>
            <a:endParaRPr lang="uk-UA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(вул. Ф.</a:t>
            </a:r>
            <a:r>
              <a:rPr lang="uk-UA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Лендера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>
              <a:spcBef>
                <a:spcPct val="20000"/>
              </a:spcBef>
            </a:pP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з’єднання вул. Базарна з 1 Травня</a:t>
            </a:r>
            <a:r>
              <a:rPr lang="uk-UA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5143" y="2375097"/>
            <a:ext cx="277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Капітальний ремонт в асфальтному покритті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5142" y="3028062"/>
            <a:ext cx="2506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Рахнівка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2 150 метрів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Вихрівка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2 000 метрів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Лисець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3 000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метрів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3148" y="72644"/>
            <a:ext cx="7723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ЖИТЛОВО-КОМУНАЛЬНЕ ГОСПОДАРСТВО ТА БЛАГОУСТРІЙ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6488" y="109924"/>
            <a:ext cx="2863780" cy="547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Придбано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375" y="786200"/>
            <a:ext cx="4095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Міні-трактор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 комплектуючими до нього.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Багатофункціональний.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зимовий період очищує від снігу вузькі тротуари та пішохідні доріжки. В літній – трансформується в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газонокосилку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3007" y="3288268"/>
            <a:ext cx="3655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Садовий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пилосос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Минулого року пилосос застосовувався для збирання листя по вулицях міста громади – Шевченка,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Красінських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Київській.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726" y="3119170"/>
            <a:ext cx="434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Міні-асфальтний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завод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2019 році було проведено три пробних запуски, де було виготовлено 1,5 тонни асфальту з вторинної сировини та проведено ямкові ремонти доріг міста по вулицях Гагаріна та Шевченка.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ataha\Downloads\Настя\Звіт голови\изображение_viber_2020-01-10_14-54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22" y="4830823"/>
            <a:ext cx="3079312" cy="1955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пилосос для листя Дунаївц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34" y="4765596"/>
            <a:ext cx="3171340" cy="202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ha\Downloads\Настя\Звіт голови\Аліна\изображение_viber_2020-01-13_09-44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07" y="683288"/>
            <a:ext cx="3138237" cy="260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6645" y="489163"/>
            <a:ext cx="779735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Капітальний ремонт вуличного освітлення </a:t>
            </a:r>
          </a:p>
          <a:p>
            <a:pPr lvl="0"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заміною світильників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03439"/>
              </p:ext>
            </p:extLst>
          </p:nvPr>
        </p:nvGraphicFramePr>
        <p:xfrm>
          <a:off x="1413320" y="1552575"/>
          <a:ext cx="7730679" cy="2629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459"/>
                <a:gridCol w="1421734"/>
                <a:gridCol w="1965339"/>
                <a:gridCol w="2122147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Населений пункт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Сума (тис.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грн.)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Протяжність (км)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ліхтарів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05293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Дунаївці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442,3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6123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Городиська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1,260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06123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Катеринівка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1,993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6123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Панасівка</a:t>
                      </a:r>
                      <a:endParaRPr lang="uk-UA" sz="18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225,3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2,87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41866">
                <a:tc>
                  <a:txBody>
                    <a:bodyPr/>
                    <a:lstStyle/>
                    <a:p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Сокілець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2,803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286572"/>
              </p:ext>
            </p:extLst>
          </p:nvPr>
        </p:nvGraphicFramePr>
        <p:xfrm>
          <a:off x="1413320" y="4200525"/>
          <a:ext cx="7730679" cy="38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459"/>
                <a:gridCol w="1421734"/>
                <a:gridCol w="1965339"/>
                <a:gridCol w="2122147"/>
              </a:tblGrid>
              <a:tr h="385558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Ганнівка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87346"/>
              </p:ext>
            </p:extLst>
          </p:nvPr>
        </p:nvGraphicFramePr>
        <p:xfrm>
          <a:off x="1413321" y="4581525"/>
          <a:ext cx="77306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316"/>
                <a:gridCol w="1435420"/>
                <a:gridCol w="1964259"/>
                <a:gridCol w="2088685"/>
              </a:tblGrid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Великий </a:t>
                      </a:r>
                      <a:r>
                        <a:rPr lang="uk-UA" sz="18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Жванчик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0515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Січинці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67,5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25636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uk-UA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Рачинці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63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Разом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1492,1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5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76518" y="1259374"/>
            <a:ext cx="7292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лаштовано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сміттєві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майданчики, 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яких  встановлено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євро контейнерів для збору ТПВ та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під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ПЕТ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пляшку у м.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Дунаївці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ataha\Downloads\Настя\Звіт голови\изображение_viber_2020-02-06_08-18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9" y="2280976"/>
            <a:ext cx="4365275" cy="382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ha\Downloads\Настя\Звіт голови\Вовка\изображение_viber_2020-02-06_08-12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05" y="2280976"/>
            <a:ext cx="3927021" cy="382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23" y="2343112"/>
            <a:ext cx="4091877" cy="3176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3364" y="849374"/>
            <a:ext cx="4725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ісля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сортування відходів заготовлено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вторинну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сировину: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10,535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тонн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пластику,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3,36 тонн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паперу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763" y="3166000"/>
            <a:ext cx="3637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Реалізовано вторинної сировини на суму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60,5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ataha\Downloads\Настя\Звіт голови\изображение_viber_2020-02-05_14-41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63" y="81899"/>
            <a:ext cx="3851238" cy="2801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ha\Downloads\Настя\Звіт голови\изображение_viber_2020-02-05_14-41-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00" y="3931588"/>
            <a:ext cx="4035639" cy="2850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Nataha\Downloads\Настя\Звіт голови\1477501473-1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94" y="2554357"/>
            <a:ext cx="6712299" cy="4107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61509" y="119759"/>
            <a:ext cx="7682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Діє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5012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договорів на надання послуг із збирання та вивезення ТПВ: 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2750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селах ОТГ, що на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85%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більше ніж у 2018 році та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2262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Дунаївці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 на 12% більше.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6534" y="1066049"/>
            <a:ext cx="513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Ліквідовано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несанкціонованих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стихійних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сміттєзвалищ 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суму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117,9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5417" y="1751944"/>
            <a:ext cx="767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Вручено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154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попередження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складено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155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протоколів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 порушення Правил благоустрою населених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пунктів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ha\Downloads\Настя\изображение_viber_2019-12-26_23-12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00" y="4621729"/>
            <a:ext cx="2387650" cy="2280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1239" y="3614167"/>
            <a:ext cx="2566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Встановлено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4 автобусні зупинки</a:t>
            </a:r>
          </a:p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м.Дунаївці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с.Велика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Побійна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с.Січинці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Nataha\Downloads\Настя\Звіт голови\изображение_viber_2020-01-08_13-12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34" y="1294836"/>
            <a:ext cx="2428876" cy="2433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419" y="279173"/>
            <a:ext cx="2513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 колодязів </a:t>
            </a:r>
          </a:p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(с.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Ліпіни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с. Велика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Кужелева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(2), </a:t>
            </a:r>
          </a:p>
          <a:p>
            <a:pPr algn="ctr"/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Ксаверівка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Панасівка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9742" y="339207"/>
            <a:ext cx="2783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Відремонтовано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 мости</a:t>
            </a:r>
          </a:p>
          <a:p>
            <a:pPr algn="ctr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с.Велика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Кужелова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с.Рачинці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м.Дунаївці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Nataha\Downloads\Настя\Звіт голови\изображение_viber_2019-11-21_11-48-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4388" y="1368161"/>
            <a:ext cx="2409825" cy="2360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13181" y="3728683"/>
            <a:ext cx="3242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Замінені вхідні двері в під’їздах будинків на металеві в кількості 13 шт.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Nataha\Downloads\Настя\Новая папка (6)\изображение_viber_2020-01-29_13-03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89" y="4652013"/>
            <a:ext cx="2474100" cy="220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11577</TotalTime>
  <Words>4363</Words>
  <Application>Microsoft Office PowerPoint</Application>
  <PresentationFormat>Экран (4:3)</PresentationFormat>
  <Paragraphs>779</Paragraphs>
  <Slides>107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08" baseType="lpstr">
      <vt:lpstr>Тема Office</vt:lpstr>
      <vt:lpstr>Звіт міського голови  Веліни Заяць за 2019 рік</vt:lpstr>
      <vt:lpstr>ОРГАНІЗАЦІЙНА РОБОТА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СПІВПРАЦЯ</vt:lpstr>
      <vt:lpstr>Презентация PowerPoint</vt:lpstr>
      <vt:lpstr>Презентация PowerPoint</vt:lpstr>
      <vt:lpstr>Місце Дунаєвецької ОТГ серед інституційно-спроможних громад Хмельницької області </vt:lpstr>
      <vt:lpstr>БЮДЖЕТ</vt:lpstr>
      <vt:lpstr>Питома вага платників податків і зборів за 2019 рік</vt:lpstr>
      <vt:lpstr>Презентация PowerPoint</vt:lpstr>
      <vt:lpstr>Презентация PowerPoint</vt:lpstr>
      <vt:lpstr>Презентация PowerPoint</vt:lpstr>
      <vt:lpstr>Презентация PowerPoint</vt:lpstr>
      <vt:lpstr>Субвенції з обласного бюджету Загальна сума: 2 868,9 тис.грн. Всього проектів: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Всього реалізовано проектів: 18 Загальна сума: 18 396,1 тис. грн. </vt:lpstr>
      <vt:lpstr>Презентация PowerPoint</vt:lpstr>
      <vt:lpstr>Презентация PowerPoint</vt:lpstr>
      <vt:lpstr>Залучення благодійних коштів</vt:lpstr>
      <vt:lpstr>Презентация PowerPoint</vt:lpstr>
      <vt:lpstr>Інвестиційна діяльність</vt:lpstr>
      <vt:lpstr>Презентация PowerPoint</vt:lpstr>
      <vt:lpstr>Енергоефективність</vt:lpstr>
      <vt:lpstr>Програма співфінансування робіт з капітального ремонту або реконструкції багатоквартирних будинків  в м. Дунаївці на 2020-2022 роки</vt:lpstr>
      <vt:lpstr>Презентация PowerPoint</vt:lpstr>
      <vt:lpstr>Презентация PowerPoint</vt:lpstr>
      <vt:lpstr>Презентация PowerPoint</vt:lpstr>
      <vt:lpstr>Розвиток підприємництва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ЗА ДОДЕРЖАННЯМ ЗАКОНОДАВСТВА ПРО ПРАЦЮ ТА ЗАЙНЯТІСТЬ НАСЕЛЕННЯ</vt:lpstr>
      <vt:lpstr>Презентация PowerPoint</vt:lpstr>
      <vt:lpstr>ПУБЛІЧНІ ЗАКУПІВЛІ</vt:lpstr>
      <vt:lpstr>АРХІТЕКТУРА ТА МІСТОБУДУВАННЯ</vt:lpstr>
      <vt:lpstr>Регулювання земельних відносин</vt:lpstr>
      <vt:lpstr>Земельні аукціони</vt:lpstr>
      <vt:lpstr>НАДАННЯ АДМІНІСТРАТИВНИХ ПОСЛУГ</vt:lpstr>
      <vt:lpstr>ФУНКЦІОНУВАННЯ І РОЗВИТОК ОСВІТИ</vt:lpstr>
      <vt:lpstr>Презентация PowerPoint</vt:lpstr>
      <vt:lpstr>Презентация PowerPoint</vt:lpstr>
      <vt:lpstr>Нова українська школа</vt:lpstr>
      <vt:lpstr>Презентация PowerPoint</vt:lpstr>
      <vt:lpstr>Рейтингове місце закладів освіти Дунаєвецької ОТГ серед шкіл Хмельницької області  (з 317 шкіл)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ЗАХИСТ ПРАВ ДІТЕЙ</vt:lpstr>
      <vt:lpstr>ОХОРОНА ЗДОРОВ'Я</vt:lpstr>
      <vt:lpstr>Презентация PowerPoint</vt:lpstr>
      <vt:lpstr>Презентация PowerPoint</vt:lpstr>
      <vt:lpstr>Презентация PowerPoint</vt:lpstr>
      <vt:lpstr>Презентация PowerPoint</vt:lpstr>
      <vt:lpstr>СОЦІАЛЬНИЙ ЗАХИСТ</vt:lpstr>
      <vt:lpstr>Презентация PowerPoint</vt:lpstr>
      <vt:lpstr>Презентация PowerPoint</vt:lpstr>
      <vt:lpstr>Презентация PowerPoint</vt:lpstr>
      <vt:lpstr>КУЛЬТУРНО-МИСТЕЦЬКЕ ЖИТТЯ, РОЗВИТОК ТУРИЗМУ</vt:lpstr>
      <vt:lpstr>Презентация PowerPoint</vt:lpstr>
      <vt:lpstr>КЗ ДМР  «Дунаєвецька дитяча школа мистецтв»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Ліквідація наслідків стихії в населених пунктах громади</vt:lpstr>
      <vt:lpstr>ЦИВІЛЬНИЙ ЗАХИСТ НАСЕЛЕННЯ</vt:lpstr>
      <vt:lpstr>Презентация PowerPoint</vt:lpstr>
      <vt:lpstr>БЕЗПЕКА ГРОМАДИ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Виконком</cp:lastModifiedBy>
  <cp:revision>440</cp:revision>
  <cp:lastPrinted>2020-02-11T11:01:00Z</cp:lastPrinted>
  <dcterms:created xsi:type="dcterms:W3CDTF">2019-02-21T15:01:25Z</dcterms:created>
  <dcterms:modified xsi:type="dcterms:W3CDTF">2020-02-14T13:23:50Z</dcterms:modified>
</cp:coreProperties>
</file>