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notesSlides/notesSlide1.xml" ContentType="application/vnd.openxmlformats-officedocument.presentationml.notesSlide+xml"/>
  <Override PartName="/ppt/charts/chart8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9"/>
  </p:notesMasterIdLst>
  <p:handoutMasterIdLst>
    <p:handoutMasterId r:id="rId70"/>
  </p:handoutMasterIdLst>
  <p:sldIdLst>
    <p:sldId id="256" r:id="rId2"/>
    <p:sldId id="261" r:id="rId3"/>
    <p:sldId id="259" r:id="rId4"/>
    <p:sldId id="260" r:id="rId5"/>
    <p:sldId id="263" r:id="rId6"/>
    <p:sldId id="262" r:id="rId7"/>
    <p:sldId id="919" r:id="rId8"/>
    <p:sldId id="264" r:id="rId9"/>
    <p:sldId id="265" r:id="rId10"/>
    <p:sldId id="266" r:id="rId11"/>
    <p:sldId id="267" r:id="rId12"/>
    <p:sldId id="269" r:id="rId13"/>
    <p:sldId id="271" r:id="rId14"/>
    <p:sldId id="272" r:id="rId15"/>
    <p:sldId id="275" r:id="rId16"/>
    <p:sldId id="276" r:id="rId17"/>
    <p:sldId id="277" r:id="rId18"/>
    <p:sldId id="922" r:id="rId19"/>
    <p:sldId id="923" r:id="rId20"/>
    <p:sldId id="921" r:id="rId21"/>
    <p:sldId id="924" r:id="rId22"/>
    <p:sldId id="278" r:id="rId23"/>
    <p:sldId id="279" r:id="rId24"/>
    <p:sldId id="281" r:id="rId25"/>
    <p:sldId id="283" r:id="rId26"/>
    <p:sldId id="284" r:id="rId27"/>
    <p:sldId id="285" r:id="rId28"/>
    <p:sldId id="287" r:id="rId29"/>
    <p:sldId id="290" r:id="rId30"/>
    <p:sldId id="289" r:id="rId31"/>
    <p:sldId id="893" r:id="rId32"/>
    <p:sldId id="895" r:id="rId33"/>
    <p:sldId id="896" r:id="rId34"/>
    <p:sldId id="903" r:id="rId35"/>
    <p:sldId id="904" r:id="rId36"/>
    <p:sldId id="940" r:id="rId37"/>
    <p:sldId id="930" r:id="rId38"/>
    <p:sldId id="898" r:id="rId39"/>
    <p:sldId id="905" r:id="rId40"/>
    <p:sldId id="906" r:id="rId41"/>
    <p:sldId id="907" r:id="rId42"/>
    <p:sldId id="908" r:id="rId43"/>
    <p:sldId id="909" r:id="rId44"/>
    <p:sldId id="926" r:id="rId45"/>
    <p:sldId id="915" r:id="rId46"/>
    <p:sldId id="916" r:id="rId47"/>
    <p:sldId id="917" r:id="rId48"/>
    <p:sldId id="911" r:id="rId49"/>
    <p:sldId id="913" r:id="rId50"/>
    <p:sldId id="918" r:id="rId51"/>
    <p:sldId id="927" r:id="rId52"/>
    <p:sldId id="938" r:id="rId53"/>
    <p:sldId id="928" r:id="rId54"/>
    <p:sldId id="939" r:id="rId55"/>
    <p:sldId id="929" r:id="rId56"/>
    <p:sldId id="931" r:id="rId57"/>
    <p:sldId id="936" r:id="rId58"/>
    <p:sldId id="932" r:id="rId59"/>
    <p:sldId id="933" r:id="rId60"/>
    <p:sldId id="935" r:id="rId61"/>
    <p:sldId id="941" r:id="rId62"/>
    <p:sldId id="934" r:id="rId63"/>
    <p:sldId id="942" r:id="rId64"/>
    <p:sldId id="953" r:id="rId65"/>
    <p:sldId id="944" r:id="rId66"/>
    <p:sldId id="945" r:id="rId67"/>
    <p:sldId id="955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3969"/>
    <a:srgbClr val="1D3C7A"/>
    <a:srgbClr val="F1F1F1"/>
    <a:srgbClr val="3A5896"/>
    <a:srgbClr val="0F2741"/>
    <a:srgbClr val="385592"/>
    <a:srgbClr val="001736"/>
    <a:srgbClr val="003374"/>
    <a:srgbClr val="173A8D"/>
    <a:srgbClr val="C9A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6493" autoAdjust="0"/>
  </p:normalViewPr>
  <p:slideViewPr>
    <p:cSldViewPr snapToGrid="0">
      <p:cViewPr>
        <p:scale>
          <a:sx n="75" d="100"/>
          <a:sy n="75" d="100"/>
        </p:scale>
        <p:origin x="-1622" y="-22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5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416"/>
    </p:cViewPr>
  </p:sorterViewPr>
  <p:notesViewPr>
    <p:cSldViewPr snapToGrid="0">
      <p:cViewPr varScale="1">
        <p:scale>
          <a:sx n="64" d="100"/>
          <a:sy n="64" d="100"/>
        </p:scale>
        <p:origin x="-309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5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6.xlsx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7.xlsx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43656093150704"/>
          <c:y val="0.10951342728584519"/>
          <c:w val="0.41343605214558127"/>
          <c:h val="0.7281190420188419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1D3C7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explosion val="19"/>
          <c:dPt>
            <c:idx val="0"/>
            <c:bubble3D val="0"/>
            <c:explosion val="9"/>
            <c:extLst xmlns:c16r2="http://schemas.microsoft.com/office/drawing/2015/06/chart">
              <c:ext xmlns:c16="http://schemas.microsoft.com/office/drawing/2014/chart" uri="{C3380CC4-5D6E-409C-BE32-E72D297353CC}">
                <c16:uniqueId val="{00000000-D6D3-4DFA-8B71-94319FD17BE8}"/>
              </c:ext>
            </c:extLst>
          </c:dPt>
          <c:dPt>
            <c:idx val="1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6D3-4DFA-8B71-94319FD17BE8}"/>
              </c:ext>
            </c:extLst>
          </c:dPt>
          <c:dPt>
            <c:idx val="2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D6D3-4DFA-8B71-94319FD17BE8}"/>
              </c:ext>
            </c:extLst>
          </c:dPt>
          <c:dPt>
            <c:idx val="3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D6D3-4DFA-8B71-94319FD17BE8}"/>
              </c:ext>
            </c:extLst>
          </c:dPt>
          <c:dPt>
            <c:idx val="4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D6D3-4DFA-8B71-94319FD17BE8}"/>
              </c:ext>
            </c:extLst>
          </c:dPt>
          <c:dPt>
            <c:idx val="5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D6D3-4DFA-8B71-94319FD17BE8}"/>
              </c:ext>
            </c:extLst>
          </c:dPt>
          <c:dPt>
            <c:idx val="6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D6D3-4DFA-8B71-94319FD17BE8}"/>
              </c:ext>
            </c:extLst>
          </c:dPt>
          <c:dLbls>
            <c:dLbl>
              <c:idx val="0"/>
              <c:layout>
                <c:manualLayout>
                  <c:x val="-0.25617410323709588"/>
                  <c:y val="0.318150915158133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D3-4DFA-8B71-94319FD17BE8}"/>
                </c:ext>
              </c:extLst>
            </c:dLbl>
            <c:dLbl>
              <c:idx val="1"/>
              <c:layout>
                <c:manualLayout>
                  <c:x val="-2.3148180109313791E-2"/>
                  <c:y val="-3.87516132962364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D3-4DFA-8B71-94319FD17BE8}"/>
                </c:ext>
              </c:extLst>
            </c:dLbl>
            <c:dLbl>
              <c:idx val="2"/>
              <c:layout>
                <c:manualLayout>
                  <c:x val="-4.1415506695517187E-3"/>
                  <c:y val="-3.0104323357522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6D3-4DFA-8B71-94319FD17BE8}"/>
                </c:ext>
              </c:extLst>
            </c:dLbl>
            <c:dLbl>
              <c:idx val="3"/>
              <c:layout>
                <c:manualLayout>
                  <c:x val="-3.2929118645472016E-2"/>
                  <c:y val="2.3944113229349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D3-4DFA-8B71-94319FD17BE8}"/>
                </c:ext>
              </c:extLst>
            </c:dLbl>
            <c:dLbl>
              <c:idx val="4"/>
              <c:layout>
                <c:manualLayout>
                  <c:x val="-6.0353408214509074E-2"/>
                  <c:y val="-2.146145568020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6D3-4DFA-8B71-94319FD17BE8}"/>
                </c:ext>
              </c:extLst>
            </c:dLbl>
            <c:dLbl>
              <c:idx val="5"/>
              <c:layout>
                <c:manualLayout>
                  <c:x val="-2.56689632545932E-2"/>
                  <c:y val="-3.9567052786235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D3-4DFA-8B71-94319FD17BE8}"/>
                </c:ext>
              </c:extLst>
            </c:dLbl>
            <c:dLbl>
              <c:idx val="6"/>
              <c:layout>
                <c:manualLayout>
                  <c:x val="3.7020371572110349E-2"/>
                  <c:y val="-2.7742172431489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6D3-4DFA-8B71-94319FD17BE8}"/>
                </c:ext>
              </c:extLst>
            </c:dLbl>
            <c:dLbl>
              <c:idx val="7"/>
              <c:layout>
                <c:manualLayout>
                  <c:x val="0.12775096601253308"/>
                  <c:y val="-1.3327811402933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6D3-4DFA-8B71-94319FD17B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Податок на доходи фізичних осіб (59,1%)</c:v>
                </c:pt>
                <c:pt idx="1">
                  <c:v>Єдиний податок (17,3%)</c:v>
                </c:pt>
                <c:pt idx="2">
                  <c:v>Плата за землю (12,3%)</c:v>
                </c:pt>
                <c:pt idx="3">
                  <c:v>Акцизний податок (4,5%)</c:v>
                </c:pt>
                <c:pt idx="4">
                  <c:v>Податок на нерухоме майно, відмінне від зем.ділянки (3,4%)</c:v>
                </c:pt>
                <c:pt idx="5">
                  <c:v>Плата за надання адміністративних послуг (2,0%)</c:v>
                </c:pt>
                <c:pt idx="6">
                  <c:v>Інші надходження (0,9%)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91414.6</c:v>
                </c:pt>
                <c:pt idx="1">
                  <c:v>26741.599999999995</c:v>
                </c:pt>
                <c:pt idx="2">
                  <c:v>19102.5</c:v>
                </c:pt>
                <c:pt idx="3">
                  <c:v>6983.1</c:v>
                </c:pt>
                <c:pt idx="4">
                  <c:v>5200.6000000000004</c:v>
                </c:pt>
                <c:pt idx="5">
                  <c:v>3248.1</c:v>
                </c:pt>
                <c:pt idx="6">
                  <c:v>1403.7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6D3-4DFA-8B71-94319FD17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0898064304461952"/>
          <c:y val="2.3350842174783486E-3"/>
          <c:w val="0.39018744531933514"/>
          <c:h val="0.96327368148409664"/>
        </c:manualLayout>
      </c:layout>
      <c:overlay val="0"/>
      <c:txPr>
        <a:bodyPr/>
        <a:lstStyle/>
        <a:p>
          <a:pPr>
            <a:defRPr>
              <a:solidFill>
                <a:srgbClr val="002060"/>
              </a:solidFill>
            </a:defRPr>
          </a:pPr>
          <a:endParaRPr lang="uk-UA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93914041994806E-2"/>
          <c:y val="0.18518518518518567"/>
          <c:w val="0.4448909120734908"/>
          <c:h val="0.7909171770195392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</c:spPr>
          <c:explosion val="3"/>
          <c:dPt>
            <c:idx val="0"/>
            <c:bubble3D val="0"/>
            <c:explosion val="6"/>
            <c:extLst xmlns:c16r2="http://schemas.microsoft.com/office/drawing/2015/06/chart">
              <c:ext xmlns:c16="http://schemas.microsoft.com/office/drawing/2014/chart" uri="{C3380CC4-5D6E-409C-BE32-E72D297353CC}">
                <c16:uniqueId val="{00000000-5E56-442E-BBC3-B23B182A1071}"/>
              </c:ext>
            </c:extLst>
          </c:dPt>
          <c:dPt>
            <c:idx val="8"/>
            <c:bubble3D val="0"/>
            <c:spPr>
              <a:solidFill>
                <a:srgbClr val="7030A0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E56-442E-BBC3-B23B182A1071}"/>
              </c:ext>
            </c:extLst>
          </c:dPt>
          <c:dLbls>
            <c:dLbl>
              <c:idx val="0"/>
              <c:layout>
                <c:manualLayout>
                  <c:x val="-0.13092284806728721"/>
                  <c:y val="3.70519101778946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aseline="0">
                      <a:solidFill>
                        <a:srgbClr val="213969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56-442E-BBC3-B23B182A1071}"/>
                </c:ext>
              </c:extLst>
            </c:dLbl>
            <c:dLbl>
              <c:idx val="1"/>
              <c:layout>
                <c:manualLayout>
                  <c:x val="-3.1950161059413042E-2"/>
                  <c:y val="-7.35733449985419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aseline="0">
                      <a:solidFill>
                        <a:srgbClr val="213969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56-442E-BBC3-B23B182A1071}"/>
                </c:ext>
              </c:extLst>
            </c:dLbl>
            <c:dLbl>
              <c:idx val="2"/>
              <c:layout>
                <c:manualLayout>
                  <c:x val="3.8109565139584828E-2"/>
                  <c:y val="-7.7299212598425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aseline="0">
                      <a:solidFill>
                        <a:srgbClr val="213969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56-442E-BBC3-B23B182A1071}"/>
                </c:ext>
              </c:extLst>
            </c:dLbl>
            <c:dLbl>
              <c:idx val="3"/>
              <c:layout>
                <c:manualLayout>
                  <c:x val="6.6857216356478164E-2"/>
                  <c:y val="-6.67133275007291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aseline="0">
                      <a:solidFill>
                        <a:srgbClr val="213969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E56-442E-BBC3-B23B182A1071}"/>
                </c:ext>
              </c:extLst>
            </c:dLbl>
            <c:dLbl>
              <c:idx val="4"/>
              <c:layout>
                <c:manualLayout>
                  <c:x val="6.137784090909091E-2"/>
                  <c:y val="-4.38240011665208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aseline="0">
                      <a:solidFill>
                        <a:srgbClr val="213969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56-442E-BBC3-B23B182A1071}"/>
                </c:ext>
              </c:extLst>
            </c:dLbl>
            <c:dLbl>
              <c:idx val="5"/>
              <c:layout>
                <c:manualLayout>
                  <c:x val="4.8593749999999998E-2"/>
                  <c:y val="-1.30312044327792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aseline="0">
                      <a:solidFill>
                        <a:srgbClr val="213969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E56-442E-BBC3-B23B182A1071}"/>
                </c:ext>
              </c:extLst>
            </c:dLbl>
            <c:dLbl>
              <c:idx val="6"/>
              <c:layout>
                <c:manualLayout>
                  <c:x val="4.6368328958880184E-2"/>
                  <c:y val="1.10971144790193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aseline="0">
                      <a:solidFill>
                        <a:srgbClr val="213969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E56-442E-BBC3-B23B182A1071}"/>
                </c:ext>
              </c:extLst>
            </c:dLbl>
            <c:dLbl>
              <c:idx val="7"/>
              <c:layout>
                <c:manualLayout>
                  <c:x val="9.8611111111111122E-4"/>
                  <c:y val="1.0577427821522309E-2"/>
                </c:manualLayout>
              </c:layout>
              <c:tx>
                <c:rich>
                  <a:bodyPr/>
                  <a:lstStyle/>
                  <a:p>
                    <a:r>
                      <a:rPr lang="en-US" sz="1600" baseline="0" dirty="0">
                        <a:solidFill>
                          <a:srgbClr val="213969"/>
                        </a:solidFill>
                      </a:rPr>
                      <a:t>1,93%</a:t>
                    </a:r>
                    <a:endParaRPr lang="en-US" sz="160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E56-442E-BBC3-B23B182A1071}"/>
                </c:ext>
              </c:extLst>
            </c:dLbl>
            <c:dLbl>
              <c:idx val="8"/>
              <c:layout>
                <c:manualLayout>
                  <c:x val="9.8611111111111122E-4"/>
                  <c:y val="8.953484981044080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aseline="0">
                      <a:solidFill>
                        <a:srgbClr val="213969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56-442E-BBC3-B23B182A1071}"/>
                </c:ext>
              </c:extLst>
            </c:dLbl>
            <c:dLbl>
              <c:idx val="9"/>
              <c:layout>
                <c:manualLayout>
                  <c:x val="1.3636363636363659E-3"/>
                  <c:y val="1.799795858850978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aseline="0">
                      <a:solidFill>
                        <a:srgbClr val="213969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E56-442E-BBC3-B23B182A1071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lang="ru-RU" sz="1600" baseline="0">
                      <a:solidFill>
                        <a:srgbClr val="213969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0330731030780247E-2"/>
                  <c:y val="-8.07850685331002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aseline="0">
                      <a:solidFill>
                        <a:srgbClr val="213969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E56-442E-BBC3-B23B182A1071}"/>
                </c:ext>
              </c:extLst>
            </c:dLbl>
            <c:dLbl>
              <c:idx val="12"/>
              <c:layout>
                <c:manualLayout>
                  <c:x val="-6.2465327487473184E-3"/>
                  <c:y val="-0.1523585593467483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aseline="0">
                      <a:solidFill>
                        <a:srgbClr val="213969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E56-442E-BBC3-B23B182A1071}"/>
                </c:ext>
              </c:extLst>
            </c:dLbl>
            <c:dLbl>
              <c:idx val="13"/>
              <c:layout>
                <c:manualLayout>
                  <c:x val="0.10448251361357322"/>
                  <c:y val="-0.110739574219889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aseline="0">
                      <a:solidFill>
                        <a:srgbClr val="213969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E56-442E-BBC3-B23B182A1071}"/>
                </c:ext>
              </c:extLst>
            </c:dLbl>
            <c:dLbl>
              <c:idx val="14"/>
              <c:layout>
                <c:manualLayout>
                  <c:x val="8.080653980752403E-2"/>
                  <c:y val="-4.3105284792254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aseline="0">
                      <a:solidFill>
                        <a:srgbClr val="213969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E56-442E-BBC3-B23B182A10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aseline="0">
                    <a:solidFill>
                      <a:srgbClr val="213969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uk-UA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Оптова і роздрібна торгівля (42,09%)</c:v>
                </c:pt>
                <c:pt idx="1">
                  <c:v>Переробна промисловість (7,54%)</c:v>
                </c:pt>
                <c:pt idx="2">
                  <c:v>Транспорт (7,22%)</c:v>
                </c:pt>
                <c:pt idx="3">
                  <c:v>Рослинництво (6,26%)</c:v>
                </c:pt>
                <c:pt idx="4">
                  <c:v>Громадські, благодійні та релігійні організації (6,26%)</c:v>
                </c:pt>
                <c:pt idx="5">
                  <c:v>Інформація, телекомунікація (4,0%)</c:v>
                </c:pt>
                <c:pt idx="6">
                  <c:v>Тимчасове розміщування й організація харчування (1,93%)</c:v>
                </c:pt>
                <c:pt idx="7">
                  <c:v>Будівництво (1,84%)</c:v>
                </c:pt>
                <c:pt idx="8">
                  <c:v>Операції з нерухомим майном (1,84%)</c:v>
                </c:pt>
                <c:pt idx="9">
                  <c:v>Рибальство і лісове господарство (0,37%)</c:v>
                </c:pt>
                <c:pt idx="10">
                  <c:v>Змішане сільське господарство (0,32,%)</c:v>
                </c:pt>
                <c:pt idx="11">
                  <c:v>Добувна промисловість (0,18%)</c:v>
                </c:pt>
                <c:pt idx="12">
                  <c:v>Інші види діяльності (12,88%)</c:v>
                </c:pt>
              </c:strCache>
            </c:strRef>
          </c:cat>
          <c:val>
            <c:numRef>
              <c:f>Лист1!$B$2:$B$14</c:f>
              <c:numCache>
                <c:formatCode>0.00%</c:formatCode>
                <c:ptCount val="13"/>
                <c:pt idx="0">
                  <c:v>0.42090000000000005</c:v>
                </c:pt>
                <c:pt idx="1">
                  <c:v>7.5400000000000009E-2</c:v>
                </c:pt>
                <c:pt idx="2">
                  <c:v>7.22E-2</c:v>
                </c:pt>
                <c:pt idx="3">
                  <c:v>6.2600000000000003E-2</c:v>
                </c:pt>
                <c:pt idx="4">
                  <c:v>6.2600000000000003E-2</c:v>
                </c:pt>
                <c:pt idx="5">
                  <c:v>4.0000000000000008E-2</c:v>
                </c:pt>
                <c:pt idx="6">
                  <c:v>1.9300000000000005E-2</c:v>
                </c:pt>
                <c:pt idx="7">
                  <c:v>1.8400000000000003E-2</c:v>
                </c:pt>
                <c:pt idx="8">
                  <c:v>1.8400000000000003E-2</c:v>
                </c:pt>
                <c:pt idx="9">
                  <c:v>3.7000000000000006E-3</c:v>
                </c:pt>
                <c:pt idx="10">
                  <c:v>3.2000000000000006E-3</c:v>
                </c:pt>
                <c:pt idx="11">
                  <c:v>1.8000000000000004E-3</c:v>
                </c:pt>
                <c:pt idx="12">
                  <c:v>0.1288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5E56-442E-BBC3-B23B182A10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593455554839856"/>
          <c:y val="8.4611111111111109E-2"/>
          <c:w val="0.42198200152909038"/>
          <c:h val="0.91538887655130963"/>
        </c:manualLayout>
      </c:layout>
      <c:overlay val="0"/>
      <c:txPr>
        <a:bodyPr/>
        <a:lstStyle/>
        <a:p>
          <a:pPr>
            <a:defRPr sz="1200" baseline="0">
              <a:solidFill>
                <a:srgbClr val="213969"/>
              </a:solidFill>
              <a:latin typeface="Arial" pitchFamily="34" charset="0"/>
              <a:cs typeface="Times New Roman" pitchFamily="18" charset="0"/>
            </a:defRPr>
          </a:pPr>
          <a:endParaRPr lang="uk-UA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685964717989623E-2"/>
          <c:y val="0.18878469981166612"/>
          <c:w val="0.57262120012574624"/>
          <c:h val="0.7138966043592498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2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layout>
                <c:manualLayout>
                  <c:x val="-0.11200128036345453"/>
                  <c:y val="0.12041985682484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3729044726775391"/>
                  <c:y val="-7.53409258281854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2615377538613746E-3"/>
                  <c:y val="-0.143471732788734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0534041602819982"/>
                  <c:y val="-0.120471217780243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6789901937371216E-2"/>
                  <c:y val="6.4698815960107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4790240185739218E-2"/>
                  <c:y val="9.0935470855056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213969"/>
                    </a:solidFill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Реєстрація місця проживання</c:v>
                </c:pt>
                <c:pt idx="1">
                  <c:v>Реєстрація речових прав на нерухоме майно</c:v>
                </c:pt>
                <c:pt idx="2">
                  <c:v>Реєстрація юридичних осіб та фізичних осіб-підприємців</c:v>
                </c:pt>
                <c:pt idx="3">
                  <c:v>Послуги, суб'єктом надання яких є Держгеокадастр</c:v>
                </c:pt>
                <c:pt idx="4">
                  <c:v>Соціальні послуги</c:v>
                </c:pt>
                <c:pt idx="5">
                  <c:v>Інші послуги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3216</c:v>
                </c:pt>
                <c:pt idx="1">
                  <c:v>6009</c:v>
                </c:pt>
                <c:pt idx="2">
                  <c:v>1970</c:v>
                </c:pt>
                <c:pt idx="3">
                  <c:v>3237</c:v>
                </c:pt>
                <c:pt idx="4">
                  <c:v>4464</c:v>
                </c:pt>
                <c:pt idx="5">
                  <c:v>1314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738051194824227"/>
          <c:y val="7.4303914164452284E-2"/>
          <c:w val="0.36583688024330407"/>
          <c:h val="0.91714598562173033"/>
        </c:manualLayout>
      </c:layout>
      <c:overlay val="0"/>
      <c:txPr>
        <a:bodyPr/>
        <a:lstStyle/>
        <a:p>
          <a:pPr>
            <a:defRPr sz="1400" b="0" baseline="0">
              <a:solidFill>
                <a:srgbClr val="213969"/>
              </a:solidFill>
              <a:latin typeface="Arial" pitchFamily="34" charset="0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67103191048488E-2"/>
          <c:y val="0.30085554251626828"/>
          <c:w val="0.67061367592208865"/>
          <c:h val="0.675706958925508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1"/>
              <c:layout>
                <c:manualLayout>
                  <c:x val="-8.6315789473684137E-2"/>
                  <c:y val="4.6874997116449504E-2"/>
                </c:manualLayout>
              </c:layout>
              <c:tx>
                <c:rich>
                  <a:bodyPr/>
                  <a:lstStyle/>
                  <a:p>
                    <a:endParaRPr lang="en-US" b="1" dirty="0">
                      <a:solidFill>
                        <a:srgbClr val="213969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</c:dLbl>
            <c:dLbl>
              <c:idx val="2"/>
              <c:layout>
                <c:manualLayout>
                  <c:x val="-1.7894736842105262E-2"/>
                  <c:y val="-0.1757812391866858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0000000000000032E-2"/>
                  <c:y val="-9.8437493944544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4736842105263171E-2"/>
                  <c:y val="2.812499826986969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213969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Лист1!$A$2:$A$9</c:f>
              <c:strCache>
                <c:ptCount val="8"/>
                <c:pt idx="0">
                  <c:v>Особи з інвалідністтю з дитинства</c:v>
                </c:pt>
                <c:pt idx="1">
                  <c:v>Особи з I групою інвалідності</c:v>
                </c:pt>
                <c:pt idx="2">
                  <c:v>Онкохворі</c:v>
                </c:pt>
                <c:pt idx="3">
                  <c:v>Дороговартісне лікування</c:v>
                </c:pt>
                <c:pt idx="4">
                  <c:v>Діти учасників АТО</c:v>
                </c:pt>
                <c:pt idx="5">
                  <c:v>На поховання</c:v>
                </c:pt>
                <c:pt idx="6">
                  <c:v>Нещасні випадки</c:v>
                </c:pt>
                <c:pt idx="7">
                  <c:v>Гемодіаліз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26</c:v>
                </c:pt>
                <c:pt idx="1">
                  <c:v>177</c:v>
                </c:pt>
                <c:pt idx="2">
                  <c:v>345</c:v>
                </c:pt>
                <c:pt idx="3">
                  <c:v>40</c:v>
                </c:pt>
                <c:pt idx="4">
                  <c:v>132</c:v>
                </c:pt>
                <c:pt idx="5">
                  <c:v>27</c:v>
                </c:pt>
                <c:pt idx="6">
                  <c:v>16</c:v>
                </c:pt>
                <c:pt idx="7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9450791545793533"/>
          <c:y val="2.4743723871572115E-2"/>
          <c:w val="0.29917629506838017"/>
          <c:h val="0.97525627612842902"/>
        </c:manualLayout>
      </c:layout>
      <c:overlay val="0"/>
      <c:spPr>
        <a:effectLst/>
      </c:spPr>
      <c:txPr>
        <a:bodyPr/>
        <a:lstStyle/>
        <a:p>
          <a:pPr>
            <a:defRPr b="1" baseline="0">
              <a:solidFill>
                <a:srgbClr val="213969"/>
              </a:solidFill>
              <a:latin typeface="Times New Roman" pitchFamily="18" charset="0"/>
              <a:cs typeface="Times New Roman" pitchFamily="18" charset="0"/>
            </a:defRPr>
          </a:pPr>
          <a:endParaRPr lang="uk-UA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8D8D8"/>
              </a:solidFill>
              <a:ln w="19050">
                <a:noFill/>
              </a:ln>
              <a:effectLst>
                <a:innerShdw blurRad="101600" dist="50800" dir="13500000">
                  <a:prstClr val="black">
                    <a:alpha val="40000"/>
                  </a:prst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BE4-4135-A54E-E6326E9074B5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rgbClr val="0070C0"/>
                  </a:gs>
                  <a:gs pos="100000">
                    <a:srgbClr val="00B0F0"/>
                  </a:gs>
                </a:gsLst>
                <a:lin ang="4200000" scaled="0"/>
              </a:gradFill>
              <a:ln w="19050">
                <a:noFill/>
              </a:ln>
              <a:effectLst>
                <a:innerShdw blurRad="101600" dist="50800" dir="13500000">
                  <a:prstClr val="black">
                    <a:alpha val="40000"/>
                  </a:prst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BE4-4135-A54E-E6326E9074B5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BE4-4135-A54E-E6326E9074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>
      <a:innerShdw blurRad="114300">
        <a:prstClr val="black"/>
      </a:innerShdw>
    </a:effectLst>
  </c:spPr>
  <c:txPr>
    <a:bodyPr/>
    <a:lstStyle/>
    <a:p>
      <a:pPr>
        <a:defRPr lang="zh-CN"/>
      </a:pPr>
      <a:endParaRPr lang="uk-UA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8D8D8"/>
              </a:solidFill>
              <a:ln w="19050">
                <a:noFill/>
              </a:ln>
              <a:effectLst>
                <a:innerShdw blurRad="101600" dist="50800" dir="13500000">
                  <a:prstClr val="black">
                    <a:alpha val="40000"/>
                  </a:prst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202-41F3-86C4-6CE7A53E5201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rgbClr val="0070C0"/>
                  </a:gs>
                  <a:gs pos="100000">
                    <a:srgbClr val="00B0F0"/>
                  </a:gs>
                </a:gsLst>
                <a:lin ang="4200000" scaled="0"/>
              </a:gradFill>
              <a:ln w="19050">
                <a:noFill/>
              </a:ln>
              <a:effectLst>
                <a:innerShdw blurRad="101600" dist="50800" dir="13500000">
                  <a:prstClr val="black">
                    <a:alpha val="40000"/>
                  </a:prst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202-41F3-86C4-6CE7A53E5201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202-41F3-86C4-6CE7A53E52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>
      <a:innerShdw blurRad="114300">
        <a:prstClr val="black"/>
      </a:innerShdw>
    </a:effectLst>
  </c:spPr>
  <c:txPr>
    <a:bodyPr/>
    <a:lstStyle/>
    <a:p>
      <a:pPr>
        <a:defRPr lang="zh-CN"/>
      </a:pPr>
      <a:endParaRPr lang="uk-UA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8D8D8"/>
              </a:solidFill>
              <a:ln w="19050">
                <a:noFill/>
              </a:ln>
              <a:effectLst>
                <a:innerShdw blurRad="101600" dist="50800" dir="13500000">
                  <a:prstClr val="black">
                    <a:alpha val="40000"/>
                  </a:prst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D98-466A-811A-B19B7977842D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rgbClr val="0070C0"/>
                  </a:gs>
                  <a:gs pos="100000">
                    <a:srgbClr val="00B0F0"/>
                  </a:gs>
                </a:gsLst>
                <a:lin ang="4200000" scaled="0"/>
              </a:gradFill>
              <a:ln w="19050">
                <a:noFill/>
              </a:ln>
              <a:effectLst>
                <a:innerShdw blurRad="101600" dist="50800" dir="13500000">
                  <a:prstClr val="black">
                    <a:alpha val="40000"/>
                  </a:prst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D98-466A-811A-B19B7977842D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D98-466A-811A-B19B797784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>
      <a:innerShdw blurRad="114300">
        <a:prstClr val="black"/>
      </a:innerShdw>
    </a:effectLst>
  </c:spPr>
  <c:txPr>
    <a:bodyPr/>
    <a:lstStyle/>
    <a:p>
      <a:pPr>
        <a:defRPr lang="zh-CN"/>
      </a:pPr>
      <a:endParaRPr lang="uk-UA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8D8D8"/>
              </a:solidFill>
              <a:ln w="19050">
                <a:noFill/>
              </a:ln>
              <a:effectLst>
                <a:innerShdw blurRad="101600" dist="50800" dir="13500000">
                  <a:prstClr val="black">
                    <a:alpha val="40000"/>
                  </a:prst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BE4-4135-A54E-E6326E9074B5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rgbClr val="0070C0"/>
                  </a:gs>
                  <a:gs pos="100000">
                    <a:srgbClr val="00B0F0"/>
                  </a:gs>
                </a:gsLst>
                <a:lin ang="4200000" scaled="0"/>
              </a:gradFill>
              <a:ln w="19050">
                <a:noFill/>
              </a:ln>
              <a:effectLst>
                <a:innerShdw blurRad="101600" dist="50800" dir="13500000">
                  <a:prstClr val="black">
                    <a:alpha val="40000"/>
                  </a:prst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BE4-4135-A54E-E6326E9074B5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BE4-4135-A54E-E6326E9074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>
      <a:innerShdw blurRad="114300">
        <a:prstClr val="black"/>
      </a:innerShdw>
    </a:effectLst>
  </c:spPr>
  <c:txPr>
    <a:bodyPr/>
    <a:lstStyle/>
    <a:p>
      <a:pPr>
        <a:defRPr lang="zh-CN"/>
      </a:pPr>
      <a:endParaRPr lang="uk-UA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8D8D8"/>
              </a:solidFill>
              <a:ln w="19050">
                <a:noFill/>
              </a:ln>
              <a:effectLst>
                <a:innerShdw blurRad="101600" dist="50800" dir="13500000">
                  <a:prstClr val="black">
                    <a:alpha val="40000"/>
                  </a:prst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202-41F3-86C4-6CE7A53E5201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rgbClr val="0070C0"/>
                  </a:gs>
                  <a:gs pos="100000">
                    <a:srgbClr val="00B0F0"/>
                  </a:gs>
                </a:gsLst>
                <a:lin ang="4200000" scaled="0"/>
              </a:gradFill>
              <a:ln w="19050">
                <a:noFill/>
              </a:ln>
              <a:effectLst>
                <a:innerShdw blurRad="101600" dist="50800" dir="13500000">
                  <a:prstClr val="black">
                    <a:alpha val="40000"/>
                  </a:prst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202-41F3-86C4-6CE7A53E5201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202-41F3-86C4-6CE7A53E52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>
      <a:innerShdw blurRad="114300">
        <a:prstClr val="black"/>
      </a:innerShdw>
    </a:effectLst>
  </c:spPr>
  <c:txPr>
    <a:bodyPr/>
    <a:lstStyle/>
    <a:p>
      <a:pPr>
        <a:defRPr lang="zh-CN"/>
      </a:pPr>
      <a:endParaRPr lang="uk-UA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8D8D8"/>
              </a:solidFill>
              <a:ln w="19050">
                <a:noFill/>
              </a:ln>
              <a:effectLst>
                <a:innerShdw blurRad="101600" dist="50800" dir="13500000">
                  <a:prstClr val="black">
                    <a:alpha val="40000"/>
                  </a:prst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D98-466A-811A-B19B7977842D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rgbClr val="0070C0"/>
                  </a:gs>
                  <a:gs pos="100000">
                    <a:srgbClr val="00B0F0"/>
                  </a:gs>
                </a:gsLst>
                <a:lin ang="4200000" scaled="0"/>
              </a:gradFill>
              <a:ln w="19050">
                <a:noFill/>
              </a:ln>
              <a:effectLst>
                <a:innerShdw blurRad="101600" dist="50800" dir="13500000">
                  <a:prstClr val="black">
                    <a:alpha val="40000"/>
                  </a:prst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D98-466A-811A-B19B7977842D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D98-466A-811A-B19B797784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>
      <a:innerShdw blurRad="114300">
        <a:prstClr val="black"/>
      </a:innerShdw>
    </a:effectLst>
  </c:spPr>
  <c:txPr>
    <a:bodyPr/>
    <a:lstStyle/>
    <a:p>
      <a:pPr>
        <a:defRPr lang="zh-CN"/>
      </a:pPr>
      <a:endParaRPr lang="uk-UA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43656093150704"/>
          <c:y val="0.10951342728584519"/>
          <c:w val="0.41343605214558127"/>
          <c:h val="0.7281190420188419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1D3C7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explosion val="19"/>
          <c:dPt>
            <c:idx val="0"/>
            <c:bubble3D val="0"/>
            <c:explosion val="9"/>
            <c:extLst xmlns:c16r2="http://schemas.microsoft.com/office/drawing/2015/06/chart">
              <c:ext xmlns:c16="http://schemas.microsoft.com/office/drawing/2014/chart" uri="{C3380CC4-5D6E-409C-BE32-E72D297353CC}">
                <c16:uniqueId val="{00000000-B125-42D0-9D9D-1E17FBA89D87}"/>
              </c:ext>
            </c:extLst>
          </c:dPt>
          <c:dPt>
            <c:idx val="1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B125-42D0-9D9D-1E17FBA89D87}"/>
              </c:ext>
            </c:extLst>
          </c:dPt>
          <c:dPt>
            <c:idx val="2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B125-42D0-9D9D-1E17FBA89D87}"/>
              </c:ext>
            </c:extLst>
          </c:dPt>
          <c:dPt>
            <c:idx val="3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B125-42D0-9D9D-1E17FBA89D87}"/>
              </c:ext>
            </c:extLst>
          </c:dPt>
          <c:dPt>
            <c:idx val="4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B125-42D0-9D9D-1E17FBA89D87}"/>
              </c:ext>
            </c:extLst>
          </c:dPt>
          <c:dPt>
            <c:idx val="5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B125-42D0-9D9D-1E17FBA89D87}"/>
              </c:ext>
            </c:extLst>
          </c:dPt>
          <c:dPt>
            <c:idx val="6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B125-42D0-9D9D-1E17FBA89D87}"/>
              </c:ext>
            </c:extLst>
          </c:dPt>
          <c:dPt>
            <c:idx val="7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B125-42D0-9D9D-1E17FBA89D87}"/>
              </c:ext>
            </c:extLst>
          </c:dPt>
          <c:dLbls>
            <c:dLbl>
              <c:idx val="0"/>
              <c:layout>
                <c:manualLayout>
                  <c:x val="-0.26589632545931757"/>
                  <c:y val="0.179059208678085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125-42D0-9D9D-1E17FBA89D87}"/>
                </c:ext>
              </c:extLst>
            </c:dLbl>
            <c:dLbl>
              <c:idx val="1"/>
              <c:layout>
                <c:manualLayout>
                  <c:x val="-2.3148184601924759E-2"/>
                  <c:y val="-3.47321182369824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25-42D0-9D9D-1E17FBA89D87}"/>
                </c:ext>
              </c:extLst>
            </c:dLbl>
            <c:dLbl>
              <c:idx val="2"/>
              <c:layout>
                <c:manualLayout>
                  <c:x val="-1.3863735783027171E-2"/>
                  <c:y val="2.82227396391156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125-42D0-9D9D-1E17FBA89D87}"/>
                </c:ext>
              </c:extLst>
            </c:dLbl>
            <c:dLbl>
              <c:idx val="3"/>
              <c:layout>
                <c:manualLayout>
                  <c:x val="-3.2929133858267741E-2"/>
                  <c:y val="1.4536562799947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25-42D0-9D9D-1E17FBA89D87}"/>
                </c:ext>
              </c:extLst>
            </c:dLbl>
            <c:dLbl>
              <c:idx val="4"/>
              <c:layout>
                <c:manualLayout>
                  <c:x val="-6.0353408214509074E-2"/>
                  <c:y val="-2.146145568020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125-42D0-9D9D-1E17FBA89D87}"/>
                </c:ext>
              </c:extLst>
            </c:dLbl>
            <c:dLbl>
              <c:idx val="5"/>
              <c:layout>
                <c:manualLayout>
                  <c:x val="-2.5668963254593186E-2"/>
                  <c:y val="-3.9567052786235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25-42D0-9D9D-1E17FBA89D87}"/>
                </c:ext>
              </c:extLst>
            </c:dLbl>
            <c:dLbl>
              <c:idx val="6"/>
              <c:layout>
                <c:manualLayout>
                  <c:x val="3.2853674540682415E-2"/>
                  <c:y val="-3.9501835311425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125-42D0-9D9D-1E17FBA89D87}"/>
                </c:ext>
              </c:extLst>
            </c:dLbl>
            <c:dLbl>
              <c:idx val="7"/>
              <c:layout>
                <c:manualLayout>
                  <c:x val="0.10552876202974625"/>
                  <c:y val="-1.56836208663826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125-42D0-9D9D-1E17FBA89D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Освіта (67,5%)</c:v>
                </c:pt>
                <c:pt idx="1">
                  <c:v>Управління (9,8%)</c:v>
                </c:pt>
                <c:pt idx="2">
                  <c:v>Житлово-комунальне господарство (4,7%)</c:v>
                </c:pt>
                <c:pt idx="3">
                  <c:v>Культура і мистецтво (4,5%)</c:v>
                </c:pt>
                <c:pt idx="4">
                  <c:v>Охорона здоров'я (4,1%)</c:v>
                </c:pt>
                <c:pt idx="5">
                  <c:v>Соціальний захист та соціальне забезпечення (3,9%)</c:v>
                </c:pt>
                <c:pt idx="6">
                  <c:v>Фізична культура і спорт (2%)</c:v>
                </c:pt>
                <c:pt idx="7">
                  <c:v>Інші видатки (0,3%)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183957.6</c:v>
                </c:pt>
                <c:pt idx="1">
                  <c:v>26653.200000000001</c:v>
                </c:pt>
                <c:pt idx="2">
                  <c:v>12659.3</c:v>
                </c:pt>
                <c:pt idx="3">
                  <c:v>12229.2</c:v>
                </c:pt>
                <c:pt idx="4">
                  <c:v>11213.9</c:v>
                </c:pt>
                <c:pt idx="5">
                  <c:v>10576.7</c:v>
                </c:pt>
                <c:pt idx="6">
                  <c:v>5433.5</c:v>
                </c:pt>
                <c:pt idx="7">
                  <c:v>913.2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125-42D0-9D9D-1E17FBA89D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2148064304461959"/>
          <c:y val="2.3350842174783481E-3"/>
          <c:w val="0.37768744531933512"/>
          <c:h val="0.99766484575768488"/>
        </c:manualLayout>
      </c:layout>
      <c:overlay val="0"/>
      <c:txPr>
        <a:bodyPr/>
        <a:lstStyle/>
        <a:p>
          <a:pPr>
            <a:defRPr>
              <a:solidFill>
                <a:srgbClr val="002060"/>
              </a:solidFill>
            </a:defRPr>
          </a:pPr>
          <a:endParaRPr lang="uk-UA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1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A40-46FD-A084-A769D6B7890A}"/>
              </c:ext>
            </c:extLst>
          </c:dPt>
          <c:cat>
            <c:numRef>
              <c:f>Лист1!$A$2:$A$3</c:f>
              <c:numCache>
                <c:formatCode>General</c:formatCode>
                <c:ptCount val="2"/>
                <c:pt idx="0" formatCode="#,##0">
                  <c:v>1635</c:v>
                </c:pt>
                <c:pt idx="1">
                  <c:v>539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 formatCode="#,##0">
                  <c:v>1635</c:v>
                </c:pt>
                <c:pt idx="1">
                  <c:v>539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A40-46FD-A084-A769D6B789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316032-24AD-4DF5-9F8B-BFA848A354FF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3FEF1B20-A437-43AE-930C-97EC8A510402}">
      <dgm:prSet phldrT="[Текст]" custT="1"/>
      <dgm:spPr>
        <a:solidFill>
          <a:srgbClr val="385592"/>
        </a:solidFill>
      </dgm:spPr>
      <dgm:t>
        <a:bodyPr/>
        <a:lstStyle/>
        <a:p>
          <a:r>
            <a: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26</a:t>
          </a:r>
        </a:p>
        <a:p>
          <a:r>
            <a: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засідань</a:t>
          </a:r>
          <a:endParaRPr lang="ru-RU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F6D01EB3-98C7-4466-80F5-ACE9DB90E20D}" type="parTrans" cxnId="{0844D4A9-8950-49DA-B323-A3C6655CCC13}">
      <dgm:prSet/>
      <dgm:spPr/>
      <dgm:t>
        <a:bodyPr/>
        <a:lstStyle/>
        <a:p>
          <a:endParaRPr lang="ru-RU"/>
        </a:p>
      </dgm:t>
    </dgm:pt>
    <dgm:pt modelId="{B1BA80AF-0279-42F3-84BB-511B30DAB0AB}" type="sibTrans" cxnId="{0844D4A9-8950-49DA-B323-A3C6655CCC13}">
      <dgm:prSet/>
      <dgm:spPr/>
      <dgm:t>
        <a:bodyPr/>
        <a:lstStyle/>
        <a:p>
          <a:endParaRPr lang="ru-RU"/>
        </a:p>
      </dgm:t>
    </dgm:pt>
    <dgm:pt modelId="{C7601A92-0A99-42C9-A169-F112463DC947}">
      <dgm:prSet phldrT="[Текст]" custT="1"/>
      <dgm:spPr>
        <a:solidFill>
          <a:srgbClr val="1D3C7A">
            <a:alpha val="50000"/>
          </a:srgbClr>
        </a:solidFill>
      </dgm:spPr>
      <dgm:t>
        <a:bodyPr/>
        <a:lstStyle/>
        <a:p>
          <a:endParaRPr lang="ru-RU" sz="2400" dirty="0">
            <a:latin typeface="Arial" pitchFamily="34" charset="0"/>
            <a:cs typeface="Arial" pitchFamily="34" charset="0"/>
          </a:endParaRPr>
        </a:p>
      </dgm:t>
    </dgm:pt>
    <dgm:pt modelId="{6A0A7D98-001C-4B12-8C66-75BB39271BFC}" type="parTrans" cxnId="{33AEB371-687F-444B-A3A8-579DCD41F9AA}">
      <dgm:prSet/>
      <dgm:spPr/>
      <dgm:t>
        <a:bodyPr/>
        <a:lstStyle/>
        <a:p>
          <a:endParaRPr lang="ru-RU"/>
        </a:p>
      </dgm:t>
    </dgm:pt>
    <dgm:pt modelId="{AA97F5FA-5DF6-4766-9F7A-DDB86D81C1B5}" type="sibTrans" cxnId="{33AEB371-687F-444B-A3A8-579DCD41F9AA}">
      <dgm:prSet/>
      <dgm:spPr/>
      <dgm:t>
        <a:bodyPr/>
        <a:lstStyle/>
        <a:p>
          <a:endParaRPr lang="ru-RU"/>
        </a:p>
      </dgm:t>
    </dgm:pt>
    <dgm:pt modelId="{DFB57C64-9A55-43B6-86D4-1A360E1F6FC9}">
      <dgm:prSet phldrT="[Текст]" custT="1"/>
      <dgm:spPr>
        <a:solidFill>
          <a:srgbClr val="385592">
            <a:alpha val="50000"/>
          </a:srgbClr>
        </a:solidFill>
      </dgm:spPr>
      <dgm:t>
        <a:bodyPr/>
        <a:lstStyle/>
        <a:p>
          <a:endParaRPr lang="ru-RU" sz="24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A09105DF-F1F8-48F8-A5FC-841A86B5CC35}" type="parTrans" cxnId="{E6DF9C07-3FBC-4C51-946C-84869A9DE060}">
      <dgm:prSet/>
      <dgm:spPr/>
      <dgm:t>
        <a:bodyPr/>
        <a:lstStyle/>
        <a:p>
          <a:endParaRPr lang="ru-RU"/>
        </a:p>
      </dgm:t>
    </dgm:pt>
    <dgm:pt modelId="{708D9783-C2DE-420E-ADEE-64ABAE3778FC}" type="sibTrans" cxnId="{E6DF9C07-3FBC-4C51-946C-84869A9DE060}">
      <dgm:prSet/>
      <dgm:spPr/>
      <dgm:t>
        <a:bodyPr/>
        <a:lstStyle/>
        <a:p>
          <a:endParaRPr lang="ru-RU"/>
        </a:p>
      </dgm:t>
    </dgm:pt>
    <dgm:pt modelId="{880FBB1D-8EFE-44F5-9404-B04DFCEFAC02}" type="pres">
      <dgm:prSet presAssocID="{D5316032-24AD-4DF5-9F8B-BFA848A354FF}" presName="compositeShape" presStyleCnt="0">
        <dgm:presLayoutVars>
          <dgm:chMax val="7"/>
          <dgm:dir/>
          <dgm:resizeHandles val="exact"/>
        </dgm:presLayoutVars>
      </dgm:prSet>
      <dgm:spPr/>
    </dgm:pt>
    <dgm:pt modelId="{CED175D4-6FBE-4966-89D1-25B6AF40255B}" type="pres">
      <dgm:prSet presAssocID="{3FEF1B20-A437-43AE-930C-97EC8A510402}" presName="circ1" presStyleLbl="vennNode1" presStyleIdx="0" presStyleCnt="3" custScaleX="124615" custLinFactNeighborX="2074" custLinFactNeighborY="-14788"/>
      <dgm:spPr/>
      <dgm:t>
        <a:bodyPr/>
        <a:lstStyle/>
        <a:p>
          <a:endParaRPr lang="ru-RU"/>
        </a:p>
      </dgm:t>
    </dgm:pt>
    <dgm:pt modelId="{9488EF3F-8369-43A3-B221-3BA1ADF08F41}" type="pres">
      <dgm:prSet presAssocID="{3FEF1B20-A437-43AE-930C-97EC8A51040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BB3DFB-DE20-4D92-BABA-CC69CDAD2225}" type="pres">
      <dgm:prSet presAssocID="{C7601A92-0A99-42C9-A169-F112463DC947}" presName="circ2" presStyleLbl="vennNode1" presStyleIdx="1" presStyleCnt="3" custScaleX="108010" custLinFactX="182634" custLinFactNeighborX="200000" custLinFactNeighborY="38292"/>
      <dgm:spPr/>
      <dgm:t>
        <a:bodyPr/>
        <a:lstStyle/>
        <a:p>
          <a:endParaRPr lang="ru-RU"/>
        </a:p>
      </dgm:t>
    </dgm:pt>
    <dgm:pt modelId="{DB2501A6-EC13-4D3A-A0B9-52717B4B8436}" type="pres">
      <dgm:prSet presAssocID="{C7601A92-0A99-42C9-A169-F112463DC94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BAD734-D4D0-416B-9E3B-EA5DAEAE0A83}" type="pres">
      <dgm:prSet presAssocID="{DFB57C64-9A55-43B6-86D4-1A360E1F6FC9}" presName="circ3" presStyleLbl="vennNode1" presStyleIdx="2" presStyleCnt="3" custScaleX="108644" custLinFactX="-6145" custLinFactNeighborX="-100000" custLinFactNeighborY="8478"/>
      <dgm:spPr/>
      <dgm:t>
        <a:bodyPr/>
        <a:lstStyle/>
        <a:p>
          <a:endParaRPr lang="ru-RU"/>
        </a:p>
      </dgm:t>
    </dgm:pt>
    <dgm:pt modelId="{406BA5FF-A3A2-47C9-9A6B-9746503C4123}" type="pres">
      <dgm:prSet presAssocID="{DFB57C64-9A55-43B6-86D4-1A360E1F6FC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AF5F4D-01C2-40E5-9200-15B35EECC47B}" type="presOf" srcId="{DFB57C64-9A55-43B6-86D4-1A360E1F6FC9}" destId="{1CBAD734-D4D0-416B-9E3B-EA5DAEAE0A83}" srcOrd="0" destOrd="0" presId="urn:microsoft.com/office/officeart/2005/8/layout/venn1"/>
    <dgm:cxn modelId="{A0CD72E0-9A8A-4B53-9680-729240DF0145}" type="presOf" srcId="{C7601A92-0A99-42C9-A169-F112463DC947}" destId="{82BB3DFB-DE20-4D92-BABA-CC69CDAD2225}" srcOrd="0" destOrd="0" presId="urn:microsoft.com/office/officeart/2005/8/layout/venn1"/>
    <dgm:cxn modelId="{33AEB371-687F-444B-A3A8-579DCD41F9AA}" srcId="{D5316032-24AD-4DF5-9F8B-BFA848A354FF}" destId="{C7601A92-0A99-42C9-A169-F112463DC947}" srcOrd="1" destOrd="0" parTransId="{6A0A7D98-001C-4B12-8C66-75BB39271BFC}" sibTransId="{AA97F5FA-5DF6-4766-9F7A-DDB86D81C1B5}"/>
    <dgm:cxn modelId="{E6DF9C07-3FBC-4C51-946C-84869A9DE060}" srcId="{D5316032-24AD-4DF5-9F8B-BFA848A354FF}" destId="{DFB57C64-9A55-43B6-86D4-1A360E1F6FC9}" srcOrd="2" destOrd="0" parTransId="{A09105DF-F1F8-48F8-A5FC-841A86B5CC35}" sibTransId="{708D9783-C2DE-420E-ADEE-64ABAE3778FC}"/>
    <dgm:cxn modelId="{06CCCA79-EFE4-440F-A41C-0A7822385903}" type="presOf" srcId="{3FEF1B20-A437-43AE-930C-97EC8A510402}" destId="{CED175D4-6FBE-4966-89D1-25B6AF40255B}" srcOrd="0" destOrd="0" presId="urn:microsoft.com/office/officeart/2005/8/layout/venn1"/>
    <dgm:cxn modelId="{0844D4A9-8950-49DA-B323-A3C6655CCC13}" srcId="{D5316032-24AD-4DF5-9F8B-BFA848A354FF}" destId="{3FEF1B20-A437-43AE-930C-97EC8A510402}" srcOrd="0" destOrd="0" parTransId="{F6D01EB3-98C7-4466-80F5-ACE9DB90E20D}" sibTransId="{B1BA80AF-0279-42F3-84BB-511B30DAB0AB}"/>
    <dgm:cxn modelId="{341282FA-FB62-4E0B-BC4A-2F1C93F6D8B1}" type="presOf" srcId="{3FEF1B20-A437-43AE-930C-97EC8A510402}" destId="{9488EF3F-8369-43A3-B221-3BA1ADF08F41}" srcOrd="1" destOrd="0" presId="urn:microsoft.com/office/officeart/2005/8/layout/venn1"/>
    <dgm:cxn modelId="{22F9D683-BAB4-433B-8D53-A03E4F7D6A9E}" type="presOf" srcId="{D5316032-24AD-4DF5-9F8B-BFA848A354FF}" destId="{880FBB1D-8EFE-44F5-9404-B04DFCEFAC02}" srcOrd="0" destOrd="0" presId="urn:microsoft.com/office/officeart/2005/8/layout/venn1"/>
    <dgm:cxn modelId="{7BF62525-8E71-4E71-A28E-6CE7A1BE4EEA}" type="presOf" srcId="{C7601A92-0A99-42C9-A169-F112463DC947}" destId="{DB2501A6-EC13-4D3A-A0B9-52717B4B8436}" srcOrd="1" destOrd="0" presId="urn:microsoft.com/office/officeart/2005/8/layout/venn1"/>
    <dgm:cxn modelId="{777D3C64-5FF0-405F-96F3-262277BE1BA9}" type="presOf" srcId="{DFB57C64-9A55-43B6-86D4-1A360E1F6FC9}" destId="{406BA5FF-A3A2-47C9-9A6B-9746503C4123}" srcOrd="1" destOrd="0" presId="urn:microsoft.com/office/officeart/2005/8/layout/venn1"/>
    <dgm:cxn modelId="{641984FE-7301-4A57-9F2F-F63DAA6AF51E}" type="presParOf" srcId="{880FBB1D-8EFE-44F5-9404-B04DFCEFAC02}" destId="{CED175D4-6FBE-4966-89D1-25B6AF40255B}" srcOrd="0" destOrd="0" presId="urn:microsoft.com/office/officeart/2005/8/layout/venn1"/>
    <dgm:cxn modelId="{7510F36C-630A-4FCB-B0A2-1FAB0157BEC3}" type="presParOf" srcId="{880FBB1D-8EFE-44F5-9404-B04DFCEFAC02}" destId="{9488EF3F-8369-43A3-B221-3BA1ADF08F41}" srcOrd="1" destOrd="0" presId="urn:microsoft.com/office/officeart/2005/8/layout/venn1"/>
    <dgm:cxn modelId="{5A3970CE-4988-41D4-959C-0FD10F594270}" type="presParOf" srcId="{880FBB1D-8EFE-44F5-9404-B04DFCEFAC02}" destId="{82BB3DFB-DE20-4D92-BABA-CC69CDAD2225}" srcOrd="2" destOrd="0" presId="urn:microsoft.com/office/officeart/2005/8/layout/venn1"/>
    <dgm:cxn modelId="{6081F11F-4DEA-4649-9080-B9AF8453ED13}" type="presParOf" srcId="{880FBB1D-8EFE-44F5-9404-B04DFCEFAC02}" destId="{DB2501A6-EC13-4D3A-A0B9-52717B4B8436}" srcOrd="3" destOrd="0" presId="urn:microsoft.com/office/officeart/2005/8/layout/venn1"/>
    <dgm:cxn modelId="{88A71357-8B49-4511-9401-AB69B9813CC0}" type="presParOf" srcId="{880FBB1D-8EFE-44F5-9404-B04DFCEFAC02}" destId="{1CBAD734-D4D0-416B-9E3B-EA5DAEAE0A83}" srcOrd="4" destOrd="0" presId="urn:microsoft.com/office/officeart/2005/8/layout/venn1"/>
    <dgm:cxn modelId="{B78DC44D-B048-4744-B972-C6C74DBF9013}" type="presParOf" srcId="{880FBB1D-8EFE-44F5-9404-B04DFCEFAC02}" destId="{406BA5FF-A3A2-47C9-9A6B-9746503C412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FDD04D-6FD9-4CC4-A800-C24696273F1B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B19296-6DD7-4A7D-902A-0FD1DE5794AB}">
      <dgm:prSet phldrT="[Текст]"/>
      <dgm:spPr>
        <a:solidFill>
          <a:schemeClr val="accent5">
            <a:lumMod val="75000"/>
          </a:schemeClr>
        </a:solidFill>
        <a:ln>
          <a:solidFill>
            <a:srgbClr val="748A98"/>
          </a:solidFill>
        </a:ln>
      </dgm:spPr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9</a:t>
          </a:r>
          <a:endParaRPr lang="ru-RU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B9FB5E-EF28-4443-B22D-0C971264D0D7}" type="parTrans" cxnId="{D702AED8-AC40-4DF8-B5DE-6FE9CD691702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A278C912-EA59-4635-A25A-A409A6E681B9}" type="sibTrans" cxnId="{D702AED8-AC40-4DF8-B5DE-6FE9CD691702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6CE9914-9626-4AC3-96FF-FC4708FE5E7D}">
      <dgm:prSet phldrT="[Текст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rgbClr val="748A98"/>
          </a:solidFill>
        </a:ln>
      </dgm:spPr>
      <dgm:t>
        <a:bodyPr/>
        <a:lstStyle/>
        <a:p>
          <a:r>
            <a:rPr lang="uk-UA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rPr>
            <a:t>загальної практики сімейної медицини</a:t>
          </a:r>
          <a:endParaRPr lang="ru-RU" dirty="0">
            <a:solidFill>
              <a:schemeClr val="bg2">
                <a:lumMod val="2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C1DB0B02-2586-4A59-BF78-A127E94F7ADB}" type="parTrans" cxnId="{23ABB519-C150-439E-ABF6-8F103199C37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4B75F91-4D82-42CC-A928-276D09DA3BE2}" type="sibTrans" cxnId="{23ABB519-C150-439E-ABF6-8F103199C37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9E290B8-40E2-4178-BB30-E4604A762926}">
      <dgm:prSet phldrT="[Текст]"/>
      <dgm:spPr>
        <a:solidFill>
          <a:schemeClr val="accent5">
            <a:lumMod val="75000"/>
          </a:schemeClr>
        </a:solidFill>
        <a:ln>
          <a:solidFill>
            <a:srgbClr val="748A98"/>
          </a:solidFill>
        </a:ln>
      </dgm:spPr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7</a:t>
          </a:r>
          <a:endParaRPr lang="ru-RU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B33030E-BC3C-4B48-896D-88C3CDD94C46}" type="parTrans" cxnId="{FEE52F21-A3F6-4618-8F78-A10F005FF8F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FEA75B5-D0AF-4EE3-8C4A-0B76CEB999AF}" type="sibTrans" cxnId="{FEE52F21-A3F6-4618-8F78-A10F005FF8F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A811A15F-071B-485B-B55D-A00217B0566A}">
      <dgm:prSet phldrT="[Текст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rgbClr val="748A98"/>
          </a:solidFill>
        </a:ln>
      </dgm:spPr>
      <dgm:t>
        <a:bodyPr/>
        <a:lstStyle/>
        <a:p>
          <a:r>
            <a:rPr lang="uk-UA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rPr>
            <a:t>терапевтичних</a:t>
          </a:r>
          <a:endParaRPr lang="ru-RU" dirty="0">
            <a:solidFill>
              <a:schemeClr val="bg2">
                <a:lumMod val="2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B4C0EF27-4BE7-40E2-BA98-D4DE78FCA696}" type="parTrans" cxnId="{0147109D-0FCA-49C3-8933-62445FAA7BE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689ADE67-4567-49FE-8587-97665976AC92}" type="sibTrans" cxnId="{0147109D-0FCA-49C3-8933-62445FAA7BE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16E4759-337F-4290-928D-032A03BCEADA}">
      <dgm:prSet phldrT="[Текст]"/>
      <dgm:spPr>
        <a:solidFill>
          <a:schemeClr val="accent5">
            <a:lumMod val="75000"/>
          </a:schemeClr>
        </a:solidFill>
        <a:ln>
          <a:solidFill>
            <a:srgbClr val="748A98"/>
          </a:solidFill>
        </a:ln>
      </dgm:spPr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7</a:t>
          </a:r>
          <a:endParaRPr lang="ru-RU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CF12836-A385-4ECF-8122-922FEE3888DD}" type="parTrans" cxnId="{8F92A88D-EC95-4936-A9EF-02C75A607A1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DE4D082-8DCA-4B4E-A9B0-8F602727C8E5}" type="sibTrans" cxnId="{8F92A88D-EC95-4936-A9EF-02C75A607A1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027DF29-FF8F-4011-A32C-D5ACD59B1585}">
      <dgm:prSet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rgbClr val="748A98"/>
          </a:solidFill>
        </a:ln>
      </dgm:spPr>
      <dgm:t>
        <a:bodyPr/>
        <a:lstStyle/>
        <a:p>
          <a:r>
            <a:rPr lang="uk-UA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rPr>
            <a:t>педіатричних</a:t>
          </a:r>
          <a:endParaRPr lang="ru-RU" dirty="0">
            <a:solidFill>
              <a:schemeClr val="bg2">
                <a:lumMod val="2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A60E94EF-EEBE-46A2-A4C9-9C5CA1376A55}" type="parTrans" cxnId="{56F691F9-6E7D-4BF6-8A4A-6981D98EEE4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FD5F513-C1F6-4E83-8D3C-3FCF9CFE9782}" type="sibTrans" cxnId="{56F691F9-6E7D-4BF6-8A4A-6981D98EEE4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631FDC54-26D2-45F8-BADC-C3E332498A71}" type="pres">
      <dgm:prSet presAssocID="{BBFDD04D-6FD9-4CC4-A800-C24696273F1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11BCF2-38D1-466A-BA1E-67B278F54B5A}" type="pres">
      <dgm:prSet presAssocID="{F1B19296-6DD7-4A7D-902A-0FD1DE5794AB}" presName="composite" presStyleCnt="0"/>
      <dgm:spPr/>
    </dgm:pt>
    <dgm:pt modelId="{11EBE899-0B41-40F1-A2C7-4A4AB5A426DA}" type="pres">
      <dgm:prSet presAssocID="{F1B19296-6DD7-4A7D-902A-0FD1DE5794A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EE3EBE-8625-4C58-B051-05004BA5185A}" type="pres">
      <dgm:prSet presAssocID="{F1B19296-6DD7-4A7D-902A-0FD1DE5794A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68128E-658B-4246-8A4A-C62FE06DD509}" type="pres">
      <dgm:prSet presAssocID="{A278C912-EA59-4635-A25A-A409A6E681B9}" presName="sp" presStyleCnt="0"/>
      <dgm:spPr/>
    </dgm:pt>
    <dgm:pt modelId="{6BF8E030-11AD-45B0-9C7C-77B14D47AC64}" type="pres">
      <dgm:prSet presAssocID="{79E290B8-40E2-4178-BB30-E4604A762926}" presName="composite" presStyleCnt="0"/>
      <dgm:spPr/>
    </dgm:pt>
    <dgm:pt modelId="{B75E8A07-49F3-4C1E-8C3E-D218DB11A9A9}" type="pres">
      <dgm:prSet presAssocID="{79E290B8-40E2-4178-BB30-E4604A76292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0C6DA-F7D5-41D5-A41B-751408AE6634}" type="pres">
      <dgm:prSet presAssocID="{79E290B8-40E2-4178-BB30-E4604A76292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C6A93F-8784-4AED-B2CF-2291ABD6C3A3}" type="pres">
      <dgm:prSet presAssocID="{DFEA75B5-D0AF-4EE3-8C4A-0B76CEB999AF}" presName="sp" presStyleCnt="0"/>
      <dgm:spPr/>
    </dgm:pt>
    <dgm:pt modelId="{D2AD9D3D-339D-4ACB-83B0-3939F5B29A3A}" type="pres">
      <dgm:prSet presAssocID="{716E4759-337F-4290-928D-032A03BCEADA}" presName="composite" presStyleCnt="0"/>
      <dgm:spPr/>
    </dgm:pt>
    <dgm:pt modelId="{2C7D225D-E6D6-4B26-9306-046418E8A419}" type="pres">
      <dgm:prSet presAssocID="{716E4759-337F-4290-928D-032A03BCEAD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45E79C-C58A-4C1B-9BED-5B479D51CCE4}" type="pres">
      <dgm:prSet presAssocID="{716E4759-337F-4290-928D-032A03BCEADA}" presName="descendantText" presStyleLbl="alignAcc1" presStyleIdx="2" presStyleCnt="3" custLinFactNeighborX="724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82412D-CE4D-4F1F-930D-9E08C26D4BCF}" type="presOf" srcId="{7027DF29-FF8F-4011-A32C-D5ACD59B1585}" destId="{F045E79C-C58A-4C1B-9BED-5B479D51CCE4}" srcOrd="0" destOrd="0" presId="urn:microsoft.com/office/officeart/2005/8/layout/chevron2"/>
    <dgm:cxn modelId="{D702AED8-AC40-4DF8-B5DE-6FE9CD691702}" srcId="{BBFDD04D-6FD9-4CC4-A800-C24696273F1B}" destId="{F1B19296-6DD7-4A7D-902A-0FD1DE5794AB}" srcOrd="0" destOrd="0" parTransId="{EEB9FB5E-EF28-4443-B22D-0C971264D0D7}" sibTransId="{A278C912-EA59-4635-A25A-A409A6E681B9}"/>
    <dgm:cxn modelId="{3088FCB5-822C-45F9-AC86-A6305797E713}" type="presOf" srcId="{F1B19296-6DD7-4A7D-902A-0FD1DE5794AB}" destId="{11EBE899-0B41-40F1-A2C7-4A4AB5A426DA}" srcOrd="0" destOrd="0" presId="urn:microsoft.com/office/officeart/2005/8/layout/chevron2"/>
    <dgm:cxn modelId="{C81F4A2B-33EA-4A12-AEA4-CB10DEF28307}" type="presOf" srcId="{79E290B8-40E2-4178-BB30-E4604A762926}" destId="{B75E8A07-49F3-4C1E-8C3E-D218DB11A9A9}" srcOrd="0" destOrd="0" presId="urn:microsoft.com/office/officeart/2005/8/layout/chevron2"/>
    <dgm:cxn modelId="{0147109D-0FCA-49C3-8933-62445FAA7BEF}" srcId="{79E290B8-40E2-4178-BB30-E4604A762926}" destId="{A811A15F-071B-485B-B55D-A00217B0566A}" srcOrd="0" destOrd="0" parTransId="{B4C0EF27-4BE7-40E2-BA98-D4DE78FCA696}" sibTransId="{689ADE67-4567-49FE-8587-97665976AC92}"/>
    <dgm:cxn modelId="{7873B109-BB3E-4578-80E4-E1705561440E}" type="presOf" srcId="{716E4759-337F-4290-928D-032A03BCEADA}" destId="{2C7D225D-E6D6-4B26-9306-046418E8A419}" srcOrd="0" destOrd="0" presId="urn:microsoft.com/office/officeart/2005/8/layout/chevron2"/>
    <dgm:cxn modelId="{8F92A88D-EC95-4936-A9EF-02C75A607A1F}" srcId="{BBFDD04D-6FD9-4CC4-A800-C24696273F1B}" destId="{716E4759-337F-4290-928D-032A03BCEADA}" srcOrd="2" destOrd="0" parTransId="{8CF12836-A385-4ECF-8122-922FEE3888DD}" sibTransId="{3DE4D082-8DCA-4B4E-A9B0-8F602727C8E5}"/>
    <dgm:cxn modelId="{D25F9C7F-CF03-46B9-A8DD-7429FD615F36}" type="presOf" srcId="{E6CE9914-9626-4AC3-96FF-FC4708FE5E7D}" destId="{4AEE3EBE-8625-4C58-B051-05004BA5185A}" srcOrd="0" destOrd="0" presId="urn:microsoft.com/office/officeart/2005/8/layout/chevron2"/>
    <dgm:cxn modelId="{23ABB519-C150-439E-ABF6-8F103199C37B}" srcId="{F1B19296-6DD7-4A7D-902A-0FD1DE5794AB}" destId="{E6CE9914-9626-4AC3-96FF-FC4708FE5E7D}" srcOrd="0" destOrd="0" parTransId="{C1DB0B02-2586-4A59-BF78-A127E94F7ADB}" sibTransId="{C4B75F91-4D82-42CC-A928-276D09DA3BE2}"/>
    <dgm:cxn modelId="{FEE52F21-A3F6-4618-8F78-A10F005FF8F4}" srcId="{BBFDD04D-6FD9-4CC4-A800-C24696273F1B}" destId="{79E290B8-40E2-4178-BB30-E4604A762926}" srcOrd="1" destOrd="0" parTransId="{9B33030E-BC3C-4B48-896D-88C3CDD94C46}" sibTransId="{DFEA75B5-D0AF-4EE3-8C4A-0B76CEB999AF}"/>
    <dgm:cxn modelId="{0EDEC9DE-A898-4F2E-A54B-E5E5E66EEC12}" type="presOf" srcId="{BBFDD04D-6FD9-4CC4-A800-C24696273F1B}" destId="{631FDC54-26D2-45F8-BADC-C3E332498A71}" srcOrd="0" destOrd="0" presId="urn:microsoft.com/office/officeart/2005/8/layout/chevron2"/>
    <dgm:cxn modelId="{ADC80520-651B-4E8D-9827-5C80706DDA3B}" type="presOf" srcId="{A811A15F-071B-485B-B55D-A00217B0566A}" destId="{B4E0C6DA-F7D5-41D5-A41B-751408AE6634}" srcOrd="0" destOrd="0" presId="urn:microsoft.com/office/officeart/2005/8/layout/chevron2"/>
    <dgm:cxn modelId="{56F691F9-6E7D-4BF6-8A4A-6981D98EEE47}" srcId="{716E4759-337F-4290-928D-032A03BCEADA}" destId="{7027DF29-FF8F-4011-A32C-D5ACD59B1585}" srcOrd="0" destOrd="0" parTransId="{A60E94EF-EEBE-46A2-A4C9-9C5CA1376A55}" sibTransId="{DFD5F513-C1F6-4E83-8D3C-3FCF9CFE9782}"/>
    <dgm:cxn modelId="{5B8CE4B3-71DC-448A-B968-98E4DF522E5F}" type="presParOf" srcId="{631FDC54-26D2-45F8-BADC-C3E332498A71}" destId="{DB11BCF2-38D1-466A-BA1E-67B278F54B5A}" srcOrd="0" destOrd="0" presId="urn:microsoft.com/office/officeart/2005/8/layout/chevron2"/>
    <dgm:cxn modelId="{B3511025-D11C-4C87-89A8-043B1EC28518}" type="presParOf" srcId="{DB11BCF2-38D1-466A-BA1E-67B278F54B5A}" destId="{11EBE899-0B41-40F1-A2C7-4A4AB5A426DA}" srcOrd="0" destOrd="0" presId="urn:microsoft.com/office/officeart/2005/8/layout/chevron2"/>
    <dgm:cxn modelId="{4C5E7190-A14C-42A0-BC47-27D1CEF6905D}" type="presParOf" srcId="{DB11BCF2-38D1-466A-BA1E-67B278F54B5A}" destId="{4AEE3EBE-8625-4C58-B051-05004BA5185A}" srcOrd="1" destOrd="0" presId="urn:microsoft.com/office/officeart/2005/8/layout/chevron2"/>
    <dgm:cxn modelId="{E2F31D5F-01BF-4B54-9FE4-7351BF53CF85}" type="presParOf" srcId="{631FDC54-26D2-45F8-BADC-C3E332498A71}" destId="{BA68128E-658B-4246-8A4A-C62FE06DD509}" srcOrd="1" destOrd="0" presId="urn:microsoft.com/office/officeart/2005/8/layout/chevron2"/>
    <dgm:cxn modelId="{D9296784-980F-4C90-B68B-6BE1C066A804}" type="presParOf" srcId="{631FDC54-26D2-45F8-BADC-C3E332498A71}" destId="{6BF8E030-11AD-45B0-9C7C-77B14D47AC64}" srcOrd="2" destOrd="0" presId="urn:microsoft.com/office/officeart/2005/8/layout/chevron2"/>
    <dgm:cxn modelId="{27089682-6012-4B91-A616-DC18B2538259}" type="presParOf" srcId="{6BF8E030-11AD-45B0-9C7C-77B14D47AC64}" destId="{B75E8A07-49F3-4C1E-8C3E-D218DB11A9A9}" srcOrd="0" destOrd="0" presId="urn:microsoft.com/office/officeart/2005/8/layout/chevron2"/>
    <dgm:cxn modelId="{8120590A-0B61-4F73-8DD5-A29D60326E13}" type="presParOf" srcId="{6BF8E030-11AD-45B0-9C7C-77B14D47AC64}" destId="{B4E0C6DA-F7D5-41D5-A41B-751408AE6634}" srcOrd="1" destOrd="0" presId="urn:microsoft.com/office/officeart/2005/8/layout/chevron2"/>
    <dgm:cxn modelId="{D731A461-DD00-46DB-B4C7-C51DB481E699}" type="presParOf" srcId="{631FDC54-26D2-45F8-BADC-C3E332498A71}" destId="{12C6A93F-8784-4AED-B2CF-2291ABD6C3A3}" srcOrd="3" destOrd="0" presId="urn:microsoft.com/office/officeart/2005/8/layout/chevron2"/>
    <dgm:cxn modelId="{D94B5FAE-144F-419A-BD91-EB0AE3AE8A38}" type="presParOf" srcId="{631FDC54-26D2-45F8-BADC-C3E332498A71}" destId="{D2AD9D3D-339D-4ACB-83B0-3939F5B29A3A}" srcOrd="4" destOrd="0" presId="urn:microsoft.com/office/officeart/2005/8/layout/chevron2"/>
    <dgm:cxn modelId="{B9531492-6F9B-47F0-9FCE-04518AE33082}" type="presParOf" srcId="{D2AD9D3D-339D-4ACB-83B0-3939F5B29A3A}" destId="{2C7D225D-E6D6-4B26-9306-046418E8A419}" srcOrd="0" destOrd="0" presId="urn:microsoft.com/office/officeart/2005/8/layout/chevron2"/>
    <dgm:cxn modelId="{D08161E2-F664-46CC-8218-723B884A43A3}" type="presParOf" srcId="{D2AD9D3D-339D-4ACB-83B0-3939F5B29A3A}" destId="{F045E79C-C58A-4C1B-9BED-5B479D51CCE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1/17/2022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3BACA-8BBE-4A5D-A646-0B15531DF7D1}" type="datetimeFigureOut">
              <a:rPr lang="uk-UA" smtClean="0"/>
              <a:pPr/>
              <a:t>17.01.2022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E28CC-C282-4E84-B368-7CC6B06A2BDC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3123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E28CC-C282-4E84-B368-7CC6B06A2BDC}" type="slidenum">
              <a:rPr lang="uk-UA" smtClean="0"/>
              <a:pPr/>
              <a:t>6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E28CC-C282-4E84-B368-7CC6B06A2BDC}" type="slidenum">
              <a:rPr lang="uk-UA" smtClean="0"/>
              <a:pPr/>
              <a:t>55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3617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586" y="18631"/>
            <a:ext cx="7839635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chart" Target="../charts/chart7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3163" y="121281"/>
            <a:ext cx="7381103" cy="2834984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Інформація про проведену роботу </a:t>
            </a:r>
            <a:b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 </a:t>
            </a:r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2021 рік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6" name="Picture 2" descr="C:\Users\Sasha\Desktop\НОВИЙ ГЕРБ 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116715"/>
            <a:ext cx="2514600" cy="3241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8"/>
          <p:cNvSpPr/>
          <p:nvPr/>
        </p:nvSpPr>
        <p:spPr>
          <a:xfrm rot="16200000">
            <a:off x="7271017" y="2721965"/>
            <a:ext cx="1217250" cy="1196624"/>
          </a:xfrm>
          <a:prstGeom prst="hexagon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uk-UA" sz="2400" b="1" dirty="0">
              <a:ln>
                <a:solidFill>
                  <a:srgbClr val="1D3C7A"/>
                </a:solidFill>
              </a:ln>
              <a:solidFill>
                <a:srgbClr val="1D3C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400" b="1" dirty="0">
                <a:ln>
                  <a:solidFill>
                    <a:srgbClr val="1D3C7A"/>
                  </a:solidFill>
                </a:ln>
                <a:solidFill>
                  <a:srgbClr val="1D3C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3246</a:t>
            </a:r>
            <a:endParaRPr lang="en-GB" sz="2400" b="1" dirty="0">
              <a:ln>
                <a:solidFill>
                  <a:srgbClr val="1D3C7A"/>
                </a:solidFill>
              </a:ln>
              <a:solidFill>
                <a:srgbClr val="1D3C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400" b="1" dirty="0">
              <a:ln>
                <a:solidFill>
                  <a:srgbClr val="1D3C7A"/>
                </a:solidFill>
              </a:ln>
              <a:solidFill>
                <a:srgbClr val="1D3C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exagon 7"/>
          <p:cNvSpPr/>
          <p:nvPr/>
        </p:nvSpPr>
        <p:spPr>
          <a:xfrm rot="16200000">
            <a:off x="4425246" y="2607731"/>
            <a:ext cx="1512710" cy="1467560"/>
          </a:xfrm>
          <a:prstGeom prst="hexagon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uk-UA" sz="2400" b="1" dirty="0" smtClean="0">
                <a:ln>
                  <a:solidFill>
                    <a:srgbClr val="1D3C7A"/>
                  </a:solidFill>
                </a:ln>
                <a:solidFill>
                  <a:srgbClr val="1D3C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12056</a:t>
            </a:r>
            <a:endParaRPr lang="en-GB" sz="2400" b="1" dirty="0">
              <a:ln>
                <a:solidFill>
                  <a:srgbClr val="1D3C7A"/>
                </a:solidFill>
              </a:ln>
              <a:solidFill>
                <a:srgbClr val="1D3C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exagon 5"/>
          <p:cNvSpPr/>
          <p:nvPr/>
        </p:nvSpPr>
        <p:spPr>
          <a:xfrm rot="16200000">
            <a:off x="3132718" y="2771845"/>
            <a:ext cx="1217250" cy="1164602"/>
          </a:xfrm>
          <a:prstGeom prst="hexagon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uk-UA" sz="2400" b="1" dirty="0">
                <a:ln>
                  <a:solidFill>
                    <a:srgbClr val="1D3C7A"/>
                  </a:solidFill>
                </a:ln>
                <a:solidFill>
                  <a:srgbClr val="1D3C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761</a:t>
            </a:r>
            <a:endParaRPr lang="en-GB" sz="2400" b="1" dirty="0">
              <a:ln>
                <a:solidFill>
                  <a:srgbClr val="1D3C7A"/>
                </a:solidFill>
              </a:ln>
              <a:solidFill>
                <a:srgbClr val="1D3C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exagon 4"/>
          <p:cNvSpPr/>
          <p:nvPr/>
        </p:nvSpPr>
        <p:spPr>
          <a:xfrm rot="16200000">
            <a:off x="1903860" y="2806973"/>
            <a:ext cx="1194304" cy="1139130"/>
          </a:xfrm>
          <a:prstGeom prst="hexagon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uk-UA" sz="2400" b="1" dirty="0">
                <a:ln>
                  <a:solidFill>
                    <a:srgbClr val="1D3C7A"/>
                  </a:solidFill>
                </a:ln>
                <a:solidFill>
                  <a:srgbClr val="1D3C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endParaRPr lang="en-GB" sz="2400" b="1" dirty="0">
              <a:ln>
                <a:solidFill>
                  <a:srgbClr val="1D3C7A"/>
                </a:solidFill>
              </a:ln>
              <a:solidFill>
                <a:srgbClr val="1D3C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exagon 3"/>
          <p:cNvSpPr/>
          <p:nvPr/>
        </p:nvSpPr>
        <p:spPr>
          <a:xfrm rot="16200000">
            <a:off x="643282" y="2788536"/>
            <a:ext cx="1185701" cy="1207913"/>
          </a:xfrm>
          <a:prstGeom prst="hexagon">
            <a:avLst/>
          </a:prstGeom>
          <a:solidFill>
            <a:schemeClr val="accent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lvl="0" algn="ctr"/>
            <a:r>
              <a:rPr lang="uk-UA" sz="2400" b="1" dirty="0">
                <a:ln>
                  <a:solidFill>
                    <a:srgbClr val="1D3C7A"/>
                  </a:solidFill>
                </a:ln>
                <a:solidFill>
                  <a:srgbClr val="1D3C7A"/>
                </a:solidFill>
                <a:latin typeface="Times New Roman" pitchFamily="18" charset="0"/>
                <a:cs typeface="Times New Roman" pitchFamily="18" charset="0"/>
              </a:rPr>
              <a:t>1047</a:t>
            </a:r>
            <a:endParaRPr lang="en-GB" sz="2400" b="1" dirty="0">
              <a:ln>
                <a:solidFill>
                  <a:srgbClr val="1D3C7A"/>
                </a:solidFill>
              </a:ln>
              <a:solidFill>
                <a:srgbClr val="1D3C7A"/>
              </a:solidFill>
              <a:latin typeface="Times New Roman" pitchFamily="18" charset="0"/>
              <a:ea typeface="Noto Sans" panose="020B0502040504020204" pitchFamily="34"/>
              <a:cs typeface="Times New Roman" pitchFamily="18" charset="0"/>
            </a:endParaRPr>
          </a:p>
        </p:txBody>
      </p:sp>
      <p:grpSp>
        <p:nvGrpSpPr>
          <p:cNvPr id="13" name="Group 20"/>
          <p:cNvGrpSpPr/>
          <p:nvPr/>
        </p:nvGrpSpPr>
        <p:grpSpPr>
          <a:xfrm>
            <a:off x="1016000" y="2341978"/>
            <a:ext cx="440267" cy="412374"/>
            <a:chOff x="7258929" y="1631852"/>
            <a:chExt cx="1674056" cy="464234"/>
          </a:xfrm>
        </p:grpSpPr>
        <p:cxnSp>
          <p:nvCxnSpPr>
            <p:cNvPr id="20" name="Straight Connector 16"/>
            <p:cNvCxnSpPr/>
            <p:nvPr/>
          </p:nvCxnSpPr>
          <p:spPr>
            <a:xfrm>
              <a:off x="7258929" y="2096086"/>
              <a:ext cx="16740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8"/>
            <p:cNvCxnSpPr/>
            <p:nvPr/>
          </p:nvCxnSpPr>
          <p:spPr>
            <a:xfrm flipV="1">
              <a:off x="7263620" y="1631852"/>
              <a:ext cx="0" cy="46423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" y="1366291"/>
            <a:ext cx="2054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zh-CN" b="1" dirty="0">
                <a:ln>
                  <a:solidFill>
                    <a:srgbClr val="1D3C7A"/>
                  </a:solidFill>
                </a:ln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Заяви на матеріальну</a:t>
            </a:r>
          </a:p>
          <a:p>
            <a:pPr algn="ctr"/>
            <a:r>
              <a:rPr lang="uk-UA" altLang="zh-CN" b="1" dirty="0">
                <a:ln>
                  <a:solidFill>
                    <a:srgbClr val="1D3C7A"/>
                  </a:solidFill>
                </a:ln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допомогу</a:t>
            </a:r>
            <a:endParaRPr lang="en-GB" altLang="zh-CN" b="1" dirty="0">
              <a:ln>
                <a:solidFill>
                  <a:srgbClr val="1D3C7A"/>
                </a:solidFill>
              </a:ln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grpSp>
        <p:nvGrpSpPr>
          <p:cNvPr id="19" name="Group 24"/>
          <p:cNvGrpSpPr/>
          <p:nvPr/>
        </p:nvGrpSpPr>
        <p:grpSpPr>
          <a:xfrm rot="10800000" flipH="1">
            <a:off x="6593120" y="1614311"/>
            <a:ext cx="503540" cy="1017659"/>
            <a:chOff x="7258929" y="1631852"/>
            <a:chExt cx="1674056" cy="464234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7258929" y="2096086"/>
              <a:ext cx="16740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7263620" y="1631852"/>
              <a:ext cx="0" cy="46423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2485902" y="1435351"/>
            <a:ext cx="2263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altLang="zh-CN" b="1" dirty="0">
                <a:ln>
                  <a:solidFill>
                    <a:srgbClr val="1D3C7A"/>
                  </a:solidFill>
                </a:ln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Вчинено </a:t>
            </a:r>
          </a:p>
          <a:p>
            <a:pPr algn="ctr"/>
            <a:r>
              <a:rPr lang="uk-UA" altLang="zh-CN" b="1" dirty="0">
                <a:ln>
                  <a:solidFill>
                    <a:srgbClr val="1D3C7A"/>
                  </a:solidFill>
                </a:ln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нотаріальних дій</a:t>
            </a:r>
            <a:endParaRPr lang="en-GB" altLang="zh-CN" b="1" dirty="0">
              <a:ln>
                <a:solidFill>
                  <a:srgbClr val="1D3C7A"/>
                </a:solidFill>
              </a:ln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grpSp>
        <p:nvGrpSpPr>
          <p:cNvPr id="25" name="Group 33"/>
          <p:cNvGrpSpPr/>
          <p:nvPr/>
        </p:nvGrpSpPr>
        <p:grpSpPr>
          <a:xfrm flipH="1" flipV="1">
            <a:off x="3006827" y="2195130"/>
            <a:ext cx="771338" cy="453231"/>
            <a:chOff x="7258929" y="1631852"/>
            <a:chExt cx="1674056" cy="464234"/>
          </a:xfrm>
        </p:grpSpPr>
        <p:cxnSp>
          <p:nvCxnSpPr>
            <p:cNvPr id="32" name="Straight Connector 34"/>
            <p:cNvCxnSpPr/>
            <p:nvPr/>
          </p:nvCxnSpPr>
          <p:spPr>
            <a:xfrm>
              <a:off x="7258929" y="2096086"/>
              <a:ext cx="16740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/>
            <p:cNvCxnSpPr/>
            <p:nvPr/>
          </p:nvCxnSpPr>
          <p:spPr>
            <a:xfrm flipV="1">
              <a:off x="7263620" y="1631852"/>
              <a:ext cx="0" cy="46423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1561530" y="4908859"/>
            <a:ext cx="167545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uk-UA" altLang="zh-CN" b="1" dirty="0">
                <a:ln>
                  <a:solidFill>
                    <a:srgbClr val="1D3C7A"/>
                  </a:solidFill>
                </a:ln>
                <a:solidFill>
                  <a:srgbClr val="FB9E00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Запити на </a:t>
            </a:r>
          </a:p>
          <a:p>
            <a:pPr algn="ctr"/>
            <a:r>
              <a:rPr lang="uk-UA" altLang="zh-CN" b="1" dirty="0">
                <a:ln>
                  <a:solidFill>
                    <a:srgbClr val="1D3C7A"/>
                  </a:solidFill>
                </a:ln>
                <a:solidFill>
                  <a:srgbClr val="FB9E00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інформацію</a:t>
            </a:r>
            <a:endParaRPr lang="en-GB" altLang="zh-CN" b="1" dirty="0">
              <a:ln>
                <a:solidFill>
                  <a:srgbClr val="1D3C7A"/>
                </a:solidFill>
              </a:ln>
              <a:solidFill>
                <a:srgbClr val="FB9E00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grpSp>
        <p:nvGrpSpPr>
          <p:cNvPr id="31" name="Group 39"/>
          <p:cNvGrpSpPr/>
          <p:nvPr/>
        </p:nvGrpSpPr>
        <p:grpSpPr>
          <a:xfrm flipV="1">
            <a:off x="4653477" y="4165599"/>
            <a:ext cx="509201" cy="1128889"/>
            <a:chOff x="7258929" y="1631852"/>
            <a:chExt cx="1674056" cy="464234"/>
          </a:xfrm>
        </p:grpSpPr>
        <p:cxnSp>
          <p:nvCxnSpPr>
            <p:cNvPr id="38" name="Straight Connector 40"/>
            <p:cNvCxnSpPr/>
            <p:nvPr/>
          </p:nvCxnSpPr>
          <p:spPr>
            <a:xfrm>
              <a:off x="7258929" y="2096086"/>
              <a:ext cx="16740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/>
            <p:cNvCxnSpPr/>
            <p:nvPr/>
          </p:nvCxnSpPr>
          <p:spPr>
            <a:xfrm flipV="1">
              <a:off x="7263620" y="1631852"/>
              <a:ext cx="0" cy="46423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4188178" y="5115220"/>
            <a:ext cx="2269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zh-CN" b="1" dirty="0">
                <a:ln>
                  <a:solidFill>
                    <a:srgbClr val="1D3C7A"/>
                  </a:solidFill>
                </a:ln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Видано </a:t>
            </a:r>
          </a:p>
          <a:p>
            <a:pPr algn="ctr"/>
            <a:r>
              <a:rPr lang="uk-UA" altLang="zh-CN" b="1" dirty="0">
                <a:ln>
                  <a:solidFill>
                    <a:srgbClr val="1D3C7A"/>
                  </a:solidFill>
                </a:ln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довідок</a:t>
            </a:r>
            <a:endParaRPr lang="en-GB" altLang="zh-CN" b="1" dirty="0">
              <a:ln>
                <a:solidFill>
                  <a:srgbClr val="1D3C7A"/>
                </a:solidFill>
              </a:ln>
              <a:solidFill>
                <a:schemeClr val="accent4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62113" y="4632093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altLang="zh-CN" b="1" dirty="0">
                <a:ln>
                  <a:solidFill>
                    <a:srgbClr val="1D3C7A"/>
                  </a:solidFill>
                </a:ln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Вихідна </a:t>
            </a:r>
          </a:p>
          <a:p>
            <a:pPr algn="ctr"/>
            <a:r>
              <a:rPr lang="uk-UA" altLang="zh-CN" b="1" dirty="0">
                <a:ln>
                  <a:solidFill>
                    <a:srgbClr val="1D3C7A"/>
                  </a:solidFill>
                </a:ln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документація</a:t>
            </a:r>
            <a:endParaRPr lang="en-GB" altLang="zh-CN" b="1" dirty="0">
              <a:ln>
                <a:solidFill>
                  <a:srgbClr val="1D3C7A"/>
                </a:solidFill>
              </a:ln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50" name="Hexagon 4"/>
          <p:cNvSpPr/>
          <p:nvPr/>
        </p:nvSpPr>
        <p:spPr>
          <a:xfrm rot="16200000">
            <a:off x="5998911" y="2730770"/>
            <a:ext cx="1194304" cy="1167355"/>
          </a:xfrm>
          <a:prstGeom prst="hex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uk-UA" sz="2400" b="1" dirty="0">
                <a:ln>
                  <a:solidFill>
                    <a:srgbClr val="1D3C7A"/>
                  </a:solidFill>
                </a:ln>
                <a:solidFill>
                  <a:srgbClr val="1D3C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4362</a:t>
            </a:r>
            <a:endParaRPr lang="en-GB" sz="2400" b="1" dirty="0">
              <a:ln>
                <a:solidFill>
                  <a:srgbClr val="1D3C7A"/>
                </a:solidFill>
              </a:ln>
              <a:solidFill>
                <a:srgbClr val="1D3C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39"/>
          <p:cNvGrpSpPr/>
          <p:nvPr/>
        </p:nvGrpSpPr>
        <p:grpSpPr>
          <a:xfrm flipV="1">
            <a:off x="7345876" y="4030133"/>
            <a:ext cx="509201" cy="472656"/>
            <a:chOff x="7258929" y="1631852"/>
            <a:chExt cx="1674056" cy="464234"/>
          </a:xfrm>
        </p:grpSpPr>
        <p:cxnSp>
          <p:nvCxnSpPr>
            <p:cNvPr id="53" name="Straight Connector 40"/>
            <p:cNvCxnSpPr/>
            <p:nvPr/>
          </p:nvCxnSpPr>
          <p:spPr>
            <a:xfrm>
              <a:off x="7258929" y="2096086"/>
              <a:ext cx="16740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41"/>
            <p:cNvCxnSpPr/>
            <p:nvPr/>
          </p:nvCxnSpPr>
          <p:spPr>
            <a:xfrm flipV="1">
              <a:off x="7263620" y="1631852"/>
              <a:ext cx="0" cy="46423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6917209" y="1350375"/>
            <a:ext cx="1920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altLang="zh-CN" b="1" dirty="0">
                <a:ln>
                  <a:solidFill>
                    <a:srgbClr val="1D3C7A"/>
                  </a:solidFill>
                </a:ln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Вхідна</a:t>
            </a:r>
          </a:p>
          <a:p>
            <a:pPr algn="ctr"/>
            <a:r>
              <a:rPr lang="uk-UA" altLang="zh-CN" b="1" dirty="0">
                <a:ln>
                  <a:solidFill>
                    <a:srgbClr val="1D3C7A"/>
                  </a:solidFill>
                </a:ln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 документація</a:t>
            </a:r>
            <a:endParaRPr lang="en-GB" altLang="zh-CN" b="1" dirty="0">
              <a:ln>
                <a:solidFill>
                  <a:srgbClr val="1D3C7A"/>
                </a:solidFill>
              </a:ln>
              <a:solidFill>
                <a:srgbClr val="00B050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grpSp>
        <p:nvGrpSpPr>
          <p:cNvPr id="56" name="Group 33"/>
          <p:cNvGrpSpPr/>
          <p:nvPr/>
        </p:nvGrpSpPr>
        <p:grpSpPr>
          <a:xfrm rot="5400000" flipH="1" flipV="1">
            <a:off x="1883583" y="4210197"/>
            <a:ext cx="771338" cy="453231"/>
            <a:chOff x="7258929" y="1631852"/>
            <a:chExt cx="1674056" cy="464234"/>
          </a:xfrm>
        </p:grpSpPr>
        <p:cxnSp>
          <p:nvCxnSpPr>
            <p:cNvPr id="57" name="Straight Connector 34"/>
            <p:cNvCxnSpPr/>
            <p:nvPr/>
          </p:nvCxnSpPr>
          <p:spPr>
            <a:xfrm>
              <a:off x="7258929" y="2096086"/>
              <a:ext cx="16740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35"/>
            <p:cNvCxnSpPr/>
            <p:nvPr/>
          </p:nvCxnSpPr>
          <p:spPr>
            <a:xfrm flipV="1">
              <a:off x="7263620" y="1631852"/>
              <a:ext cx="0" cy="46423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Прямоугольник 58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Виконавчий комітет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0" y="5863356"/>
            <a:ext cx="1569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uk-UA" sz="2400" b="1" dirty="0">
                <a:ln>
                  <a:solidFill>
                    <a:srgbClr val="1D3C7A"/>
                  </a:solidFill>
                </a:ln>
                <a:solidFill>
                  <a:srgbClr val="1D3C7A"/>
                </a:solidFill>
                <a:latin typeface="Times New Roman" pitchFamily="18" charset="0"/>
                <a:ea typeface="Noto Sans" panose="020B0502040504020204" pitchFamily="34"/>
                <a:cs typeface="Times New Roman" pitchFamily="18" charset="0"/>
              </a:rPr>
              <a:t>01.01.2021</a:t>
            </a:r>
            <a:endParaRPr lang="en-GB" sz="2400" b="1" dirty="0">
              <a:ln>
                <a:solidFill>
                  <a:srgbClr val="1D3C7A"/>
                </a:solidFill>
              </a:ln>
              <a:solidFill>
                <a:srgbClr val="1D3C7A"/>
              </a:solidFill>
              <a:latin typeface="Times New Roman" pitchFamily="18" charset="0"/>
              <a:ea typeface="Noto Sans" panose="020B0502040504020204" pitchFamily="34"/>
              <a:cs typeface="Times New Roman" pitchFamily="18" charset="0"/>
            </a:endParaRPr>
          </a:p>
        </p:txBody>
      </p:sp>
      <p:sp>
        <p:nvSpPr>
          <p:cNvPr id="61" name="Стрелка углом 60"/>
          <p:cNvSpPr/>
          <p:nvPr/>
        </p:nvSpPr>
        <p:spPr>
          <a:xfrm>
            <a:off x="169333" y="3318933"/>
            <a:ext cx="417689" cy="244968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5" name="Стрелка углом 64"/>
          <p:cNvSpPr/>
          <p:nvPr/>
        </p:nvSpPr>
        <p:spPr>
          <a:xfrm rot="10800000" flipV="1">
            <a:off x="8568262" y="3285068"/>
            <a:ext cx="395111" cy="249484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7320592" y="5840779"/>
            <a:ext cx="1569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uk-UA" sz="2400" b="1" dirty="0">
                <a:ln>
                  <a:solidFill>
                    <a:srgbClr val="1D3C7A"/>
                  </a:solidFill>
                </a:ln>
                <a:solidFill>
                  <a:srgbClr val="1D3C7A"/>
                </a:solidFill>
                <a:latin typeface="Times New Roman" pitchFamily="18" charset="0"/>
                <a:ea typeface="Noto Sans" panose="020B0502040504020204" pitchFamily="34"/>
                <a:cs typeface="Times New Roman" pitchFamily="18" charset="0"/>
              </a:rPr>
              <a:t>31.12.2021</a:t>
            </a:r>
            <a:endParaRPr lang="en-GB" sz="2400" b="1" dirty="0">
              <a:ln>
                <a:solidFill>
                  <a:srgbClr val="1D3C7A"/>
                </a:solidFill>
              </a:ln>
              <a:solidFill>
                <a:srgbClr val="1D3C7A"/>
              </a:solidFill>
              <a:latin typeface="Times New Roman" pitchFamily="18" charset="0"/>
              <a:ea typeface="Noto Sans" panose="020B0502040504020204" pitchFamily="34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74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7378" y="1"/>
            <a:ext cx="82860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ln w="9525">
                  <a:solidFill>
                    <a:srgbClr val="F1F1F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Комунікація</a:t>
            </a:r>
            <a:endParaRPr lang="ru-RU" sz="4800" dirty="0">
              <a:ln w="9525">
                <a:solidFill>
                  <a:srgbClr val="F1F1F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880534"/>
            <a:ext cx="9144000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r>
              <a:rPr lang="ru-RU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Розглянуто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757 </a:t>
            </a:r>
            <a:r>
              <a:rPr lang="ru-RU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звернень</a:t>
            </a:r>
            <a:r>
              <a:rPr lang="ru-RU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Особисто міським головою –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1 231 </a:t>
            </a:r>
            <a:endParaRPr lang="ru-RU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0666" y="1661080"/>
            <a:ext cx="6540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ln>
                  <a:solidFill>
                    <a:srgbClr val="1D3C7A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Електронні сервіси</a:t>
            </a:r>
            <a:endParaRPr lang="ru-RU" sz="2800" b="1" dirty="0">
              <a:ln>
                <a:solidFill>
                  <a:srgbClr val="1D3C7A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1" name="Picture 3" descr="C:\Users\Sasha\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6134" y="2887132"/>
            <a:ext cx="3383258" cy="1812394"/>
          </a:xfrm>
          <a:prstGeom prst="rect">
            <a:avLst/>
          </a:prstGeom>
          <a:noFill/>
        </p:spPr>
      </p:pic>
      <p:pic>
        <p:nvPicPr>
          <p:cNvPr id="22534" name="Picture 6" descr="C:\Users\Sasha\Pictures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1954" y="5233077"/>
            <a:ext cx="3977980" cy="1497924"/>
          </a:xfrm>
          <a:prstGeom prst="rect">
            <a:avLst/>
          </a:prstGeom>
          <a:noFill/>
        </p:spPr>
      </p:pic>
      <p:pic>
        <p:nvPicPr>
          <p:cNvPr id="22536" name="Picture 8" descr="C:\Users\Sasha\Pictures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1" y="4797428"/>
            <a:ext cx="3979333" cy="426508"/>
          </a:xfrm>
          <a:prstGeom prst="rect">
            <a:avLst/>
          </a:prstGeom>
          <a:noFill/>
        </p:spPr>
      </p:pic>
      <p:pic>
        <p:nvPicPr>
          <p:cNvPr id="22537" name="Picture 9" descr="C:\Users\Sasha\Pictures\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8666" y="2683934"/>
            <a:ext cx="2379133" cy="1585912"/>
          </a:xfrm>
          <a:prstGeom prst="rect">
            <a:avLst/>
          </a:prstGeom>
          <a:noFill/>
        </p:spPr>
      </p:pic>
      <p:pic>
        <p:nvPicPr>
          <p:cNvPr id="22538" name="Picture 10" descr="C:\Users\Sasha\Pictures\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8666" y="4207933"/>
            <a:ext cx="2379134" cy="2548467"/>
          </a:xfrm>
          <a:prstGeom prst="rect">
            <a:avLst/>
          </a:prstGeom>
          <a:noFill/>
        </p:spPr>
      </p:pic>
      <p:sp>
        <p:nvSpPr>
          <p:cNvPr id="19" name="Стрелка вправо 18"/>
          <p:cNvSpPr/>
          <p:nvPr/>
        </p:nvSpPr>
        <p:spPr>
          <a:xfrm>
            <a:off x="1540933" y="5342467"/>
            <a:ext cx="999067" cy="6773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 flipH="1">
            <a:off x="7340599" y="3132667"/>
            <a:ext cx="999067" cy="6773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1" name="Стрелка вправо 20"/>
          <p:cNvSpPr/>
          <p:nvPr/>
        </p:nvSpPr>
        <p:spPr>
          <a:xfrm flipH="1">
            <a:off x="7586133" y="3937000"/>
            <a:ext cx="999067" cy="6773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 flipH="1">
            <a:off x="7365999" y="4707467"/>
            <a:ext cx="999067" cy="6773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440266" y="3285067"/>
            <a:ext cx="999067" cy="6773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2540" name="Picture 12" descr="Відкрите місто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0265" y="2157942"/>
            <a:ext cx="2571750" cy="60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3" name="Picture 17" descr="C:\Users\Sasha\Pictures\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365" y="188258"/>
            <a:ext cx="4397188" cy="2438681"/>
          </a:xfrm>
          <a:prstGeom prst="rect">
            <a:avLst/>
          </a:prstGeom>
          <a:noFill/>
        </p:spPr>
      </p:pic>
      <p:pic>
        <p:nvPicPr>
          <p:cNvPr id="9" name="Picture 4" descr="C:\Users\Nataha\Downloads\Настя\Звіт голови\Снимок12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35" y="138037"/>
            <a:ext cx="1979408" cy="50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ha\Downloads\Настя\Звіт голови\Безымянный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8" y="602428"/>
            <a:ext cx="1975693" cy="249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Sasha\Documents\ViberDownloads\PublicAccountMedia\0-04-05-b9580f4450e9ece40047aa331f0a75015bddd1a6d9105bcc9b47241f1e720081_9674a7a0ad42656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859555" y="3647519"/>
            <a:ext cx="3561092" cy="2639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Nataha\Downloads\Настя\Звіт голови\изображение_viber_2020-01-02_16-36-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247" y="763793"/>
            <a:ext cx="1511538" cy="229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Nataha\Downloads\Настя\Звіт голови\Instagram-vvodit-arhivyi-800x4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954" y="377263"/>
            <a:ext cx="1516829" cy="46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Sasha\Pictures\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3638" y="3119718"/>
            <a:ext cx="2259106" cy="3586947"/>
          </a:xfrm>
          <a:prstGeom prst="rect">
            <a:avLst/>
          </a:prstGeom>
          <a:noFill/>
        </p:spPr>
      </p:pic>
      <p:pic>
        <p:nvPicPr>
          <p:cNvPr id="24584" name="Picture 8" descr="C:\Users\Sasha\Pictures\1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22438" y="3119718"/>
            <a:ext cx="430306" cy="306594"/>
          </a:xfrm>
          <a:prstGeom prst="rect">
            <a:avLst/>
          </a:prstGeom>
          <a:noFill/>
        </p:spPr>
      </p:pic>
      <p:pic>
        <p:nvPicPr>
          <p:cNvPr id="24586" name="Picture 10" descr="C:\Users\Sasha\Pictures\89.JP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581276" y="1995944"/>
            <a:ext cx="3120278" cy="1886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3" descr="C:\Users\Nataha\Downloads\Настя\Звіт голови\изображение_viber_2020-01-02_16-22-2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13358" y="3643794"/>
            <a:ext cx="2738790" cy="3344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8" name="AutoShape 12" descr="YouTube рассказал об планах на 2021 год — сервис получит платные  аплодисменты, торговую площадку и будет конкурировать с TikT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4590" name="AutoShape 14" descr="YouTube рассказал об планах на 2021 год — сервис получит платные  аплодисменты, торговую площадку и будет конкурировать с TikT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4592" name="Picture 16" descr="C:\Users\Sasha\Pictures\46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97321" y="2008381"/>
            <a:ext cx="960530" cy="420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969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704851"/>
            <a:ext cx="9144000" cy="1028700"/>
          </a:xfrm>
        </p:spPr>
        <p:txBody>
          <a:bodyPr>
            <a:noAutofit/>
          </a:bodyPr>
          <a:lstStyle/>
          <a:p>
            <a:pPr indent="457200" algn="ctr">
              <a:lnSpc>
                <a:spcPct val="150000"/>
              </a:lnSpc>
            </a:pPr>
            <a:r>
              <a:rPr lang="ru-RU" sz="1600" b="1" dirty="0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У Рейтингу інституційної спроможності і сталого </a:t>
            </a:r>
            <a:r>
              <a:rPr lang="ru-RU" sz="1600" b="1" dirty="0" err="1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розвитку</a:t>
            </a:r>
            <a:r>
              <a:rPr lang="ru-RU" sz="1600" b="1" dirty="0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малих</a:t>
            </a:r>
            <a:r>
              <a:rPr lang="ru-RU" sz="1600" b="1" dirty="0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та </a:t>
            </a:r>
            <a:r>
              <a:rPr lang="ru-RU" sz="1600" b="1" dirty="0" err="1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середніх</a:t>
            </a:r>
            <a:r>
              <a:rPr lang="ru-RU" sz="1600" b="1" dirty="0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громад України Дунаєвецька міська територіальна громада </a:t>
            </a:r>
            <a:r>
              <a:rPr lang="ru-RU" sz="1600" b="1" dirty="0" err="1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посіла</a:t>
            </a:r>
            <a:r>
              <a:rPr lang="ru-RU" sz="1600" b="1" dirty="0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: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0025" y="5734050"/>
            <a:ext cx="873182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Рейтинг враховує 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40</a:t>
            </a:r>
            <a:r>
              <a:rPr lang="ru-RU" sz="1600" b="1" dirty="0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критеріальних показників та відображає інституційну спроможність, </a:t>
            </a:r>
          </a:p>
          <a:p>
            <a:pPr algn="ctr"/>
            <a:r>
              <a:rPr lang="ru-RU" sz="1600" b="1" dirty="0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сталий розвиток та інвестиційну привабливість громад у 2021 році.</a:t>
            </a:r>
            <a:br>
              <a:rPr lang="ru-RU" sz="1600" b="1" dirty="0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</a:br>
            <a:r>
              <a:rPr lang="ru-RU" sz="1600" b="1" dirty="0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Загалом оцінено 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1 415 громад</a:t>
            </a:r>
            <a:r>
              <a:rPr lang="ru-RU" sz="1600" b="1" dirty="0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uk-UA" sz="16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з них – </a:t>
            </a:r>
            <a:r>
              <a:rPr lang="uk-UA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59 громад </a:t>
            </a:r>
            <a:r>
              <a:rPr lang="uk-UA" sz="16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у Хмельницькій області.</a:t>
            </a:r>
            <a:endParaRPr lang="ru-RU" sz="1600" b="1" dirty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53734" y="1392766"/>
            <a:ext cx="5054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2 </a:t>
            </a:r>
            <a:r>
              <a:rPr lang="ru-RU" sz="1600" b="1" dirty="0" err="1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місце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серед</a:t>
            </a:r>
            <a:r>
              <a:rPr lang="ru-RU" sz="1600" b="1" dirty="0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громад </a:t>
            </a:r>
            <a:r>
              <a:rPr lang="ru-RU" sz="1600" b="1" dirty="0" err="1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Хмельницької</a:t>
            </a:r>
            <a:r>
              <a:rPr lang="ru-RU" sz="1600" b="1" dirty="0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області</a:t>
            </a:r>
            <a:r>
              <a:rPr lang="ru-RU" sz="1600" b="1" dirty="0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br>
              <a:rPr lang="ru-RU" sz="1600" b="1" dirty="0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</a:br>
            <a:r>
              <a:rPr lang="ru-RU" sz="1600" b="1" dirty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14 </a:t>
            </a:r>
            <a:r>
              <a:rPr lang="ru-RU" sz="1600" b="1" dirty="0" err="1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місце</a:t>
            </a:r>
            <a:r>
              <a:rPr lang="ru-RU" sz="1600" b="1" dirty="0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серед</a:t>
            </a:r>
            <a:r>
              <a:rPr lang="ru-RU" sz="1600" b="1" dirty="0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громад України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/>
            </a:r>
            <a:br>
              <a:rPr lang="ru-RU" sz="1600" dirty="0">
                <a:solidFill>
                  <a:srgbClr val="1D3C7A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</a:br>
            <a:endParaRPr lang="ru-RU" sz="1600" dirty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Успіхи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 descr="C:\Users\Sasha\Documents\ViberDownloads\0-02-05-0f5b3f83d1c81e93125e32f30818e20417ad304dfc0ae976a87d35ac05be8b06_ca9dd2d1fd831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1849" y="2183802"/>
            <a:ext cx="3980330" cy="3496236"/>
          </a:xfrm>
          <a:prstGeom prst="rect">
            <a:avLst/>
          </a:prstGeom>
          <a:noFill/>
        </p:spPr>
      </p:pic>
      <p:pic>
        <p:nvPicPr>
          <p:cNvPr id="5125" name="Picture 5" descr="C:\Users\Sasha\Documents\ViberDownloads\0-02-05-37bf2f2a499dbe03f5edaee3b6cf5022f4bf79248f581b54a97a03f59c8c380b_9c672592271c7b0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213" y="2205317"/>
            <a:ext cx="3950634" cy="3487644"/>
          </a:xfrm>
          <a:prstGeom prst="rect">
            <a:avLst/>
          </a:prstGeom>
          <a:noFill/>
        </p:spPr>
      </p:pic>
      <p:sp>
        <p:nvSpPr>
          <p:cNvPr id="14" name="Стрелка вправо 13"/>
          <p:cNvSpPr/>
          <p:nvPr/>
        </p:nvSpPr>
        <p:spPr>
          <a:xfrm>
            <a:off x="139850" y="2936837"/>
            <a:ext cx="516367" cy="13985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4369398" y="4044876"/>
            <a:ext cx="516367" cy="1524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48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7176" y="200024"/>
            <a:ext cx="8601074" cy="2171701"/>
          </a:xfrm>
        </p:spPr>
        <p:txBody>
          <a:bodyPr>
            <a:no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Цьогоріч  Дунаєвецька міська територіальна громада рада вдруге є переможцем у Конкурсі «Кращі практики місцевого самоврядування», що проводиться Міністерством розвитку громад та територій за підтримки Ради Європи. </a:t>
            </a:r>
            <a:b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За практику «Ягідний рай» – успішний приклад кооперації як драйвера розвитку самозайнятості та згуртування сільського населення громади» наша громада нагороджена дипломом </a:t>
            </a:r>
            <a:r>
              <a:rPr lang="uk-UA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І ступеня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uk-UA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кришталевою нагородою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</a:b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З 2016 року наша громада щорічно бере участь у Конкурсі. За цей час тричі нагороджена дипломом  </a:t>
            </a:r>
            <a:r>
              <a:rPr lang="uk-UA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ІІІ ступеня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uk-UA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двічі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– дипломом </a:t>
            </a:r>
            <a:r>
              <a:rPr lang="uk-UA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ІІ ступеня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 та </a:t>
            </a:r>
            <a:r>
              <a:rPr lang="uk-UA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двічі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– дипломом  </a:t>
            </a:r>
            <a:r>
              <a:rPr lang="uk-UA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І ступеня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8" y="2743200"/>
            <a:ext cx="4249257" cy="3267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6212416"/>
            <a:ext cx="2760133" cy="501651"/>
          </a:xfrm>
          <a:prstGeom prst="rect">
            <a:avLst/>
          </a:prstGeom>
        </p:spPr>
      </p:pic>
      <p:pic>
        <p:nvPicPr>
          <p:cNvPr id="25602" name="Picture 2" descr="C:\Users\Sasha\Pictures\269745471_4509041409192765_265880882246349811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3971" y="3163110"/>
            <a:ext cx="4001845" cy="2847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259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286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Економіка та розвиток підприємництва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20801" y="1113136"/>
            <a:ext cx="68241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Розроблено та затверджено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Стратегію розвитку Дунаєвецької міської територіальної громади до 2027 року та План дій з реалізації Стратегії на 2021-2023 роки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024" y="2136339"/>
            <a:ext cx="863964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uk-UA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На території громади здійснюють господарську діяльність </a:t>
            </a:r>
            <a:endParaRPr lang="uk-UA" b="1" dirty="0" smtClean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  <a:p>
            <a:pPr indent="457200" algn="ctr">
              <a:lnSpc>
                <a:spcPct val="150000"/>
              </a:lnSpc>
            </a:pP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174</a:t>
            </a:r>
            <a:r>
              <a:rPr lang="uk-UA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суб’єкти господарської діяльності, з них:</a:t>
            </a:r>
          </a:p>
          <a:p>
            <a:pPr marL="285750" indent="-285750" algn="ctr">
              <a:lnSpc>
                <a:spcPct val="150000"/>
              </a:lnSpc>
              <a:buFont typeface="Courier New" pitchFamily="49" charset="0"/>
              <a:buChar char="o"/>
            </a:pPr>
            <a:endParaRPr lang="uk-UA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169398781"/>
              </p:ext>
            </p:extLst>
          </p:nvPr>
        </p:nvGraphicFramePr>
        <p:xfrm>
          <a:off x="0" y="2708476"/>
          <a:ext cx="5879939" cy="4149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732867" y="3904274"/>
            <a:ext cx="441113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Courier New" pitchFamily="49" charset="0"/>
              <a:buChar char="o"/>
            </a:pPr>
            <a:r>
              <a:rPr lang="uk-UA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1 635 фізичних осіб-підприємців</a:t>
            </a:r>
            <a:r>
              <a:rPr lang="uk-UA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indent="-342900" algn="just">
              <a:lnSpc>
                <a:spcPct val="150000"/>
              </a:lnSpc>
              <a:buFont typeface="Courier New" pitchFamily="49" charset="0"/>
              <a:buChar char="o"/>
            </a:pPr>
            <a:endParaRPr lang="uk-UA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Courier New" pitchFamily="49" charset="0"/>
              <a:buChar char="o"/>
            </a:pPr>
            <a:r>
              <a:rPr lang="uk-UA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539 юридичних осіб.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165432555"/>
              </p:ext>
            </p:extLst>
          </p:nvPr>
        </p:nvGraphicFramePr>
        <p:xfrm>
          <a:off x="0" y="0"/>
          <a:ext cx="9143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0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Розподіл суб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єктів господарювання за видами діяльності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346037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uk-UA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На території громади діють </a:t>
            </a:r>
            <a:r>
              <a:rPr lang="uk-UA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169 сільськогосподарських підприємств</a:t>
            </a:r>
            <a:r>
              <a:rPr lang="uk-UA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uk-UA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з них </a:t>
            </a:r>
            <a:r>
              <a:rPr lang="uk-UA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78 </a:t>
            </a:r>
            <a:r>
              <a:rPr lang="ru-RU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uk-UA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фермерські господарства</a:t>
            </a:r>
            <a:r>
              <a:rPr lang="uk-UA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1600" dirty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Сільськогосподарськими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підприємствами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громади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усіх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форм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власності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використовується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28,6 тис. га </a:t>
            </a:r>
            <a:r>
              <a:rPr lang="ru-RU" sz="16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ріллі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Середня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ставка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оренди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земель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сільськогосподарського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призначення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 1 га – 2 631 </a:t>
            </a:r>
            <a:r>
              <a:rPr lang="ru-RU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грн.</a:t>
            </a:r>
            <a:endParaRPr lang="ru-RU" sz="1600" dirty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Станом на </a:t>
            </a:r>
            <a:r>
              <a:rPr lang="ru-RU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01.11.2021 року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агровиробниками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 проведено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роботи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по збору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зернових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і зернобобових культур,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включаючи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кукурудзу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, на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площі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28,5 тис. га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що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становить </a:t>
            </a:r>
            <a:r>
              <a:rPr lang="ru-RU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99,6% </a:t>
            </a:r>
            <a:r>
              <a:rPr lang="ru-RU" sz="16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площ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засіяних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під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урожай поточного року. По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всіх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категоріях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господарств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валовий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збір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становить </a:t>
            </a:r>
            <a:r>
              <a:rPr lang="ru-RU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122,5 тис. тонн зерна 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(в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заліковій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вазі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) з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усіх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зернових</a:t>
            </a:r>
            <a:r>
              <a:rPr lang="ru-RU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та зернобобових культур при середній урожайності </a:t>
            </a:r>
            <a:r>
              <a:rPr lang="ru-RU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85,0 ц/га</a:t>
            </a:r>
            <a:r>
              <a:rPr lang="uk-UA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uk-UA" sz="16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	</a:t>
            </a:r>
            <a:endParaRPr lang="uk-UA" sz="1400" dirty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84451" y="3293595"/>
            <a:ext cx="483464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У галузі тваринництва </a:t>
            </a:r>
            <a:r>
              <a:rPr lang="uk-UA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працюють 23 господарства</a:t>
            </a:r>
            <a:r>
              <a:rPr lang="uk-UA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15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uk-UA" sz="1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з розведення свиней;</a:t>
            </a: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5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uk-UA" sz="1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з розведення ВРХ;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1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uk-UA" sz="1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з </a:t>
            </a:r>
            <a:r>
              <a:rPr lang="uk-UA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розведення </a:t>
            </a:r>
            <a:r>
              <a:rPr lang="uk-UA" sz="1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свійської птиці;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1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uk-UA" sz="1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з розведення овець і кіз;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1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1 – з розведення інших тварин.</a:t>
            </a:r>
          </a:p>
          <a:p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Nataha\Documents\ViberDownloads\0-02-05-e29072f140136ce6d18caa9a9df0b1ede19bf998e64ee2b60927e1b995ffb098_467583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881" y="4673232"/>
            <a:ext cx="3586455" cy="2184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Дунаївці\КУЛЬТУРА\2021\День працівника сг\DSC_0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733" y="3334870"/>
            <a:ext cx="4328808" cy="2832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297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78631" y="2184868"/>
            <a:ext cx="8491320" cy="4673132"/>
            <a:chOff x="-317536" y="244176"/>
            <a:chExt cx="8711405" cy="6578510"/>
          </a:xfrm>
        </p:grpSpPr>
        <p:pic>
          <p:nvPicPr>
            <p:cNvPr id="5122" name="Picture 2" descr="E:\Ягідний рай\_36082-116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17536" y="244176"/>
              <a:ext cx="3305362" cy="3305362"/>
            </a:xfrm>
            <a:prstGeom prst="rect">
              <a:avLst/>
            </a:prstGeom>
            <a:noFill/>
          </p:spPr>
        </p:pic>
        <p:sp>
          <p:nvSpPr>
            <p:cNvPr id="5" name="Равно 4"/>
            <p:cNvSpPr/>
            <p:nvPr/>
          </p:nvSpPr>
          <p:spPr>
            <a:xfrm>
              <a:off x="3280168" y="1688615"/>
              <a:ext cx="576064" cy="648071"/>
            </a:xfrm>
            <a:prstGeom prst="mathEqual">
              <a:avLst>
                <a:gd name="adj1" fmla="val 15102"/>
                <a:gd name="adj2" fmla="val 11760"/>
              </a:avLst>
            </a:prstGeom>
            <a:solidFill>
              <a:srgbClr val="2139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213969"/>
                  </a:solidFill>
                </a:ln>
                <a:solidFill>
                  <a:srgbClr val="213969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240564" y="1362412"/>
              <a:ext cx="3277909" cy="99651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4000" b="1" spc="100" dirty="0" smtClean="0">
                  <a:ln w="18000">
                    <a:solidFill>
                      <a:srgbClr val="213969"/>
                    </a:solidFill>
                    <a:prstDash val="solid"/>
                  </a:ln>
                  <a:solidFill>
                    <a:srgbClr val="213969">
                      <a:alpha val="5700"/>
                    </a:srgbClr>
                  </a:solidFill>
                  <a:effectLst>
                    <a:outerShdw blurRad="25000" dist="20000" dir="16020000" algn="tl">
                      <a:schemeClr val="accent1">
                        <a:satMod val="200000"/>
                        <a:shade val="1000"/>
                        <a:alpha val="60000"/>
                      </a:schemeClr>
                    </a:outerShdw>
                  </a:effectLst>
                </a:rPr>
                <a:t>4 га ріллі</a:t>
              </a:r>
              <a:endParaRPr lang="ru-RU" sz="4000" b="1" spc="100" dirty="0">
                <a:ln w="18000">
                  <a:solidFill>
                    <a:srgbClr val="213969"/>
                  </a:solidFill>
                  <a:prstDash val="solid"/>
                </a:ln>
                <a:solidFill>
                  <a:srgbClr val="213969">
                    <a:alpha val="5700"/>
                  </a:srgb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endParaRPr>
            </a:p>
          </p:txBody>
        </p:sp>
        <p:pic>
          <p:nvPicPr>
            <p:cNvPr id="5123" name="Picture 3" descr="E:\Ягідний рай\105017007_large_01__4_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505" y="3723017"/>
              <a:ext cx="2510124" cy="2603230"/>
            </a:xfrm>
            <a:prstGeom prst="rect">
              <a:avLst/>
            </a:prstGeom>
            <a:noFill/>
          </p:spPr>
        </p:pic>
        <p:sp>
          <p:nvSpPr>
            <p:cNvPr id="9" name="Равно 8"/>
            <p:cNvSpPr/>
            <p:nvPr/>
          </p:nvSpPr>
          <p:spPr>
            <a:xfrm>
              <a:off x="3280168" y="4620824"/>
              <a:ext cx="576064" cy="648072"/>
            </a:xfrm>
            <a:prstGeom prst="mathEqual">
              <a:avLst>
                <a:gd name="adj1" fmla="val 15102"/>
                <a:gd name="adj2" fmla="val 11760"/>
              </a:avLst>
            </a:prstGeom>
            <a:solidFill>
              <a:srgbClr val="2139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791383" y="4093108"/>
              <a:ext cx="4602486" cy="27295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4000" b="1" spc="100" dirty="0" smtClean="0">
                  <a:ln w="18000">
                    <a:solidFill>
                      <a:srgbClr val="213969"/>
                    </a:solidFill>
                    <a:prstDash val="solid"/>
                  </a:ln>
                  <a:solidFill>
                    <a:schemeClr val="accent1">
                      <a:satMod val="280000"/>
                      <a:tint val="100000"/>
                      <a:alpha val="5700"/>
                    </a:schemeClr>
                  </a:solidFill>
                  <a:effectLst>
                    <a:outerShdw blurRad="25000" dist="20000" dir="16020000" algn="tl">
                      <a:schemeClr val="accent1">
                        <a:satMod val="200000"/>
                        <a:shade val="1000"/>
                        <a:alpha val="60000"/>
                      </a:schemeClr>
                    </a:outerShdw>
                  </a:effectLst>
                </a:rPr>
                <a:t>17,03 га </a:t>
              </a:r>
              <a:r>
                <a:rPr lang="ru-RU" sz="4000" b="1" spc="100" dirty="0">
                  <a:ln w="18000">
                    <a:solidFill>
                      <a:srgbClr val="213969"/>
                    </a:solidFill>
                    <a:prstDash val="solid"/>
                  </a:ln>
                  <a:solidFill>
                    <a:schemeClr val="accent1">
                      <a:satMod val="280000"/>
                      <a:tint val="100000"/>
                      <a:alpha val="5700"/>
                    </a:schemeClr>
                  </a:solidFill>
                  <a:effectLst>
                    <a:outerShdw blurRad="25000" dist="20000" dir="16020000" algn="tl">
                      <a:schemeClr val="accent1">
                        <a:satMod val="200000"/>
                        <a:shade val="1000"/>
                        <a:alpha val="60000"/>
                      </a:schemeClr>
                    </a:outerShdw>
                  </a:effectLst>
                </a:rPr>
                <a:t>д</a:t>
              </a:r>
              <a:r>
                <a:rPr lang="ru-RU" sz="4000" b="1" spc="100" dirty="0" smtClean="0">
                  <a:ln w="18000">
                    <a:solidFill>
                      <a:srgbClr val="213969"/>
                    </a:solidFill>
                    <a:prstDash val="solid"/>
                  </a:ln>
                  <a:solidFill>
                    <a:schemeClr val="accent1">
                      <a:satMod val="280000"/>
                      <a:tint val="100000"/>
                      <a:alpha val="5700"/>
                    </a:schemeClr>
                  </a:solidFill>
                  <a:effectLst>
                    <a:outerShdw blurRad="25000" dist="20000" dir="16020000" algn="tl">
                      <a:schemeClr val="accent1">
                        <a:satMod val="200000"/>
                        <a:shade val="1000"/>
                        <a:alpha val="60000"/>
                      </a:schemeClr>
                    </a:outerShdw>
                  </a:effectLst>
                </a:rPr>
                <a:t>ля сінокосіння та випасання худоби</a:t>
              </a:r>
              <a:endParaRPr lang="ru-RU" sz="4000" b="1" spc="100" dirty="0">
                <a:ln w="18000">
                  <a:solidFill>
                    <a:srgbClr val="213969"/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78631" y="-180736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endParaRPr lang="uk-UA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/>
            <a:r>
              <a:rPr lang="uk-UA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У 2020 році почала діяти Програма підтримки розвитку дрібного сільськогосподарського бізнесу 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uk-UA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 фермерських господарств та фізичних осіб-підприємців, які здійснюють діяльність в сфері розведення великої рогатої худоби молочних порід та кіз на території Дунаєвецької міської </a:t>
            </a:r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територіальної громади, </a:t>
            </a:r>
            <a:r>
              <a:rPr lang="uk-UA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на 2020-2023 роки</a:t>
            </a:r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indent="457200"/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Протягом першого року Програмою скористалось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сімейних фермерських господарства</a:t>
            </a:r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k-UA" b="1" dirty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26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3554" y="5376119"/>
            <a:ext cx="1540041" cy="1394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28" y="5376119"/>
            <a:ext cx="1466276" cy="1394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93" y="5376118"/>
            <a:ext cx="1399096" cy="1392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714681"/>
            <a:ext cx="2893223" cy="2448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63735" y="129358"/>
            <a:ext cx="83760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З </a:t>
            </a:r>
            <a:r>
              <a:rPr lang="uk-UA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метою створення місцевих </a:t>
            </a:r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кооперативів спільно з партнерами громади </a:t>
            </a:r>
            <a:r>
              <a:rPr lang="uk-UA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організовано </a:t>
            </a:r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виїзні зустрічі </a:t>
            </a:r>
            <a:r>
              <a:rPr lang="uk-UA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з жителями сіл, які утримують 5 і більше голів </a:t>
            </a:r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ВРХ, 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проведено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семінари-тренінги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для 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представників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товариств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та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приватних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сімейних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ферм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нашої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громади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а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також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серію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вебінарів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щодо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актуальних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питань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інвестування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у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сімейне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молочне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фермерство.</a:t>
            </a:r>
          </a:p>
          <a:p>
            <a:pPr indent="457200"/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Наразі в громаді діє 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5  сімейних ферми</a:t>
            </a:r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: </a:t>
            </a:r>
            <a:r>
              <a:rPr lang="uk-UA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у селах </a:t>
            </a:r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Гірчична</a:t>
            </a:r>
            <a:r>
              <a:rPr lang="uk-UA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uk-UA" b="1" dirty="0" err="1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Чимбарівка</a:t>
            </a:r>
            <a:r>
              <a:rPr lang="uk-UA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uk-UA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Ліпіни</a:t>
            </a:r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Дубинка, </a:t>
            </a:r>
            <a:r>
              <a:rPr lang="uk-UA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Зеленче</a:t>
            </a:r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. </a:t>
            </a:r>
            <a:endParaRPr lang="en-US" b="1" dirty="0" smtClean="0">
              <a:solidFill>
                <a:srgbClr val="213969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18500"/>
          <a:stretch/>
        </p:blipFill>
        <p:spPr>
          <a:xfrm>
            <a:off x="3131840" y="2714681"/>
            <a:ext cx="2883320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60" y="2714681"/>
            <a:ext cx="280831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093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9"/>
          <p:cNvGrpSpPr/>
          <p:nvPr/>
        </p:nvGrpSpPr>
        <p:grpSpPr>
          <a:xfrm>
            <a:off x="2474865" y="4763305"/>
            <a:ext cx="2256076" cy="1422400"/>
            <a:chOff x="3821326" y="3817808"/>
            <a:chExt cx="2607421" cy="1359683"/>
          </a:xfrm>
          <a:solidFill>
            <a:schemeClr val="accent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5" name="Freeform 3720"/>
            <p:cNvSpPr>
              <a:spLocks/>
            </p:cNvSpPr>
            <p:nvPr/>
          </p:nvSpPr>
          <p:spPr bwMode="auto">
            <a:xfrm>
              <a:off x="3821326" y="3846737"/>
              <a:ext cx="2607421" cy="1330754"/>
            </a:xfrm>
            <a:custGeom>
              <a:avLst/>
              <a:gdLst>
                <a:gd name="T0" fmla="*/ 876 w 876"/>
                <a:gd name="T1" fmla="*/ 154 h 447"/>
                <a:gd name="T2" fmla="*/ 797 w 876"/>
                <a:gd name="T3" fmla="*/ 75 h 447"/>
                <a:gd name="T4" fmla="*/ 233 w 876"/>
                <a:gd name="T5" fmla="*/ 75 h 447"/>
                <a:gd name="T6" fmla="*/ 233 w 876"/>
                <a:gd name="T7" fmla="*/ 25 h 447"/>
                <a:gd name="T8" fmla="*/ 207 w 876"/>
                <a:gd name="T9" fmla="*/ 13 h 447"/>
                <a:gd name="T10" fmla="*/ 14 w 876"/>
                <a:gd name="T11" fmla="*/ 187 h 447"/>
                <a:gd name="T12" fmla="*/ 14 w 876"/>
                <a:gd name="T13" fmla="*/ 235 h 447"/>
                <a:gd name="T14" fmla="*/ 207 w 876"/>
                <a:gd name="T15" fmla="*/ 409 h 447"/>
                <a:gd name="T16" fmla="*/ 233 w 876"/>
                <a:gd name="T17" fmla="*/ 397 h 447"/>
                <a:gd name="T18" fmla="*/ 233 w 876"/>
                <a:gd name="T19" fmla="*/ 353 h 447"/>
                <a:gd name="T20" fmla="*/ 743 w 876"/>
                <a:gd name="T21" fmla="*/ 353 h 447"/>
                <a:gd name="T22" fmla="*/ 775 w 876"/>
                <a:gd name="T23" fmla="*/ 353 h 447"/>
                <a:gd name="T24" fmla="*/ 876 w 876"/>
                <a:gd name="T25" fmla="*/ 447 h 447"/>
                <a:gd name="T26" fmla="*/ 876 w 876"/>
                <a:gd name="T27" fmla="*/ 282 h 447"/>
                <a:gd name="T28" fmla="*/ 876 w 876"/>
                <a:gd name="T29" fmla="*/ 282 h 447"/>
                <a:gd name="T30" fmla="*/ 876 w 876"/>
                <a:gd name="T31" fmla="*/ 274 h 447"/>
                <a:gd name="T32" fmla="*/ 876 w 876"/>
                <a:gd name="T33" fmla="*/ 154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76" h="447">
                  <a:moveTo>
                    <a:pt x="876" y="154"/>
                  </a:moveTo>
                  <a:cubicBezTo>
                    <a:pt x="876" y="110"/>
                    <a:pt x="841" y="75"/>
                    <a:pt x="797" y="75"/>
                  </a:cubicBezTo>
                  <a:cubicBezTo>
                    <a:pt x="233" y="75"/>
                    <a:pt x="233" y="75"/>
                    <a:pt x="233" y="75"/>
                  </a:cubicBezTo>
                  <a:cubicBezTo>
                    <a:pt x="233" y="25"/>
                    <a:pt x="233" y="25"/>
                    <a:pt x="233" y="25"/>
                  </a:cubicBezTo>
                  <a:cubicBezTo>
                    <a:pt x="233" y="6"/>
                    <a:pt x="221" y="0"/>
                    <a:pt x="207" y="13"/>
                  </a:cubicBezTo>
                  <a:cubicBezTo>
                    <a:pt x="14" y="187"/>
                    <a:pt x="14" y="187"/>
                    <a:pt x="14" y="187"/>
                  </a:cubicBezTo>
                  <a:cubicBezTo>
                    <a:pt x="0" y="200"/>
                    <a:pt x="0" y="222"/>
                    <a:pt x="14" y="235"/>
                  </a:cubicBezTo>
                  <a:cubicBezTo>
                    <a:pt x="207" y="409"/>
                    <a:pt x="207" y="409"/>
                    <a:pt x="207" y="409"/>
                  </a:cubicBezTo>
                  <a:cubicBezTo>
                    <a:pt x="221" y="422"/>
                    <a:pt x="233" y="417"/>
                    <a:pt x="233" y="397"/>
                  </a:cubicBezTo>
                  <a:cubicBezTo>
                    <a:pt x="233" y="353"/>
                    <a:pt x="233" y="353"/>
                    <a:pt x="233" y="353"/>
                  </a:cubicBezTo>
                  <a:cubicBezTo>
                    <a:pt x="743" y="353"/>
                    <a:pt x="743" y="353"/>
                    <a:pt x="743" y="353"/>
                  </a:cubicBezTo>
                  <a:cubicBezTo>
                    <a:pt x="775" y="353"/>
                    <a:pt x="775" y="353"/>
                    <a:pt x="775" y="353"/>
                  </a:cubicBezTo>
                  <a:cubicBezTo>
                    <a:pt x="829" y="353"/>
                    <a:pt x="873" y="395"/>
                    <a:pt x="876" y="447"/>
                  </a:cubicBezTo>
                  <a:cubicBezTo>
                    <a:pt x="876" y="282"/>
                    <a:pt x="876" y="282"/>
                    <a:pt x="876" y="282"/>
                  </a:cubicBezTo>
                  <a:cubicBezTo>
                    <a:pt x="876" y="282"/>
                    <a:pt x="876" y="282"/>
                    <a:pt x="876" y="282"/>
                  </a:cubicBezTo>
                  <a:cubicBezTo>
                    <a:pt x="876" y="279"/>
                    <a:pt x="876" y="277"/>
                    <a:pt x="876" y="274"/>
                  </a:cubicBezTo>
                  <a:lnTo>
                    <a:pt x="876" y="1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Freeform 3721"/>
            <p:cNvSpPr>
              <a:spLocks/>
            </p:cNvSpPr>
            <p:nvPr/>
          </p:nvSpPr>
          <p:spPr bwMode="auto">
            <a:xfrm>
              <a:off x="3821326" y="3817808"/>
              <a:ext cx="2607421" cy="1329495"/>
            </a:xfrm>
            <a:custGeom>
              <a:avLst/>
              <a:gdLst>
                <a:gd name="T0" fmla="*/ 876 w 876"/>
                <a:gd name="T1" fmla="*/ 154 h 447"/>
                <a:gd name="T2" fmla="*/ 797 w 876"/>
                <a:gd name="T3" fmla="*/ 75 h 447"/>
                <a:gd name="T4" fmla="*/ 233 w 876"/>
                <a:gd name="T5" fmla="*/ 75 h 447"/>
                <a:gd name="T6" fmla="*/ 233 w 876"/>
                <a:gd name="T7" fmla="*/ 25 h 447"/>
                <a:gd name="T8" fmla="*/ 207 w 876"/>
                <a:gd name="T9" fmla="*/ 13 h 447"/>
                <a:gd name="T10" fmla="*/ 14 w 876"/>
                <a:gd name="T11" fmla="*/ 187 h 447"/>
                <a:gd name="T12" fmla="*/ 14 w 876"/>
                <a:gd name="T13" fmla="*/ 235 h 447"/>
                <a:gd name="T14" fmla="*/ 207 w 876"/>
                <a:gd name="T15" fmla="*/ 409 h 447"/>
                <a:gd name="T16" fmla="*/ 233 w 876"/>
                <a:gd name="T17" fmla="*/ 397 h 447"/>
                <a:gd name="T18" fmla="*/ 233 w 876"/>
                <a:gd name="T19" fmla="*/ 353 h 447"/>
                <a:gd name="T20" fmla="*/ 743 w 876"/>
                <a:gd name="T21" fmla="*/ 353 h 447"/>
                <a:gd name="T22" fmla="*/ 775 w 876"/>
                <a:gd name="T23" fmla="*/ 353 h 447"/>
                <a:gd name="T24" fmla="*/ 876 w 876"/>
                <a:gd name="T25" fmla="*/ 447 h 447"/>
                <a:gd name="T26" fmla="*/ 876 w 876"/>
                <a:gd name="T27" fmla="*/ 282 h 447"/>
                <a:gd name="T28" fmla="*/ 876 w 876"/>
                <a:gd name="T29" fmla="*/ 282 h 447"/>
                <a:gd name="T30" fmla="*/ 876 w 876"/>
                <a:gd name="T31" fmla="*/ 274 h 447"/>
                <a:gd name="T32" fmla="*/ 876 w 876"/>
                <a:gd name="T33" fmla="*/ 154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76" h="447">
                  <a:moveTo>
                    <a:pt x="876" y="154"/>
                  </a:moveTo>
                  <a:cubicBezTo>
                    <a:pt x="876" y="110"/>
                    <a:pt x="841" y="75"/>
                    <a:pt x="797" y="75"/>
                  </a:cubicBezTo>
                  <a:cubicBezTo>
                    <a:pt x="233" y="75"/>
                    <a:pt x="233" y="75"/>
                    <a:pt x="233" y="75"/>
                  </a:cubicBezTo>
                  <a:cubicBezTo>
                    <a:pt x="233" y="25"/>
                    <a:pt x="233" y="25"/>
                    <a:pt x="233" y="25"/>
                  </a:cubicBezTo>
                  <a:cubicBezTo>
                    <a:pt x="233" y="5"/>
                    <a:pt x="221" y="0"/>
                    <a:pt x="207" y="13"/>
                  </a:cubicBezTo>
                  <a:cubicBezTo>
                    <a:pt x="14" y="187"/>
                    <a:pt x="14" y="187"/>
                    <a:pt x="14" y="187"/>
                  </a:cubicBezTo>
                  <a:cubicBezTo>
                    <a:pt x="0" y="200"/>
                    <a:pt x="0" y="222"/>
                    <a:pt x="14" y="235"/>
                  </a:cubicBezTo>
                  <a:cubicBezTo>
                    <a:pt x="207" y="409"/>
                    <a:pt x="207" y="409"/>
                    <a:pt x="207" y="409"/>
                  </a:cubicBezTo>
                  <a:cubicBezTo>
                    <a:pt x="221" y="422"/>
                    <a:pt x="233" y="417"/>
                    <a:pt x="233" y="397"/>
                  </a:cubicBezTo>
                  <a:cubicBezTo>
                    <a:pt x="233" y="353"/>
                    <a:pt x="233" y="353"/>
                    <a:pt x="233" y="353"/>
                  </a:cubicBezTo>
                  <a:cubicBezTo>
                    <a:pt x="743" y="353"/>
                    <a:pt x="743" y="353"/>
                    <a:pt x="743" y="353"/>
                  </a:cubicBezTo>
                  <a:cubicBezTo>
                    <a:pt x="775" y="353"/>
                    <a:pt x="775" y="353"/>
                    <a:pt x="775" y="353"/>
                  </a:cubicBezTo>
                  <a:cubicBezTo>
                    <a:pt x="829" y="353"/>
                    <a:pt x="873" y="395"/>
                    <a:pt x="876" y="447"/>
                  </a:cubicBezTo>
                  <a:cubicBezTo>
                    <a:pt x="876" y="282"/>
                    <a:pt x="876" y="282"/>
                    <a:pt x="876" y="282"/>
                  </a:cubicBezTo>
                  <a:cubicBezTo>
                    <a:pt x="876" y="282"/>
                    <a:pt x="876" y="282"/>
                    <a:pt x="876" y="282"/>
                  </a:cubicBezTo>
                  <a:cubicBezTo>
                    <a:pt x="876" y="279"/>
                    <a:pt x="876" y="277"/>
                    <a:pt x="876" y="274"/>
                  </a:cubicBezTo>
                  <a:lnTo>
                    <a:pt x="876" y="15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93"/>
          <p:cNvGrpSpPr/>
          <p:nvPr/>
        </p:nvGrpSpPr>
        <p:grpSpPr>
          <a:xfrm>
            <a:off x="2345267" y="2193031"/>
            <a:ext cx="2332275" cy="1539825"/>
            <a:chOff x="4050244" y="1659421"/>
            <a:chExt cx="2378502" cy="1241451"/>
          </a:xfrm>
        </p:grpSpPr>
        <p:sp>
          <p:nvSpPr>
            <p:cNvPr id="8" name="Freeform 3723"/>
            <p:cNvSpPr>
              <a:spLocks/>
            </p:cNvSpPr>
            <p:nvPr/>
          </p:nvSpPr>
          <p:spPr bwMode="auto">
            <a:xfrm>
              <a:off x="4050244" y="1685836"/>
              <a:ext cx="2378502" cy="1215036"/>
            </a:xfrm>
            <a:custGeom>
              <a:avLst/>
              <a:gdLst>
                <a:gd name="T0" fmla="*/ 799 w 799"/>
                <a:gd name="T1" fmla="*/ 140 h 408"/>
                <a:gd name="T2" fmla="*/ 727 w 799"/>
                <a:gd name="T3" fmla="*/ 68 h 408"/>
                <a:gd name="T4" fmla="*/ 212 w 799"/>
                <a:gd name="T5" fmla="*/ 68 h 408"/>
                <a:gd name="T6" fmla="*/ 212 w 799"/>
                <a:gd name="T7" fmla="*/ 23 h 408"/>
                <a:gd name="T8" fmla="*/ 188 w 799"/>
                <a:gd name="T9" fmla="*/ 12 h 408"/>
                <a:gd name="T10" fmla="*/ 13 w 799"/>
                <a:gd name="T11" fmla="*/ 171 h 408"/>
                <a:gd name="T12" fmla="*/ 13 w 799"/>
                <a:gd name="T13" fmla="*/ 214 h 408"/>
                <a:gd name="T14" fmla="*/ 188 w 799"/>
                <a:gd name="T15" fmla="*/ 373 h 408"/>
                <a:gd name="T16" fmla="*/ 212 w 799"/>
                <a:gd name="T17" fmla="*/ 362 h 408"/>
                <a:gd name="T18" fmla="*/ 212 w 799"/>
                <a:gd name="T19" fmla="*/ 322 h 408"/>
                <a:gd name="T20" fmla="*/ 677 w 799"/>
                <a:gd name="T21" fmla="*/ 322 h 408"/>
                <a:gd name="T22" fmla="*/ 707 w 799"/>
                <a:gd name="T23" fmla="*/ 322 h 408"/>
                <a:gd name="T24" fmla="*/ 799 w 799"/>
                <a:gd name="T25" fmla="*/ 408 h 408"/>
                <a:gd name="T26" fmla="*/ 799 w 799"/>
                <a:gd name="T27" fmla="*/ 257 h 408"/>
                <a:gd name="T28" fmla="*/ 799 w 799"/>
                <a:gd name="T29" fmla="*/ 257 h 408"/>
                <a:gd name="T30" fmla="*/ 799 w 799"/>
                <a:gd name="T31" fmla="*/ 250 h 408"/>
                <a:gd name="T32" fmla="*/ 799 w 799"/>
                <a:gd name="T33" fmla="*/ 14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9" h="408">
                  <a:moveTo>
                    <a:pt x="799" y="140"/>
                  </a:moveTo>
                  <a:cubicBezTo>
                    <a:pt x="799" y="100"/>
                    <a:pt x="767" y="68"/>
                    <a:pt x="727" y="68"/>
                  </a:cubicBezTo>
                  <a:cubicBezTo>
                    <a:pt x="212" y="68"/>
                    <a:pt x="212" y="68"/>
                    <a:pt x="212" y="68"/>
                  </a:cubicBezTo>
                  <a:cubicBezTo>
                    <a:pt x="212" y="23"/>
                    <a:pt x="212" y="23"/>
                    <a:pt x="212" y="23"/>
                  </a:cubicBezTo>
                  <a:cubicBezTo>
                    <a:pt x="212" y="5"/>
                    <a:pt x="201" y="0"/>
                    <a:pt x="188" y="12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0" y="183"/>
                    <a:pt x="0" y="202"/>
                    <a:pt x="13" y="214"/>
                  </a:cubicBezTo>
                  <a:cubicBezTo>
                    <a:pt x="188" y="373"/>
                    <a:pt x="188" y="373"/>
                    <a:pt x="188" y="373"/>
                  </a:cubicBezTo>
                  <a:cubicBezTo>
                    <a:pt x="201" y="385"/>
                    <a:pt x="212" y="380"/>
                    <a:pt x="212" y="362"/>
                  </a:cubicBezTo>
                  <a:cubicBezTo>
                    <a:pt x="212" y="322"/>
                    <a:pt x="212" y="322"/>
                    <a:pt x="212" y="322"/>
                  </a:cubicBezTo>
                  <a:cubicBezTo>
                    <a:pt x="677" y="322"/>
                    <a:pt x="677" y="322"/>
                    <a:pt x="677" y="322"/>
                  </a:cubicBezTo>
                  <a:cubicBezTo>
                    <a:pt x="707" y="322"/>
                    <a:pt x="707" y="322"/>
                    <a:pt x="707" y="322"/>
                  </a:cubicBezTo>
                  <a:cubicBezTo>
                    <a:pt x="756" y="322"/>
                    <a:pt x="796" y="360"/>
                    <a:pt x="799" y="408"/>
                  </a:cubicBezTo>
                  <a:cubicBezTo>
                    <a:pt x="799" y="257"/>
                    <a:pt x="799" y="257"/>
                    <a:pt x="799" y="257"/>
                  </a:cubicBezTo>
                  <a:cubicBezTo>
                    <a:pt x="799" y="257"/>
                    <a:pt x="799" y="257"/>
                    <a:pt x="799" y="257"/>
                  </a:cubicBezTo>
                  <a:cubicBezTo>
                    <a:pt x="799" y="255"/>
                    <a:pt x="799" y="252"/>
                    <a:pt x="799" y="250"/>
                  </a:cubicBezTo>
                  <a:lnTo>
                    <a:pt x="799" y="14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Freeform 3724"/>
            <p:cNvSpPr>
              <a:spLocks/>
            </p:cNvSpPr>
            <p:nvPr/>
          </p:nvSpPr>
          <p:spPr bwMode="auto">
            <a:xfrm>
              <a:off x="4050244" y="1659421"/>
              <a:ext cx="2378502" cy="1213777"/>
            </a:xfrm>
            <a:custGeom>
              <a:avLst/>
              <a:gdLst>
                <a:gd name="T0" fmla="*/ 799 w 799"/>
                <a:gd name="T1" fmla="*/ 140 h 408"/>
                <a:gd name="T2" fmla="*/ 727 w 799"/>
                <a:gd name="T3" fmla="*/ 68 h 408"/>
                <a:gd name="T4" fmla="*/ 212 w 799"/>
                <a:gd name="T5" fmla="*/ 68 h 408"/>
                <a:gd name="T6" fmla="*/ 212 w 799"/>
                <a:gd name="T7" fmla="*/ 23 h 408"/>
                <a:gd name="T8" fmla="*/ 188 w 799"/>
                <a:gd name="T9" fmla="*/ 12 h 408"/>
                <a:gd name="T10" fmla="*/ 13 w 799"/>
                <a:gd name="T11" fmla="*/ 171 h 408"/>
                <a:gd name="T12" fmla="*/ 13 w 799"/>
                <a:gd name="T13" fmla="*/ 214 h 408"/>
                <a:gd name="T14" fmla="*/ 188 w 799"/>
                <a:gd name="T15" fmla="*/ 373 h 408"/>
                <a:gd name="T16" fmla="*/ 212 w 799"/>
                <a:gd name="T17" fmla="*/ 362 h 408"/>
                <a:gd name="T18" fmla="*/ 212 w 799"/>
                <a:gd name="T19" fmla="*/ 322 h 408"/>
                <a:gd name="T20" fmla="*/ 677 w 799"/>
                <a:gd name="T21" fmla="*/ 322 h 408"/>
                <a:gd name="T22" fmla="*/ 707 w 799"/>
                <a:gd name="T23" fmla="*/ 322 h 408"/>
                <a:gd name="T24" fmla="*/ 799 w 799"/>
                <a:gd name="T25" fmla="*/ 408 h 408"/>
                <a:gd name="T26" fmla="*/ 799 w 799"/>
                <a:gd name="T27" fmla="*/ 257 h 408"/>
                <a:gd name="T28" fmla="*/ 799 w 799"/>
                <a:gd name="T29" fmla="*/ 257 h 408"/>
                <a:gd name="T30" fmla="*/ 799 w 799"/>
                <a:gd name="T31" fmla="*/ 250 h 408"/>
                <a:gd name="T32" fmla="*/ 799 w 799"/>
                <a:gd name="T33" fmla="*/ 14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9" h="408">
                  <a:moveTo>
                    <a:pt x="799" y="140"/>
                  </a:moveTo>
                  <a:cubicBezTo>
                    <a:pt x="799" y="100"/>
                    <a:pt x="767" y="68"/>
                    <a:pt x="727" y="68"/>
                  </a:cubicBezTo>
                  <a:cubicBezTo>
                    <a:pt x="212" y="68"/>
                    <a:pt x="212" y="68"/>
                    <a:pt x="212" y="68"/>
                  </a:cubicBezTo>
                  <a:cubicBezTo>
                    <a:pt x="212" y="23"/>
                    <a:pt x="212" y="23"/>
                    <a:pt x="212" y="23"/>
                  </a:cubicBezTo>
                  <a:cubicBezTo>
                    <a:pt x="212" y="5"/>
                    <a:pt x="201" y="0"/>
                    <a:pt x="188" y="12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0" y="183"/>
                    <a:pt x="0" y="202"/>
                    <a:pt x="13" y="214"/>
                  </a:cubicBezTo>
                  <a:cubicBezTo>
                    <a:pt x="188" y="373"/>
                    <a:pt x="188" y="373"/>
                    <a:pt x="188" y="373"/>
                  </a:cubicBezTo>
                  <a:cubicBezTo>
                    <a:pt x="201" y="385"/>
                    <a:pt x="212" y="380"/>
                    <a:pt x="212" y="362"/>
                  </a:cubicBezTo>
                  <a:cubicBezTo>
                    <a:pt x="212" y="322"/>
                    <a:pt x="212" y="322"/>
                    <a:pt x="212" y="322"/>
                  </a:cubicBezTo>
                  <a:cubicBezTo>
                    <a:pt x="677" y="322"/>
                    <a:pt x="677" y="322"/>
                    <a:pt x="677" y="322"/>
                  </a:cubicBezTo>
                  <a:cubicBezTo>
                    <a:pt x="707" y="322"/>
                    <a:pt x="707" y="322"/>
                    <a:pt x="707" y="322"/>
                  </a:cubicBezTo>
                  <a:cubicBezTo>
                    <a:pt x="756" y="322"/>
                    <a:pt x="796" y="360"/>
                    <a:pt x="799" y="408"/>
                  </a:cubicBezTo>
                  <a:cubicBezTo>
                    <a:pt x="799" y="257"/>
                    <a:pt x="799" y="257"/>
                    <a:pt x="799" y="257"/>
                  </a:cubicBezTo>
                  <a:cubicBezTo>
                    <a:pt x="799" y="257"/>
                    <a:pt x="799" y="257"/>
                    <a:pt x="799" y="257"/>
                  </a:cubicBezTo>
                  <a:cubicBezTo>
                    <a:pt x="799" y="254"/>
                    <a:pt x="799" y="252"/>
                    <a:pt x="799" y="250"/>
                  </a:cubicBezTo>
                  <a:lnTo>
                    <a:pt x="799" y="140"/>
                  </a:lnTo>
                  <a:close/>
                </a:path>
              </a:pathLst>
            </a:custGeom>
            <a:solidFill>
              <a:srgbClr val="1D3C7A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100"/>
          <p:cNvGrpSpPr/>
          <p:nvPr/>
        </p:nvGrpSpPr>
        <p:grpSpPr>
          <a:xfrm>
            <a:off x="2039321" y="3464376"/>
            <a:ext cx="2687874" cy="1601181"/>
            <a:chOff x="3359712" y="2561263"/>
            <a:chExt cx="3069033" cy="1601181"/>
          </a:xfrm>
          <a:solidFill>
            <a:schemeClr val="accent1">
              <a:lumMod val="75000"/>
            </a:schemeClr>
          </a:solidFill>
        </p:grpSpPr>
        <p:sp>
          <p:nvSpPr>
            <p:cNvPr id="11" name="Freeform 3729"/>
            <p:cNvSpPr>
              <a:spLocks/>
            </p:cNvSpPr>
            <p:nvPr/>
          </p:nvSpPr>
          <p:spPr bwMode="auto">
            <a:xfrm>
              <a:off x="3359712" y="2593967"/>
              <a:ext cx="3069033" cy="1568477"/>
            </a:xfrm>
            <a:custGeom>
              <a:avLst/>
              <a:gdLst>
                <a:gd name="T0" fmla="*/ 1031 w 1031"/>
                <a:gd name="T1" fmla="*/ 181 h 527"/>
                <a:gd name="T2" fmla="*/ 938 w 1031"/>
                <a:gd name="T3" fmla="*/ 88 h 527"/>
                <a:gd name="T4" fmla="*/ 274 w 1031"/>
                <a:gd name="T5" fmla="*/ 88 h 527"/>
                <a:gd name="T6" fmla="*/ 274 w 1031"/>
                <a:gd name="T7" fmla="*/ 30 h 527"/>
                <a:gd name="T8" fmla="*/ 243 w 1031"/>
                <a:gd name="T9" fmla="*/ 16 h 527"/>
                <a:gd name="T10" fmla="*/ 17 w 1031"/>
                <a:gd name="T11" fmla="*/ 221 h 527"/>
                <a:gd name="T12" fmla="*/ 17 w 1031"/>
                <a:gd name="T13" fmla="*/ 277 h 527"/>
                <a:gd name="T14" fmla="*/ 243 w 1031"/>
                <a:gd name="T15" fmla="*/ 482 h 527"/>
                <a:gd name="T16" fmla="*/ 274 w 1031"/>
                <a:gd name="T17" fmla="*/ 468 h 527"/>
                <a:gd name="T18" fmla="*/ 274 w 1031"/>
                <a:gd name="T19" fmla="*/ 416 h 527"/>
                <a:gd name="T20" fmla="*/ 874 w 1031"/>
                <a:gd name="T21" fmla="*/ 416 h 527"/>
                <a:gd name="T22" fmla="*/ 912 w 1031"/>
                <a:gd name="T23" fmla="*/ 416 h 527"/>
                <a:gd name="T24" fmla="*/ 1031 w 1031"/>
                <a:gd name="T25" fmla="*/ 527 h 527"/>
                <a:gd name="T26" fmla="*/ 1031 w 1031"/>
                <a:gd name="T27" fmla="*/ 332 h 527"/>
                <a:gd name="T28" fmla="*/ 1031 w 1031"/>
                <a:gd name="T29" fmla="*/ 332 h 527"/>
                <a:gd name="T30" fmla="*/ 1031 w 1031"/>
                <a:gd name="T31" fmla="*/ 323 h 527"/>
                <a:gd name="T32" fmla="*/ 1031 w 1031"/>
                <a:gd name="T33" fmla="*/ 181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1" h="527">
                  <a:moveTo>
                    <a:pt x="1031" y="181"/>
                  </a:moveTo>
                  <a:cubicBezTo>
                    <a:pt x="1031" y="130"/>
                    <a:pt x="990" y="88"/>
                    <a:pt x="938" y="88"/>
                  </a:cubicBezTo>
                  <a:cubicBezTo>
                    <a:pt x="274" y="88"/>
                    <a:pt x="274" y="88"/>
                    <a:pt x="274" y="88"/>
                  </a:cubicBezTo>
                  <a:cubicBezTo>
                    <a:pt x="274" y="30"/>
                    <a:pt x="274" y="30"/>
                    <a:pt x="274" y="30"/>
                  </a:cubicBezTo>
                  <a:cubicBezTo>
                    <a:pt x="274" y="7"/>
                    <a:pt x="260" y="0"/>
                    <a:pt x="243" y="16"/>
                  </a:cubicBezTo>
                  <a:cubicBezTo>
                    <a:pt x="17" y="221"/>
                    <a:pt x="17" y="221"/>
                    <a:pt x="17" y="221"/>
                  </a:cubicBezTo>
                  <a:cubicBezTo>
                    <a:pt x="0" y="236"/>
                    <a:pt x="0" y="261"/>
                    <a:pt x="17" y="277"/>
                  </a:cubicBezTo>
                  <a:cubicBezTo>
                    <a:pt x="243" y="482"/>
                    <a:pt x="243" y="482"/>
                    <a:pt x="243" y="482"/>
                  </a:cubicBezTo>
                  <a:cubicBezTo>
                    <a:pt x="260" y="497"/>
                    <a:pt x="274" y="491"/>
                    <a:pt x="274" y="468"/>
                  </a:cubicBezTo>
                  <a:cubicBezTo>
                    <a:pt x="274" y="416"/>
                    <a:pt x="274" y="416"/>
                    <a:pt x="274" y="416"/>
                  </a:cubicBezTo>
                  <a:cubicBezTo>
                    <a:pt x="874" y="416"/>
                    <a:pt x="874" y="416"/>
                    <a:pt x="874" y="416"/>
                  </a:cubicBezTo>
                  <a:cubicBezTo>
                    <a:pt x="912" y="416"/>
                    <a:pt x="912" y="416"/>
                    <a:pt x="912" y="416"/>
                  </a:cubicBezTo>
                  <a:cubicBezTo>
                    <a:pt x="975" y="416"/>
                    <a:pt x="1027" y="465"/>
                    <a:pt x="1031" y="527"/>
                  </a:cubicBezTo>
                  <a:cubicBezTo>
                    <a:pt x="1031" y="332"/>
                    <a:pt x="1031" y="332"/>
                    <a:pt x="1031" y="332"/>
                  </a:cubicBezTo>
                  <a:cubicBezTo>
                    <a:pt x="1031" y="332"/>
                    <a:pt x="1031" y="332"/>
                    <a:pt x="1031" y="332"/>
                  </a:cubicBezTo>
                  <a:cubicBezTo>
                    <a:pt x="1031" y="329"/>
                    <a:pt x="1031" y="326"/>
                    <a:pt x="1031" y="323"/>
                  </a:cubicBezTo>
                  <a:lnTo>
                    <a:pt x="1031" y="1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Freeform 3730"/>
            <p:cNvSpPr>
              <a:spLocks/>
            </p:cNvSpPr>
            <p:nvPr/>
          </p:nvSpPr>
          <p:spPr bwMode="auto">
            <a:xfrm>
              <a:off x="3359712" y="2561263"/>
              <a:ext cx="3069033" cy="1565963"/>
            </a:xfrm>
            <a:custGeom>
              <a:avLst/>
              <a:gdLst>
                <a:gd name="T0" fmla="*/ 1031 w 1031"/>
                <a:gd name="T1" fmla="*/ 180 h 526"/>
                <a:gd name="T2" fmla="*/ 938 w 1031"/>
                <a:gd name="T3" fmla="*/ 87 h 526"/>
                <a:gd name="T4" fmla="*/ 274 w 1031"/>
                <a:gd name="T5" fmla="*/ 87 h 526"/>
                <a:gd name="T6" fmla="*/ 274 w 1031"/>
                <a:gd name="T7" fmla="*/ 29 h 526"/>
                <a:gd name="T8" fmla="*/ 243 w 1031"/>
                <a:gd name="T9" fmla="*/ 15 h 526"/>
                <a:gd name="T10" fmla="*/ 17 w 1031"/>
                <a:gd name="T11" fmla="*/ 220 h 526"/>
                <a:gd name="T12" fmla="*/ 17 w 1031"/>
                <a:gd name="T13" fmla="*/ 276 h 526"/>
                <a:gd name="T14" fmla="*/ 243 w 1031"/>
                <a:gd name="T15" fmla="*/ 481 h 526"/>
                <a:gd name="T16" fmla="*/ 274 w 1031"/>
                <a:gd name="T17" fmla="*/ 467 h 526"/>
                <a:gd name="T18" fmla="*/ 274 w 1031"/>
                <a:gd name="T19" fmla="*/ 415 h 526"/>
                <a:gd name="T20" fmla="*/ 874 w 1031"/>
                <a:gd name="T21" fmla="*/ 415 h 526"/>
                <a:gd name="T22" fmla="*/ 912 w 1031"/>
                <a:gd name="T23" fmla="*/ 415 h 526"/>
                <a:gd name="T24" fmla="*/ 1031 w 1031"/>
                <a:gd name="T25" fmla="*/ 526 h 526"/>
                <a:gd name="T26" fmla="*/ 1031 w 1031"/>
                <a:gd name="T27" fmla="*/ 331 h 526"/>
                <a:gd name="T28" fmla="*/ 1031 w 1031"/>
                <a:gd name="T29" fmla="*/ 331 h 526"/>
                <a:gd name="T30" fmla="*/ 1031 w 1031"/>
                <a:gd name="T31" fmla="*/ 322 h 526"/>
                <a:gd name="T32" fmla="*/ 1031 w 1031"/>
                <a:gd name="T33" fmla="*/ 18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1" h="526">
                  <a:moveTo>
                    <a:pt x="1031" y="180"/>
                  </a:moveTo>
                  <a:cubicBezTo>
                    <a:pt x="1031" y="129"/>
                    <a:pt x="990" y="87"/>
                    <a:pt x="938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74" y="29"/>
                    <a:pt x="274" y="29"/>
                    <a:pt x="274" y="29"/>
                  </a:cubicBezTo>
                  <a:cubicBezTo>
                    <a:pt x="274" y="6"/>
                    <a:pt x="260" y="0"/>
                    <a:pt x="243" y="15"/>
                  </a:cubicBezTo>
                  <a:cubicBezTo>
                    <a:pt x="17" y="220"/>
                    <a:pt x="17" y="220"/>
                    <a:pt x="17" y="220"/>
                  </a:cubicBezTo>
                  <a:cubicBezTo>
                    <a:pt x="0" y="235"/>
                    <a:pt x="0" y="261"/>
                    <a:pt x="17" y="276"/>
                  </a:cubicBezTo>
                  <a:cubicBezTo>
                    <a:pt x="243" y="481"/>
                    <a:pt x="243" y="481"/>
                    <a:pt x="243" y="481"/>
                  </a:cubicBezTo>
                  <a:cubicBezTo>
                    <a:pt x="260" y="496"/>
                    <a:pt x="274" y="490"/>
                    <a:pt x="274" y="467"/>
                  </a:cubicBezTo>
                  <a:cubicBezTo>
                    <a:pt x="274" y="415"/>
                    <a:pt x="274" y="415"/>
                    <a:pt x="274" y="415"/>
                  </a:cubicBezTo>
                  <a:cubicBezTo>
                    <a:pt x="874" y="415"/>
                    <a:pt x="874" y="415"/>
                    <a:pt x="874" y="415"/>
                  </a:cubicBezTo>
                  <a:cubicBezTo>
                    <a:pt x="912" y="415"/>
                    <a:pt x="912" y="415"/>
                    <a:pt x="912" y="415"/>
                  </a:cubicBezTo>
                  <a:cubicBezTo>
                    <a:pt x="975" y="415"/>
                    <a:pt x="1027" y="464"/>
                    <a:pt x="1031" y="526"/>
                  </a:cubicBezTo>
                  <a:cubicBezTo>
                    <a:pt x="1031" y="331"/>
                    <a:pt x="1031" y="331"/>
                    <a:pt x="1031" y="331"/>
                  </a:cubicBezTo>
                  <a:cubicBezTo>
                    <a:pt x="1031" y="331"/>
                    <a:pt x="1031" y="331"/>
                    <a:pt x="1031" y="331"/>
                  </a:cubicBezTo>
                  <a:cubicBezTo>
                    <a:pt x="1031" y="328"/>
                    <a:pt x="1031" y="325"/>
                    <a:pt x="1031" y="322"/>
                  </a:cubicBezTo>
                  <a:lnTo>
                    <a:pt x="1031" y="1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96"/>
          <p:cNvGrpSpPr/>
          <p:nvPr/>
        </p:nvGrpSpPr>
        <p:grpSpPr>
          <a:xfrm>
            <a:off x="4730941" y="4287352"/>
            <a:ext cx="2188926" cy="1542905"/>
            <a:chOff x="6428745" y="3382609"/>
            <a:chExt cx="2606163" cy="1330754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4" name="Freeform 3732"/>
            <p:cNvSpPr>
              <a:spLocks/>
            </p:cNvSpPr>
            <p:nvPr/>
          </p:nvSpPr>
          <p:spPr bwMode="auto">
            <a:xfrm>
              <a:off x="6428745" y="3382609"/>
              <a:ext cx="2606163" cy="1330754"/>
            </a:xfrm>
            <a:custGeom>
              <a:avLst/>
              <a:gdLst>
                <a:gd name="T0" fmla="*/ 0 w 876"/>
                <a:gd name="T1" fmla="*/ 154 h 447"/>
                <a:gd name="T2" fmla="*/ 79 w 876"/>
                <a:gd name="T3" fmla="*/ 75 h 447"/>
                <a:gd name="T4" fmla="*/ 643 w 876"/>
                <a:gd name="T5" fmla="*/ 75 h 447"/>
                <a:gd name="T6" fmla="*/ 643 w 876"/>
                <a:gd name="T7" fmla="*/ 25 h 447"/>
                <a:gd name="T8" fmla="*/ 670 w 876"/>
                <a:gd name="T9" fmla="*/ 13 h 447"/>
                <a:gd name="T10" fmla="*/ 862 w 876"/>
                <a:gd name="T11" fmla="*/ 187 h 447"/>
                <a:gd name="T12" fmla="*/ 862 w 876"/>
                <a:gd name="T13" fmla="*/ 235 h 447"/>
                <a:gd name="T14" fmla="*/ 670 w 876"/>
                <a:gd name="T15" fmla="*/ 409 h 447"/>
                <a:gd name="T16" fmla="*/ 643 w 876"/>
                <a:gd name="T17" fmla="*/ 397 h 447"/>
                <a:gd name="T18" fmla="*/ 643 w 876"/>
                <a:gd name="T19" fmla="*/ 353 h 447"/>
                <a:gd name="T20" fmla="*/ 134 w 876"/>
                <a:gd name="T21" fmla="*/ 353 h 447"/>
                <a:gd name="T22" fmla="*/ 101 w 876"/>
                <a:gd name="T23" fmla="*/ 353 h 447"/>
                <a:gd name="T24" fmla="*/ 0 w 876"/>
                <a:gd name="T25" fmla="*/ 447 h 447"/>
                <a:gd name="T26" fmla="*/ 0 w 876"/>
                <a:gd name="T27" fmla="*/ 282 h 447"/>
                <a:gd name="T28" fmla="*/ 1 w 876"/>
                <a:gd name="T29" fmla="*/ 282 h 447"/>
                <a:gd name="T30" fmla="*/ 0 w 876"/>
                <a:gd name="T31" fmla="*/ 274 h 447"/>
                <a:gd name="T32" fmla="*/ 0 w 876"/>
                <a:gd name="T33" fmla="*/ 154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76" h="447">
                  <a:moveTo>
                    <a:pt x="0" y="154"/>
                  </a:moveTo>
                  <a:cubicBezTo>
                    <a:pt x="0" y="110"/>
                    <a:pt x="35" y="75"/>
                    <a:pt x="79" y="75"/>
                  </a:cubicBezTo>
                  <a:cubicBezTo>
                    <a:pt x="643" y="75"/>
                    <a:pt x="643" y="75"/>
                    <a:pt x="643" y="75"/>
                  </a:cubicBezTo>
                  <a:cubicBezTo>
                    <a:pt x="643" y="25"/>
                    <a:pt x="643" y="25"/>
                    <a:pt x="643" y="25"/>
                  </a:cubicBezTo>
                  <a:cubicBezTo>
                    <a:pt x="643" y="6"/>
                    <a:pt x="655" y="0"/>
                    <a:pt x="670" y="13"/>
                  </a:cubicBezTo>
                  <a:cubicBezTo>
                    <a:pt x="862" y="187"/>
                    <a:pt x="862" y="187"/>
                    <a:pt x="862" y="187"/>
                  </a:cubicBezTo>
                  <a:cubicBezTo>
                    <a:pt x="876" y="200"/>
                    <a:pt x="876" y="222"/>
                    <a:pt x="862" y="235"/>
                  </a:cubicBezTo>
                  <a:cubicBezTo>
                    <a:pt x="670" y="409"/>
                    <a:pt x="670" y="409"/>
                    <a:pt x="670" y="409"/>
                  </a:cubicBezTo>
                  <a:cubicBezTo>
                    <a:pt x="655" y="422"/>
                    <a:pt x="643" y="417"/>
                    <a:pt x="643" y="397"/>
                  </a:cubicBezTo>
                  <a:cubicBezTo>
                    <a:pt x="643" y="353"/>
                    <a:pt x="643" y="353"/>
                    <a:pt x="643" y="353"/>
                  </a:cubicBezTo>
                  <a:cubicBezTo>
                    <a:pt x="134" y="353"/>
                    <a:pt x="134" y="353"/>
                    <a:pt x="134" y="353"/>
                  </a:cubicBezTo>
                  <a:cubicBezTo>
                    <a:pt x="101" y="353"/>
                    <a:pt x="101" y="353"/>
                    <a:pt x="101" y="353"/>
                  </a:cubicBezTo>
                  <a:cubicBezTo>
                    <a:pt x="48" y="353"/>
                    <a:pt x="4" y="395"/>
                    <a:pt x="0" y="447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1" y="282"/>
                    <a:pt x="1" y="282"/>
                    <a:pt x="1" y="282"/>
                  </a:cubicBezTo>
                  <a:cubicBezTo>
                    <a:pt x="0" y="279"/>
                    <a:pt x="0" y="277"/>
                    <a:pt x="0" y="274"/>
                  </a:cubicBezTo>
                  <a:lnTo>
                    <a:pt x="0" y="1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Freeform 3733"/>
            <p:cNvSpPr>
              <a:spLocks/>
            </p:cNvSpPr>
            <p:nvPr/>
          </p:nvSpPr>
          <p:spPr bwMode="auto">
            <a:xfrm>
              <a:off x="6428745" y="3469246"/>
              <a:ext cx="2606163" cy="1127278"/>
            </a:xfrm>
            <a:custGeom>
              <a:avLst/>
              <a:gdLst>
                <a:gd name="T0" fmla="*/ 0 w 876"/>
                <a:gd name="T1" fmla="*/ 154 h 447"/>
                <a:gd name="T2" fmla="*/ 79 w 876"/>
                <a:gd name="T3" fmla="*/ 75 h 447"/>
                <a:gd name="T4" fmla="*/ 643 w 876"/>
                <a:gd name="T5" fmla="*/ 75 h 447"/>
                <a:gd name="T6" fmla="*/ 643 w 876"/>
                <a:gd name="T7" fmla="*/ 25 h 447"/>
                <a:gd name="T8" fmla="*/ 670 w 876"/>
                <a:gd name="T9" fmla="*/ 13 h 447"/>
                <a:gd name="T10" fmla="*/ 862 w 876"/>
                <a:gd name="T11" fmla="*/ 187 h 447"/>
                <a:gd name="T12" fmla="*/ 862 w 876"/>
                <a:gd name="T13" fmla="*/ 235 h 447"/>
                <a:gd name="T14" fmla="*/ 670 w 876"/>
                <a:gd name="T15" fmla="*/ 409 h 447"/>
                <a:gd name="T16" fmla="*/ 643 w 876"/>
                <a:gd name="T17" fmla="*/ 397 h 447"/>
                <a:gd name="T18" fmla="*/ 643 w 876"/>
                <a:gd name="T19" fmla="*/ 353 h 447"/>
                <a:gd name="T20" fmla="*/ 134 w 876"/>
                <a:gd name="T21" fmla="*/ 353 h 447"/>
                <a:gd name="T22" fmla="*/ 101 w 876"/>
                <a:gd name="T23" fmla="*/ 353 h 447"/>
                <a:gd name="T24" fmla="*/ 0 w 876"/>
                <a:gd name="T25" fmla="*/ 447 h 447"/>
                <a:gd name="T26" fmla="*/ 0 w 876"/>
                <a:gd name="T27" fmla="*/ 281 h 447"/>
                <a:gd name="T28" fmla="*/ 1 w 876"/>
                <a:gd name="T29" fmla="*/ 281 h 447"/>
                <a:gd name="T30" fmla="*/ 0 w 876"/>
                <a:gd name="T31" fmla="*/ 274 h 447"/>
                <a:gd name="T32" fmla="*/ 0 w 876"/>
                <a:gd name="T33" fmla="*/ 154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76" h="447">
                  <a:moveTo>
                    <a:pt x="0" y="154"/>
                  </a:moveTo>
                  <a:cubicBezTo>
                    <a:pt x="0" y="110"/>
                    <a:pt x="35" y="75"/>
                    <a:pt x="79" y="75"/>
                  </a:cubicBezTo>
                  <a:cubicBezTo>
                    <a:pt x="643" y="75"/>
                    <a:pt x="643" y="75"/>
                    <a:pt x="643" y="75"/>
                  </a:cubicBezTo>
                  <a:cubicBezTo>
                    <a:pt x="643" y="25"/>
                    <a:pt x="643" y="25"/>
                    <a:pt x="643" y="25"/>
                  </a:cubicBezTo>
                  <a:cubicBezTo>
                    <a:pt x="643" y="5"/>
                    <a:pt x="655" y="0"/>
                    <a:pt x="670" y="13"/>
                  </a:cubicBezTo>
                  <a:cubicBezTo>
                    <a:pt x="862" y="187"/>
                    <a:pt x="862" y="187"/>
                    <a:pt x="862" y="187"/>
                  </a:cubicBezTo>
                  <a:cubicBezTo>
                    <a:pt x="876" y="200"/>
                    <a:pt x="876" y="222"/>
                    <a:pt x="862" y="235"/>
                  </a:cubicBezTo>
                  <a:cubicBezTo>
                    <a:pt x="670" y="409"/>
                    <a:pt x="670" y="409"/>
                    <a:pt x="670" y="409"/>
                  </a:cubicBezTo>
                  <a:cubicBezTo>
                    <a:pt x="655" y="422"/>
                    <a:pt x="643" y="417"/>
                    <a:pt x="643" y="397"/>
                  </a:cubicBezTo>
                  <a:cubicBezTo>
                    <a:pt x="643" y="353"/>
                    <a:pt x="643" y="353"/>
                    <a:pt x="643" y="353"/>
                  </a:cubicBezTo>
                  <a:cubicBezTo>
                    <a:pt x="134" y="353"/>
                    <a:pt x="134" y="353"/>
                    <a:pt x="134" y="353"/>
                  </a:cubicBezTo>
                  <a:cubicBezTo>
                    <a:pt x="101" y="353"/>
                    <a:pt x="101" y="353"/>
                    <a:pt x="101" y="353"/>
                  </a:cubicBezTo>
                  <a:cubicBezTo>
                    <a:pt x="48" y="353"/>
                    <a:pt x="4" y="395"/>
                    <a:pt x="0" y="447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1" y="281"/>
                    <a:pt x="1" y="281"/>
                    <a:pt x="1" y="281"/>
                  </a:cubicBezTo>
                  <a:cubicBezTo>
                    <a:pt x="0" y="279"/>
                    <a:pt x="0" y="276"/>
                    <a:pt x="0" y="274"/>
                  </a:cubicBezTo>
                  <a:lnTo>
                    <a:pt x="0" y="1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94"/>
          <p:cNvGrpSpPr/>
          <p:nvPr/>
        </p:nvGrpSpPr>
        <p:grpSpPr>
          <a:xfrm>
            <a:off x="4677541" y="1686340"/>
            <a:ext cx="1960326" cy="1507496"/>
            <a:chOff x="6428745" y="1195294"/>
            <a:chExt cx="2381016" cy="124144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7" name="Freeform 3735"/>
            <p:cNvSpPr>
              <a:spLocks/>
            </p:cNvSpPr>
            <p:nvPr/>
          </p:nvSpPr>
          <p:spPr bwMode="auto">
            <a:xfrm>
              <a:off x="6428745" y="1221707"/>
              <a:ext cx="2381016" cy="1215036"/>
            </a:xfrm>
            <a:custGeom>
              <a:avLst/>
              <a:gdLst>
                <a:gd name="T0" fmla="*/ 0 w 800"/>
                <a:gd name="T1" fmla="*/ 140 h 408"/>
                <a:gd name="T2" fmla="*/ 72 w 800"/>
                <a:gd name="T3" fmla="*/ 68 h 408"/>
                <a:gd name="T4" fmla="*/ 587 w 800"/>
                <a:gd name="T5" fmla="*/ 68 h 408"/>
                <a:gd name="T6" fmla="*/ 587 w 800"/>
                <a:gd name="T7" fmla="*/ 23 h 408"/>
                <a:gd name="T8" fmla="*/ 611 w 800"/>
                <a:gd name="T9" fmla="*/ 12 h 408"/>
                <a:gd name="T10" fmla="*/ 786 w 800"/>
                <a:gd name="T11" fmla="*/ 171 h 408"/>
                <a:gd name="T12" fmla="*/ 786 w 800"/>
                <a:gd name="T13" fmla="*/ 214 h 408"/>
                <a:gd name="T14" fmla="*/ 611 w 800"/>
                <a:gd name="T15" fmla="*/ 373 h 408"/>
                <a:gd name="T16" fmla="*/ 587 w 800"/>
                <a:gd name="T17" fmla="*/ 362 h 408"/>
                <a:gd name="T18" fmla="*/ 587 w 800"/>
                <a:gd name="T19" fmla="*/ 322 h 408"/>
                <a:gd name="T20" fmla="*/ 122 w 800"/>
                <a:gd name="T21" fmla="*/ 322 h 408"/>
                <a:gd name="T22" fmla="*/ 92 w 800"/>
                <a:gd name="T23" fmla="*/ 322 h 408"/>
                <a:gd name="T24" fmla="*/ 0 w 800"/>
                <a:gd name="T25" fmla="*/ 408 h 408"/>
                <a:gd name="T26" fmla="*/ 0 w 800"/>
                <a:gd name="T27" fmla="*/ 257 h 408"/>
                <a:gd name="T28" fmla="*/ 0 w 800"/>
                <a:gd name="T29" fmla="*/ 257 h 408"/>
                <a:gd name="T30" fmla="*/ 0 w 800"/>
                <a:gd name="T31" fmla="*/ 250 h 408"/>
                <a:gd name="T32" fmla="*/ 0 w 800"/>
                <a:gd name="T33" fmla="*/ 14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0" h="408">
                  <a:moveTo>
                    <a:pt x="0" y="140"/>
                  </a:moveTo>
                  <a:cubicBezTo>
                    <a:pt x="0" y="100"/>
                    <a:pt x="32" y="68"/>
                    <a:pt x="72" y="68"/>
                  </a:cubicBezTo>
                  <a:cubicBezTo>
                    <a:pt x="587" y="68"/>
                    <a:pt x="587" y="68"/>
                    <a:pt x="587" y="68"/>
                  </a:cubicBezTo>
                  <a:cubicBezTo>
                    <a:pt x="587" y="23"/>
                    <a:pt x="587" y="23"/>
                    <a:pt x="587" y="23"/>
                  </a:cubicBezTo>
                  <a:cubicBezTo>
                    <a:pt x="587" y="5"/>
                    <a:pt x="598" y="0"/>
                    <a:pt x="611" y="12"/>
                  </a:cubicBezTo>
                  <a:cubicBezTo>
                    <a:pt x="786" y="171"/>
                    <a:pt x="786" y="171"/>
                    <a:pt x="786" y="171"/>
                  </a:cubicBezTo>
                  <a:cubicBezTo>
                    <a:pt x="800" y="183"/>
                    <a:pt x="800" y="202"/>
                    <a:pt x="786" y="214"/>
                  </a:cubicBezTo>
                  <a:cubicBezTo>
                    <a:pt x="611" y="373"/>
                    <a:pt x="611" y="373"/>
                    <a:pt x="611" y="373"/>
                  </a:cubicBezTo>
                  <a:cubicBezTo>
                    <a:pt x="598" y="385"/>
                    <a:pt x="587" y="380"/>
                    <a:pt x="587" y="362"/>
                  </a:cubicBezTo>
                  <a:cubicBezTo>
                    <a:pt x="587" y="322"/>
                    <a:pt x="587" y="322"/>
                    <a:pt x="587" y="322"/>
                  </a:cubicBezTo>
                  <a:cubicBezTo>
                    <a:pt x="122" y="322"/>
                    <a:pt x="122" y="322"/>
                    <a:pt x="122" y="322"/>
                  </a:cubicBezTo>
                  <a:cubicBezTo>
                    <a:pt x="92" y="322"/>
                    <a:pt x="92" y="322"/>
                    <a:pt x="92" y="322"/>
                  </a:cubicBezTo>
                  <a:cubicBezTo>
                    <a:pt x="43" y="322"/>
                    <a:pt x="3" y="360"/>
                    <a:pt x="0" y="408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5"/>
                    <a:pt x="0" y="252"/>
                    <a:pt x="0" y="250"/>
                  </a:cubicBez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Freeform 3736"/>
            <p:cNvSpPr>
              <a:spLocks/>
            </p:cNvSpPr>
            <p:nvPr/>
          </p:nvSpPr>
          <p:spPr bwMode="auto">
            <a:xfrm>
              <a:off x="6428745" y="1195294"/>
              <a:ext cx="2381016" cy="1213777"/>
            </a:xfrm>
            <a:custGeom>
              <a:avLst/>
              <a:gdLst>
                <a:gd name="T0" fmla="*/ 0 w 800"/>
                <a:gd name="T1" fmla="*/ 140 h 408"/>
                <a:gd name="T2" fmla="*/ 72 w 800"/>
                <a:gd name="T3" fmla="*/ 68 h 408"/>
                <a:gd name="T4" fmla="*/ 587 w 800"/>
                <a:gd name="T5" fmla="*/ 68 h 408"/>
                <a:gd name="T6" fmla="*/ 587 w 800"/>
                <a:gd name="T7" fmla="*/ 23 h 408"/>
                <a:gd name="T8" fmla="*/ 611 w 800"/>
                <a:gd name="T9" fmla="*/ 12 h 408"/>
                <a:gd name="T10" fmla="*/ 786 w 800"/>
                <a:gd name="T11" fmla="*/ 171 h 408"/>
                <a:gd name="T12" fmla="*/ 786 w 800"/>
                <a:gd name="T13" fmla="*/ 214 h 408"/>
                <a:gd name="T14" fmla="*/ 611 w 800"/>
                <a:gd name="T15" fmla="*/ 373 h 408"/>
                <a:gd name="T16" fmla="*/ 587 w 800"/>
                <a:gd name="T17" fmla="*/ 362 h 408"/>
                <a:gd name="T18" fmla="*/ 587 w 800"/>
                <a:gd name="T19" fmla="*/ 322 h 408"/>
                <a:gd name="T20" fmla="*/ 122 w 800"/>
                <a:gd name="T21" fmla="*/ 322 h 408"/>
                <a:gd name="T22" fmla="*/ 92 w 800"/>
                <a:gd name="T23" fmla="*/ 322 h 408"/>
                <a:gd name="T24" fmla="*/ 0 w 800"/>
                <a:gd name="T25" fmla="*/ 408 h 408"/>
                <a:gd name="T26" fmla="*/ 0 w 800"/>
                <a:gd name="T27" fmla="*/ 257 h 408"/>
                <a:gd name="T28" fmla="*/ 0 w 800"/>
                <a:gd name="T29" fmla="*/ 257 h 408"/>
                <a:gd name="T30" fmla="*/ 0 w 800"/>
                <a:gd name="T31" fmla="*/ 250 h 408"/>
                <a:gd name="T32" fmla="*/ 0 w 800"/>
                <a:gd name="T33" fmla="*/ 14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0" h="408">
                  <a:moveTo>
                    <a:pt x="0" y="140"/>
                  </a:moveTo>
                  <a:cubicBezTo>
                    <a:pt x="0" y="100"/>
                    <a:pt x="32" y="68"/>
                    <a:pt x="72" y="68"/>
                  </a:cubicBezTo>
                  <a:cubicBezTo>
                    <a:pt x="587" y="68"/>
                    <a:pt x="587" y="68"/>
                    <a:pt x="587" y="68"/>
                  </a:cubicBezTo>
                  <a:cubicBezTo>
                    <a:pt x="587" y="23"/>
                    <a:pt x="587" y="23"/>
                    <a:pt x="587" y="23"/>
                  </a:cubicBezTo>
                  <a:cubicBezTo>
                    <a:pt x="587" y="5"/>
                    <a:pt x="598" y="0"/>
                    <a:pt x="611" y="12"/>
                  </a:cubicBezTo>
                  <a:cubicBezTo>
                    <a:pt x="786" y="171"/>
                    <a:pt x="786" y="171"/>
                    <a:pt x="786" y="171"/>
                  </a:cubicBezTo>
                  <a:cubicBezTo>
                    <a:pt x="800" y="183"/>
                    <a:pt x="800" y="202"/>
                    <a:pt x="786" y="214"/>
                  </a:cubicBezTo>
                  <a:cubicBezTo>
                    <a:pt x="611" y="373"/>
                    <a:pt x="611" y="373"/>
                    <a:pt x="611" y="373"/>
                  </a:cubicBezTo>
                  <a:cubicBezTo>
                    <a:pt x="598" y="385"/>
                    <a:pt x="587" y="380"/>
                    <a:pt x="587" y="362"/>
                  </a:cubicBezTo>
                  <a:cubicBezTo>
                    <a:pt x="587" y="322"/>
                    <a:pt x="587" y="322"/>
                    <a:pt x="587" y="322"/>
                  </a:cubicBezTo>
                  <a:cubicBezTo>
                    <a:pt x="122" y="322"/>
                    <a:pt x="122" y="322"/>
                    <a:pt x="122" y="322"/>
                  </a:cubicBezTo>
                  <a:cubicBezTo>
                    <a:pt x="92" y="322"/>
                    <a:pt x="92" y="322"/>
                    <a:pt x="92" y="322"/>
                  </a:cubicBezTo>
                  <a:cubicBezTo>
                    <a:pt x="43" y="322"/>
                    <a:pt x="3" y="360"/>
                    <a:pt x="0" y="408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4"/>
                    <a:pt x="0" y="252"/>
                    <a:pt x="0" y="250"/>
                  </a:cubicBez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组合 95"/>
          <p:cNvGrpSpPr/>
          <p:nvPr/>
        </p:nvGrpSpPr>
        <p:grpSpPr>
          <a:xfrm>
            <a:off x="4677542" y="2930240"/>
            <a:ext cx="2764172" cy="1601181"/>
            <a:chOff x="6428747" y="2097136"/>
            <a:chExt cx="3070292" cy="1601181"/>
          </a:xfrm>
        </p:grpSpPr>
        <p:sp>
          <p:nvSpPr>
            <p:cNvPr id="20" name="Freeform 3741"/>
            <p:cNvSpPr>
              <a:spLocks/>
            </p:cNvSpPr>
            <p:nvPr/>
          </p:nvSpPr>
          <p:spPr bwMode="auto">
            <a:xfrm>
              <a:off x="6428747" y="2129840"/>
              <a:ext cx="3070292" cy="1568477"/>
            </a:xfrm>
            <a:custGeom>
              <a:avLst/>
              <a:gdLst>
                <a:gd name="T0" fmla="*/ 0 w 1032"/>
                <a:gd name="T1" fmla="*/ 181 h 527"/>
                <a:gd name="T2" fmla="*/ 93 w 1032"/>
                <a:gd name="T3" fmla="*/ 88 h 527"/>
                <a:gd name="T4" fmla="*/ 757 w 1032"/>
                <a:gd name="T5" fmla="*/ 88 h 527"/>
                <a:gd name="T6" fmla="*/ 757 w 1032"/>
                <a:gd name="T7" fmla="*/ 30 h 527"/>
                <a:gd name="T8" fmla="*/ 788 w 1032"/>
                <a:gd name="T9" fmla="*/ 16 h 527"/>
                <a:gd name="T10" fmla="*/ 1014 w 1032"/>
                <a:gd name="T11" fmla="*/ 221 h 527"/>
                <a:gd name="T12" fmla="*/ 1014 w 1032"/>
                <a:gd name="T13" fmla="*/ 277 h 527"/>
                <a:gd name="T14" fmla="*/ 788 w 1032"/>
                <a:gd name="T15" fmla="*/ 482 h 527"/>
                <a:gd name="T16" fmla="*/ 757 w 1032"/>
                <a:gd name="T17" fmla="*/ 468 h 527"/>
                <a:gd name="T18" fmla="*/ 757 w 1032"/>
                <a:gd name="T19" fmla="*/ 416 h 527"/>
                <a:gd name="T20" fmla="*/ 157 w 1032"/>
                <a:gd name="T21" fmla="*/ 416 h 527"/>
                <a:gd name="T22" fmla="*/ 119 w 1032"/>
                <a:gd name="T23" fmla="*/ 416 h 527"/>
                <a:gd name="T24" fmla="*/ 0 w 1032"/>
                <a:gd name="T25" fmla="*/ 527 h 527"/>
                <a:gd name="T26" fmla="*/ 0 w 1032"/>
                <a:gd name="T27" fmla="*/ 332 h 527"/>
                <a:gd name="T28" fmla="*/ 1 w 1032"/>
                <a:gd name="T29" fmla="*/ 332 h 527"/>
                <a:gd name="T30" fmla="*/ 0 w 1032"/>
                <a:gd name="T31" fmla="*/ 323 h 527"/>
                <a:gd name="T32" fmla="*/ 0 w 1032"/>
                <a:gd name="T33" fmla="*/ 181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2" h="527">
                  <a:moveTo>
                    <a:pt x="0" y="181"/>
                  </a:moveTo>
                  <a:cubicBezTo>
                    <a:pt x="0" y="130"/>
                    <a:pt x="42" y="88"/>
                    <a:pt x="93" y="88"/>
                  </a:cubicBezTo>
                  <a:cubicBezTo>
                    <a:pt x="757" y="88"/>
                    <a:pt x="757" y="88"/>
                    <a:pt x="757" y="88"/>
                  </a:cubicBezTo>
                  <a:cubicBezTo>
                    <a:pt x="757" y="30"/>
                    <a:pt x="757" y="30"/>
                    <a:pt x="757" y="30"/>
                  </a:cubicBezTo>
                  <a:cubicBezTo>
                    <a:pt x="757" y="7"/>
                    <a:pt x="771" y="0"/>
                    <a:pt x="788" y="16"/>
                  </a:cubicBezTo>
                  <a:cubicBezTo>
                    <a:pt x="1014" y="221"/>
                    <a:pt x="1014" y="221"/>
                    <a:pt x="1014" y="221"/>
                  </a:cubicBezTo>
                  <a:cubicBezTo>
                    <a:pt x="1032" y="236"/>
                    <a:pt x="1032" y="261"/>
                    <a:pt x="1014" y="277"/>
                  </a:cubicBezTo>
                  <a:cubicBezTo>
                    <a:pt x="788" y="482"/>
                    <a:pt x="788" y="482"/>
                    <a:pt x="788" y="482"/>
                  </a:cubicBezTo>
                  <a:cubicBezTo>
                    <a:pt x="771" y="497"/>
                    <a:pt x="757" y="491"/>
                    <a:pt x="757" y="468"/>
                  </a:cubicBezTo>
                  <a:cubicBezTo>
                    <a:pt x="757" y="416"/>
                    <a:pt x="757" y="416"/>
                    <a:pt x="757" y="416"/>
                  </a:cubicBezTo>
                  <a:cubicBezTo>
                    <a:pt x="157" y="416"/>
                    <a:pt x="157" y="416"/>
                    <a:pt x="157" y="416"/>
                  </a:cubicBezTo>
                  <a:cubicBezTo>
                    <a:pt x="119" y="416"/>
                    <a:pt x="119" y="416"/>
                    <a:pt x="119" y="416"/>
                  </a:cubicBezTo>
                  <a:cubicBezTo>
                    <a:pt x="56" y="416"/>
                    <a:pt x="4" y="465"/>
                    <a:pt x="0" y="527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" y="332"/>
                    <a:pt x="1" y="332"/>
                    <a:pt x="1" y="332"/>
                  </a:cubicBezTo>
                  <a:cubicBezTo>
                    <a:pt x="0" y="329"/>
                    <a:pt x="0" y="326"/>
                    <a:pt x="0" y="323"/>
                  </a:cubicBezTo>
                  <a:lnTo>
                    <a:pt x="0" y="18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Freeform 3742"/>
            <p:cNvSpPr>
              <a:spLocks/>
            </p:cNvSpPr>
            <p:nvPr/>
          </p:nvSpPr>
          <p:spPr bwMode="auto">
            <a:xfrm>
              <a:off x="6428747" y="2097136"/>
              <a:ext cx="3070292" cy="1565963"/>
            </a:xfrm>
            <a:custGeom>
              <a:avLst/>
              <a:gdLst>
                <a:gd name="T0" fmla="*/ 0 w 1032"/>
                <a:gd name="T1" fmla="*/ 180 h 526"/>
                <a:gd name="T2" fmla="*/ 93 w 1032"/>
                <a:gd name="T3" fmla="*/ 87 h 526"/>
                <a:gd name="T4" fmla="*/ 757 w 1032"/>
                <a:gd name="T5" fmla="*/ 87 h 526"/>
                <a:gd name="T6" fmla="*/ 757 w 1032"/>
                <a:gd name="T7" fmla="*/ 29 h 526"/>
                <a:gd name="T8" fmla="*/ 788 w 1032"/>
                <a:gd name="T9" fmla="*/ 15 h 526"/>
                <a:gd name="T10" fmla="*/ 1014 w 1032"/>
                <a:gd name="T11" fmla="*/ 220 h 526"/>
                <a:gd name="T12" fmla="*/ 1014 w 1032"/>
                <a:gd name="T13" fmla="*/ 276 h 526"/>
                <a:gd name="T14" fmla="*/ 788 w 1032"/>
                <a:gd name="T15" fmla="*/ 481 h 526"/>
                <a:gd name="T16" fmla="*/ 757 w 1032"/>
                <a:gd name="T17" fmla="*/ 467 h 526"/>
                <a:gd name="T18" fmla="*/ 757 w 1032"/>
                <a:gd name="T19" fmla="*/ 415 h 526"/>
                <a:gd name="T20" fmla="*/ 157 w 1032"/>
                <a:gd name="T21" fmla="*/ 415 h 526"/>
                <a:gd name="T22" fmla="*/ 119 w 1032"/>
                <a:gd name="T23" fmla="*/ 415 h 526"/>
                <a:gd name="T24" fmla="*/ 0 w 1032"/>
                <a:gd name="T25" fmla="*/ 526 h 526"/>
                <a:gd name="T26" fmla="*/ 0 w 1032"/>
                <a:gd name="T27" fmla="*/ 331 h 526"/>
                <a:gd name="T28" fmla="*/ 1 w 1032"/>
                <a:gd name="T29" fmla="*/ 331 h 526"/>
                <a:gd name="T30" fmla="*/ 0 w 1032"/>
                <a:gd name="T31" fmla="*/ 322 h 526"/>
                <a:gd name="T32" fmla="*/ 0 w 1032"/>
                <a:gd name="T33" fmla="*/ 18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2" h="526">
                  <a:moveTo>
                    <a:pt x="0" y="180"/>
                  </a:moveTo>
                  <a:cubicBezTo>
                    <a:pt x="0" y="129"/>
                    <a:pt x="42" y="87"/>
                    <a:pt x="93" y="87"/>
                  </a:cubicBezTo>
                  <a:cubicBezTo>
                    <a:pt x="757" y="87"/>
                    <a:pt x="757" y="87"/>
                    <a:pt x="757" y="87"/>
                  </a:cubicBezTo>
                  <a:cubicBezTo>
                    <a:pt x="757" y="29"/>
                    <a:pt x="757" y="29"/>
                    <a:pt x="757" y="29"/>
                  </a:cubicBezTo>
                  <a:cubicBezTo>
                    <a:pt x="757" y="6"/>
                    <a:pt x="771" y="0"/>
                    <a:pt x="788" y="15"/>
                  </a:cubicBezTo>
                  <a:cubicBezTo>
                    <a:pt x="1014" y="220"/>
                    <a:pt x="1014" y="220"/>
                    <a:pt x="1014" y="220"/>
                  </a:cubicBezTo>
                  <a:cubicBezTo>
                    <a:pt x="1032" y="235"/>
                    <a:pt x="1032" y="261"/>
                    <a:pt x="1014" y="276"/>
                  </a:cubicBezTo>
                  <a:cubicBezTo>
                    <a:pt x="788" y="481"/>
                    <a:pt x="788" y="481"/>
                    <a:pt x="788" y="481"/>
                  </a:cubicBezTo>
                  <a:cubicBezTo>
                    <a:pt x="771" y="496"/>
                    <a:pt x="757" y="490"/>
                    <a:pt x="757" y="467"/>
                  </a:cubicBezTo>
                  <a:cubicBezTo>
                    <a:pt x="757" y="415"/>
                    <a:pt x="757" y="415"/>
                    <a:pt x="757" y="415"/>
                  </a:cubicBezTo>
                  <a:cubicBezTo>
                    <a:pt x="157" y="415"/>
                    <a:pt x="157" y="415"/>
                    <a:pt x="157" y="415"/>
                  </a:cubicBezTo>
                  <a:cubicBezTo>
                    <a:pt x="119" y="415"/>
                    <a:pt x="119" y="415"/>
                    <a:pt x="119" y="415"/>
                  </a:cubicBezTo>
                  <a:cubicBezTo>
                    <a:pt x="56" y="415"/>
                    <a:pt x="4" y="464"/>
                    <a:pt x="0" y="526"/>
                  </a:cubicBezTo>
                  <a:cubicBezTo>
                    <a:pt x="0" y="331"/>
                    <a:pt x="0" y="331"/>
                    <a:pt x="0" y="331"/>
                  </a:cubicBezTo>
                  <a:cubicBezTo>
                    <a:pt x="1" y="331"/>
                    <a:pt x="1" y="331"/>
                    <a:pt x="1" y="331"/>
                  </a:cubicBezTo>
                  <a:cubicBezTo>
                    <a:pt x="0" y="328"/>
                    <a:pt x="0" y="325"/>
                    <a:pt x="0" y="322"/>
                  </a:cubicBezTo>
                  <a:lnTo>
                    <a:pt x="0" y="1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2630439" y="4053458"/>
            <a:ext cx="1887055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uk-UA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288 917,7 тис.грн</a:t>
            </a:r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083282" y="4909986"/>
            <a:ext cx="1148844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uk-UA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136,5%</a:t>
            </a:r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853406" y="3464376"/>
            <a:ext cx="1966608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uk-UA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10 996,3 тис.грн</a:t>
            </a:r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773236" y="2182531"/>
            <a:ext cx="1699049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uk-UA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8 058,9 тис.грн</a:t>
            </a:r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978665" y="5278409"/>
            <a:ext cx="1425146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uk-UA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102,7%</a:t>
            </a:r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8" name="Title 20"/>
          <p:cNvSpPr txBox="1">
            <a:spLocks/>
          </p:cNvSpPr>
          <p:nvPr/>
        </p:nvSpPr>
        <p:spPr>
          <a:xfrm>
            <a:off x="7128676" y="3240552"/>
            <a:ext cx="2174789" cy="764073"/>
          </a:xfrm>
          <a:prstGeom prst="rect">
            <a:avLst/>
          </a:prstGeom>
        </p:spPr>
        <p:txBody>
          <a:bodyPr vert="horz" wrap="square" lIns="128545" tIns="64271" rIns="128545" bIns="64271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>
              <a:lnSpc>
                <a:spcPct val="120000"/>
              </a:lnSpc>
            </a:pPr>
            <a:r>
              <a:rPr lang="uk-UA" altLang="zh-CN" sz="1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Фактично виконано</a:t>
            </a:r>
            <a:endParaRPr lang="en-US" sz="18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0" name="Title 20"/>
          <p:cNvSpPr txBox="1">
            <a:spLocks/>
          </p:cNvSpPr>
          <p:nvPr/>
        </p:nvSpPr>
        <p:spPr>
          <a:xfrm>
            <a:off x="451331" y="2642307"/>
            <a:ext cx="1855960" cy="462196"/>
          </a:xfrm>
          <a:prstGeom prst="rect">
            <a:avLst/>
          </a:prstGeom>
        </p:spPr>
        <p:txBody>
          <a:bodyPr vert="horz" wrap="square" lIns="128545" tIns="64271" rIns="128545" bIns="64271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>
              <a:lnSpc>
                <a:spcPct val="120000"/>
              </a:lnSpc>
            </a:pPr>
            <a:r>
              <a:rPr lang="uk-UA" altLang="zh-CN" sz="1800" b="1" dirty="0">
                <a:solidFill>
                  <a:srgbClr val="1D3C7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План на рік</a:t>
            </a:r>
            <a:endParaRPr lang="en-US" sz="1800" b="1" dirty="0">
              <a:solidFill>
                <a:srgbClr val="1D3C7A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1" name="Title 20"/>
          <p:cNvSpPr txBox="1">
            <a:spLocks/>
          </p:cNvSpPr>
          <p:nvPr/>
        </p:nvSpPr>
        <p:spPr>
          <a:xfrm>
            <a:off x="-22802" y="3747182"/>
            <a:ext cx="2497667" cy="794595"/>
          </a:xfrm>
          <a:prstGeom prst="rect">
            <a:avLst/>
          </a:prstGeom>
        </p:spPr>
        <p:txBody>
          <a:bodyPr vert="horz" wrap="square" lIns="128545" tIns="64271" rIns="128545" bIns="64271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>
              <a:lnSpc>
                <a:spcPct val="120000"/>
              </a:lnSpc>
            </a:pPr>
            <a:r>
              <a:rPr lang="uk-UA" altLang="zh-C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Фактично виконано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2" name="Title 20"/>
          <p:cNvSpPr txBox="1">
            <a:spLocks/>
          </p:cNvSpPr>
          <p:nvPr/>
        </p:nvSpPr>
        <p:spPr>
          <a:xfrm>
            <a:off x="451331" y="5029706"/>
            <a:ext cx="2023534" cy="794595"/>
          </a:xfrm>
          <a:prstGeom prst="rect">
            <a:avLst/>
          </a:prstGeom>
        </p:spPr>
        <p:txBody>
          <a:bodyPr vert="horz" wrap="square" lIns="128545" tIns="64271" rIns="128545" bIns="64271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>
              <a:lnSpc>
                <a:spcPct val="120000"/>
              </a:lnSpc>
            </a:pPr>
            <a:r>
              <a:rPr lang="uk-UA" altLang="zh-CN" sz="1800" b="1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Відсоток </a:t>
            </a:r>
            <a:r>
              <a:rPr lang="uk-UA" altLang="zh-CN" sz="1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виконання</a:t>
            </a:r>
            <a:endParaRPr lang="en-US" sz="18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3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99756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Бюджет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821588" y="2145597"/>
            <a:ext cx="148149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20000"/>
              </a:lnSpc>
            </a:pPr>
            <a:r>
              <a:rPr lang="uk-UA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План на рік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6664412" y="4531421"/>
            <a:ext cx="226742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uk-UA" altLang="zh-CN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Відсоток </a:t>
            </a:r>
            <a:r>
              <a:rPr lang="uk-UA" altLang="zh-CN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виконання</a:t>
            </a:r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667000" y="2719756"/>
            <a:ext cx="1955343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uk-UA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281 401,0 тис.грн</a:t>
            </a:r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7" name="Title 20"/>
          <p:cNvSpPr txBox="1">
            <a:spLocks/>
          </p:cNvSpPr>
          <p:nvPr/>
        </p:nvSpPr>
        <p:spPr>
          <a:xfrm>
            <a:off x="169332" y="539933"/>
            <a:ext cx="3739977" cy="794595"/>
          </a:xfrm>
          <a:prstGeom prst="rect">
            <a:avLst/>
          </a:prstGeom>
        </p:spPr>
        <p:txBody>
          <a:bodyPr vert="horz" wrap="square" lIns="128545" tIns="64271" rIns="128545" bIns="64271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>
              <a:lnSpc>
                <a:spcPct val="120000"/>
              </a:lnSpc>
            </a:pPr>
            <a:r>
              <a:rPr lang="uk-UA" altLang="zh-CN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Надходження </a:t>
            </a:r>
          </a:p>
          <a:p>
            <a:pPr>
              <a:lnSpc>
                <a:spcPct val="120000"/>
              </a:lnSpc>
            </a:pPr>
            <a:r>
              <a:rPr lang="uk-UA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(загальний фонд)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8" name="Стрелка вверх 77"/>
          <p:cNvSpPr/>
          <p:nvPr/>
        </p:nvSpPr>
        <p:spPr>
          <a:xfrm rot="8622732">
            <a:off x="2968860" y="1281758"/>
            <a:ext cx="483334" cy="60187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9" name="Стрелка вверх 78"/>
          <p:cNvSpPr/>
          <p:nvPr/>
        </p:nvSpPr>
        <p:spPr>
          <a:xfrm rot="13353921">
            <a:off x="5608373" y="1146861"/>
            <a:ext cx="475537" cy="62346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0" name="Прямоугольник 79"/>
          <p:cNvSpPr/>
          <p:nvPr/>
        </p:nvSpPr>
        <p:spPr>
          <a:xfrm>
            <a:off x="5376573" y="521056"/>
            <a:ext cx="372350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uk-UA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Надходження </a:t>
            </a:r>
          </a:p>
          <a:p>
            <a:pPr algn="ctr">
              <a:lnSpc>
                <a:spcPct val="120000"/>
              </a:lnSpc>
            </a:pP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(спеціальний фонд)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3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28016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Активно </a:t>
            </a:r>
            <a:r>
              <a:rPr lang="ru-RU" sz="1600" b="1" dirty="0" err="1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працює</a:t>
            </a:r>
            <a:r>
              <a:rPr lang="ru-RU" sz="1600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та </a:t>
            </a:r>
            <a:r>
              <a:rPr lang="ru-RU" sz="1600" b="1" dirty="0" err="1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розширює</a:t>
            </a:r>
            <a:r>
              <a:rPr lang="ru-RU" sz="1600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напрямки </a:t>
            </a:r>
            <a:r>
              <a:rPr lang="ru-RU" sz="1600" b="1" dirty="0" err="1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своєї</a:t>
            </a:r>
            <a:r>
              <a:rPr lang="ru-RU" sz="1600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діяльності</a:t>
            </a:r>
            <a:r>
              <a:rPr lang="ru-RU" sz="1600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кооператив «</a:t>
            </a:r>
            <a:r>
              <a:rPr lang="ru-RU" sz="1600" b="1" dirty="0" err="1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Ягідний</a:t>
            </a:r>
            <a:r>
              <a:rPr lang="ru-RU" sz="1600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рай». 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У  2021 </a:t>
            </a:r>
            <a:r>
              <a:rPr lang="ru-RU" sz="1600" b="1" dirty="0" err="1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році</a:t>
            </a:r>
            <a:r>
              <a:rPr lang="ru-RU" sz="1600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в кооператив</a:t>
            </a:r>
            <a:r>
              <a:rPr lang="uk-UA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входять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43 сім’ї.</a:t>
            </a:r>
          </a:p>
          <a:p>
            <a:pPr indent="457200">
              <a:lnSpc>
                <a:spcPct val="150000"/>
              </a:lnSpc>
            </a:pPr>
            <a:r>
              <a:rPr lang="ru-RU" sz="1600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Збільшено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валовий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збір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ягоди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(</a:t>
            </a:r>
            <a:r>
              <a:rPr lang="ru-RU" sz="1600" b="1" dirty="0" err="1" smtClean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більш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як у </a:t>
            </a:r>
            <a:r>
              <a:rPr lang="ru-RU" sz="1600" b="1" dirty="0" err="1" smtClean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двічі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) та </a:t>
            </a:r>
            <a:r>
              <a:rPr lang="ru-RU" sz="1600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площі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закладених</a:t>
            </a:r>
            <a:r>
              <a:rPr lang="ru-RU" sz="1600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ягідників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(</a:t>
            </a:r>
            <a:r>
              <a:rPr lang="ru-RU" sz="1600" b="1" dirty="0" err="1" smtClean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близько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3,5 га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).</a:t>
            </a:r>
          </a:p>
          <a:p>
            <a:pPr indent="457200">
              <a:lnSpc>
                <a:spcPct val="150000"/>
              </a:lnSpc>
            </a:pPr>
            <a:r>
              <a:rPr lang="ru-RU" sz="1600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Зібрано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біля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10 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тонн</a:t>
            </a:r>
            <a:r>
              <a:rPr lang="ru-RU" sz="1600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малини</a:t>
            </a:r>
            <a:r>
              <a:rPr lang="ru-RU" sz="1600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та 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6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тонн</a:t>
            </a:r>
            <a:r>
              <a:rPr lang="ru-RU" sz="1600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продукції</a:t>
            </a:r>
            <a:r>
              <a:rPr lang="ru-RU" sz="1600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городництва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.</a:t>
            </a:r>
          </a:p>
          <a:p>
            <a:pPr indent="457200">
              <a:lnSpc>
                <a:spcPct val="150000"/>
              </a:lnSpc>
            </a:pP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Кооператив </a:t>
            </a:r>
            <a:r>
              <a:rPr lang="ru-RU" sz="1600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уклав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угоду з </a:t>
            </a:r>
            <a:r>
              <a:rPr lang="ru-RU" sz="1600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компанією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центру </a:t>
            </a:r>
            <a:r>
              <a:rPr lang="ru-RU" sz="1600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фермерських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компетенцій</a:t>
            </a:r>
            <a:r>
              <a:rPr lang="ru-RU" sz="1600" b="1" dirty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на </a:t>
            </a:r>
            <a:r>
              <a:rPr lang="ru-RU" sz="1600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агросупровід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членів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кооперативу по догляду за </a:t>
            </a:r>
            <a:r>
              <a:rPr lang="ru-RU" sz="1600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малиновими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ягідниками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. </a:t>
            </a:r>
          </a:p>
          <a:p>
            <a:pPr indent="457200">
              <a:lnSpc>
                <a:spcPct val="150000"/>
              </a:lnSpc>
            </a:pP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У </a:t>
            </a:r>
            <a:r>
              <a:rPr lang="ru-RU" sz="1600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березні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2021 року закуплено </a:t>
            </a:r>
            <a:r>
              <a:rPr lang="ru-RU" sz="1600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спеціалізований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автомобіль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для </a:t>
            </a:r>
            <a:r>
              <a:rPr lang="ru-RU" sz="1600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перевезення</a:t>
            </a:r>
            <a:r>
              <a:rPr lang="ru-RU" sz="1600" b="1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ягід</a:t>
            </a:r>
            <a:r>
              <a:rPr lang="ru-RU" sz="1600" dirty="0" smtClean="0">
                <a:solidFill>
                  <a:srgbClr val="21396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. 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3370375" y="3294077"/>
            <a:ext cx="5517433" cy="3481629"/>
            <a:chOff x="3330758" y="2095326"/>
            <a:chExt cx="5180942" cy="402957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758" y="2095326"/>
              <a:ext cx="2518640" cy="19946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51" b="31100"/>
            <a:stretch/>
          </p:blipFill>
          <p:spPr>
            <a:xfrm>
              <a:off x="5959438" y="2114493"/>
              <a:ext cx="2552262" cy="19755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38" y="4180690"/>
              <a:ext cx="2552262" cy="19364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758" y="4180690"/>
              <a:ext cx="2518640" cy="19442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6146" name="Picture 2" descr="C:\Users\Виконком\Pictures\images-166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3294076"/>
            <a:ext cx="3090671" cy="3481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19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28600"/>
            <a:ext cx="91440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    У 2021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році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профінансовано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спеціальну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бюджетну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дотацію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за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утримання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бджолосімей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uk-UA" b="1" dirty="0" smtClean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Дотація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надавалась на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безповоротній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основі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фізичним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особам та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суб’єктам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господарювання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за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наявні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від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 до 300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бджолосімей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у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розмірі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200 </a:t>
            </a:r>
            <a:r>
              <a:rPr lang="ru-RU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гривень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за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бджолосім’ю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У нашій громаді 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85 (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59 – у 2020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році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громадян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які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загалом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утримують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4 490 (2 718 – у 2020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році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бджолосімей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отримали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898,0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тис.грн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(543,6 – у 2020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році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Виконком\Pictures\dotaczyy-770x4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914" y="3392260"/>
            <a:ext cx="3665849" cy="2189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Виконком\Pictures\1589900338_pasika-640x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6" y="2646860"/>
            <a:ext cx="5105528" cy="3680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60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2736"/>
            <a:ext cx="9143999" cy="82088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Контроль за </a:t>
            </a:r>
            <a:r>
              <a:rPr lang="ru-RU" sz="3600" b="1" dirty="0" err="1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додержанням</a:t>
            </a: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3600" b="1" dirty="0" err="1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законодавства</a:t>
            </a: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/>
            </a:r>
            <a:b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про </a:t>
            </a:r>
            <a:r>
              <a:rPr lang="ru-RU" sz="3600" b="1" dirty="0" err="1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працю</a:t>
            </a: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та </a:t>
            </a:r>
            <a:r>
              <a:rPr lang="ru-RU" sz="3600" b="1" dirty="0" err="1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зайнятість</a:t>
            </a: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3600" b="1" dirty="0" err="1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населення</a:t>
            </a:r>
            <a:endParaRPr lang="ru-RU" sz="3600" b="1" dirty="0">
              <a:ln>
                <a:solidFill>
                  <a:schemeClr val="bg1"/>
                </a:solidFill>
              </a:ln>
              <a:solidFill>
                <a:srgbClr val="213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865" y="2013296"/>
            <a:ext cx="3477517" cy="4247317"/>
          </a:xfrm>
          <a:prstGeom prst="rect">
            <a:avLst/>
          </a:prstGeom>
          <a:solidFill>
            <a:srgbClr val="213969"/>
          </a:solidFill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228 зустрічей з суб’єктами господарювання з легальної зайнятості.</a:t>
            </a:r>
          </a:p>
          <a:p>
            <a:pPr algn="ctr"/>
            <a:endParaRPr lang="uk-UA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результаті додатково надійшло:</a:t>
            </a:r>
          </a:p>
          <a:p>
            <a:pPr algn="ctr"/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120 </a:t>
            </a:r>
            <a:r>
              <a:rPr lang="uk-UA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тис.грн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єдиного податку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200,0 </a:t>
            </a:r>
            <a:r>
              <a:rPr lang="uk-UA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тис.грн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податку з доходів фізичних осіб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90,0 </a:t>
            </a:r>
            <a:r>
              <a:rPr lang="uk-UA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тис.грн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 плати за землю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40,0 </a:t>
            </a:r>
            <a:r>
              <a:rPr lang="uk-UA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тис.грн</a:t>
            </a:r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акцизного збору</a:t>
            </a: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2674" y="1009105"/>
            <a:ext cx="7678882" cy="369332"/>
          </a:xfrm>
          <a:prstGeom prst="rect">
            <a:avLst/>
          </a:prstGeom>
          <a:solidFill>
            <a:srgbClr val="213969"/>
          </a:solidFill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засідання, з них </a:t>
            </a:r>
            <a:r>
              <a:rPr lang="uk-U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виїзних засідань по </a:t>
            </a:r>
            <a:r>
              <a:rPr lang="uk-UA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старостинських</a:t>
            </a:r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округах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C:\Users\Виконком\Pictures\images-2214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120" y="3829158"/>
            <a:ext cx="3610843" cy="291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Виконком\Documents\ViberDownloads\PublicAccountMedia\0-04-05-e9d94faa7846b0ed5c64043b7c9228a162af0061025eab57413a55e74c7fa446_2e229d93b8be838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027" y="1651147"/>
            <a:ext cx="3875809" cy="290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38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08299" y="4274586"/>
            <a:ext cx="4038600" cy="646331"/>
          </a:xfrm>
          <a:prstGeom prst="rect">
            <a:avLst/>
          </a:prstGeom>
          <a:ln w="28575">
            <a:solidFill>
              <a:srgbClr val="21396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1D3C7A"/>
                </a:solidFill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210</a:t>
            </a:r>
            <a:r>
              <a:rPr lang="uk-UA" b="1" dirty="0" smtClean="0">
                <a:solidFill>
                  <a:srgbClr val="1D3C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srgbClr val="1D3C7A"/>
                </a:solidFill>
                <a:latin typeface="Times New Roman" pitchFamily="18" charset="0"/>
                <a:cs typeface="Times New Roman" pitchFamily="18" charset="0"/>
              </a:rPr>
              <a:t>публічних закупівель:</a:t>
            </a:r>
            <a:endParaRPr lang="ru-RU" b="1" dirty="0">
              <a:solidFill>
                <a:srgbClr val="1D3C7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2960" y="5008128"/>
            <a:ext cx="2286000" cy="646331"/>
          </a:xfrm>
          <a:prstGeom prst="rect">
            <a:avLst/>
          </a:prstGeom>
          <a:ln w="28575">
            <a:solidFill>
              <a:srgbClr val="21396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83</a:t>
            </a:r>
            <a:r>
              <a:rPr lang="uk-UA" b="1" dirty="0" smtClean="0">
                <a:solidFill>
                  <a:srgbClr val="1D3C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srgbClr val="1D3C7A"/>
                </a:solidFill>
                <a:latin typeface="Times New Roman" pitchFamily="18" charset="0"/>
                <a:cs typeface="Times New Roman" pitchFamily="18" charset="0"/>
              </a:rPr>
              <a:t>процедури -  відкриті торги</a:t>
            </a:r>
            <a:endParaRPr lang="ru-RU" b="1" dirty="0">
              <a:solidFill>
                <a:srgbClr val="1D3C7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32829" y="5044638"/>
            <a:ext cx="3116431" cy="369332"/>
          </a:xfrm>
          <a:prstGeom prst="rect">
            <a:avLst/>
          </a:prstGeom>
          <a:noFill/>
          <a:ln w="28575">
            <a:solidFill>
              <a:srgbClr val="213969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43</a:t>
            </a:r>
            <a:r>
              <a:rPr lang="uk-UA" b="1" dirty="0" smtClean="0">
                <a:solidFill>
                  <a:srgbClr val="1D3C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srgbClr val="1D3C7A"/>
                </a:solidFill>
                <a:latin typeface="Times New Roman" pitchFamily="18" charset="0"/>
                <a:cs typeface="Times New Roman" pitchFamily="18" charset="0"/>
              </a:rPr>
              <a:t>- переговорних процедур </a:t>
            </a:r>
            <a:endParaRPr lang="ru-RU" b="1" dirty="0">
              <a:solidFill>
                <a:srgbClr val="1D3C7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90950" y="4959235"/>
            <a:ext cx="2514600" cy="646331"/>
          </a:xfrm>
          <a:prstGeom prst="rect">
            <a:avLst/>
          </a:prstGeom>
          <a:ln w="28575">
            <a:solidFill>
              <a:srgbClr val="21396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84</a:t>
            </a:r>
            <a:r>
              <a:rPr lang="uk-UA" b="1" dirty="0" smtClean="0">
                <a:solidFill>
                  <a:srgbClr val="1D3C7A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b="1" dirty="0">
                <a:solidFill>
                  <a:srgbClr val="1D3C7A"/>
                </a:solidFill>
                <a:latin typeface="Times New Roman" pitchFamily="18" charset="0"/>
                <a:cs typeface="Times New Roman" pitchFamily="18" charset="0"/>
              </a:rPr>
              <a:t>допорогових процедури закупівлі</a:t>
            </a:r>
            <a:endParaRPr lang="ru-RU" b="1" dirty="0">
              <a:solidFill>
                <a:srgbClr val="1D3C7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6262" y="5867963"/>
            <a:ext cx="8026223" cy="646331"/>
          </a:xfrm>
          <a:prstGeom prst="rect">
            <a:avLst/>
          </a:prstGeom>
          <a:ln w="28575">
            <a:solidFill>
              <a:srgbClr val="21396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Загальна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вартість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укладених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договорів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становить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млн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Загальна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сума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економії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,5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млн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4470" y="1090210"/>
            <a:ext cx="607807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1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Закон України «Про публічні закупівлі» від 2015 року дає можливість :</a:t>
            </a:r>
            <a:endParaRPr lang="en-US" sz="1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1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економії  бюджетних коштів при закупівлі товарів, робіт і послуг;</a:t>
            </a:r>
            <a:endParaRPr lang="en-US" sz="1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1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автоматизації усіх необхідних дій та стандартизації документів;</a:t>
            </a:r>
            <a:endParaRPr lang="en-US" sz="1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1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відкритість та прозорість державних закупівель, що дає змогу громадськості контролювати та слідкувати за здійсненням даного процесу;</a:t>
            </a:r>
            <a:endParaRPr lang="en-US" sz="1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1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формування конкурентного середовища та запобігання проявам корупції і зловживання службовим становищем.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Nataha\Downloads\публічні-закупівлі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358" y="1461248"/>
            <a:ext cx="2731892" cy="2081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Публічні закупівлі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61260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3999" cy="1900518"/>
          </a:xfrm>
          <a:prstGeom prst="rect">
            <a:avLst/>
          </a:prstGeom>
          <a:solidFill>
            <a:srgbClr val="213969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tx1">
                    <a:lumMod val="10000"/>
                    <a:lumOff val="90000"/>
                  </a:schemeClr>
                </a:solidFill>
                <a:latin typeface="Arial" pitchFamily="34" charset="0"/>
                <a:cs typeface="Arial" pitchFamily="34" charset="0"/>
              </a:rPr>
              <a:t>Збільшилася кількість введених в експлуатацію приватних сонячних електростанцій,</a:t>
            </a:r>
          </a:p>
          <a:p>
            <a:pPr algn="ctr"/>
            <a:r>
              <a:rPr lang="uk-UA" b="1" dirty="0">
                <a:solidFill>
                  <a:schemeClr val="tx1">
                    <a:lumMod val="10000"/>
                    <a:lumOff val="90000"/>
                  </a:schemeClr>
                </a:solidFill>
                <a:latin typeface="Arial" pitchFamily="34" charset="0"/>
                <a:cs typeface="Arial" pitchFamily="34" charset="0"/>
              </a:rPr>
              <a:t> що значно збільшило надходження ПДФО до міського бюджету </a:t>
            </a:r>
            <a:endParaRPr lang="uk-UA" sz="2400" b="1" dirty="0">
              <a:solidFill>
                <a:schemeClr val="tx1">
                  <a:lumMod val="10000"/>
                  <a:lumOff val="9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20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Arial" pitchFamily="34" charset="0"/>
                <a:cs typeface="Arial" pitchFamily="34" charset="0"/>
              </a:rPr>
              <a:t>2019 рік – </a:t>
            </a:r>
            <a:r>
              <a:rPr lang="uk-UA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1,3 </a:t>
            </a:r>
            <a:r>
              <a:rPr lang="uk-UA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</a:t>
            </a:r>
            <a:r>
              <a:rPr lang="uk-UA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грн.</a:t>
            </a:r>
          </a:p>
          <a:p>
            <a:pPr algn="ctr"/>
            <a:r>
              <a:rPr lang="uk-UA" sz="20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Arial" pitchFamily="34" charset="0"/>
                <a:cs typeface="Arial" pitchFamily="34" charset="0"/>
              </a:rPr>
              <a:t>2020 рік – </a:t>
            </a:r>
            <a:r>
              <a:rPr lang="uk-UA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3,9 </a:t>
            </a:r>
            <a:r>
              <a:rPr lang="uk-UA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</a:t>
            </a:r>
            <a:r>
              <a:rPr lang="uk-UA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грн.</a:t>
            </a:r>
          </a:p>
          <a:p>
            <a:pPr algn="ctr"/>
            <a:r>
              <a:rPr lang="uk-UA" sz="20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Arial" pitchFamily="34" charset="0"/>
                <a:cs typeface="Arial" pitchFamily="34" charset="0"/>
              </a:rPr>
              <a:t>2021 рік – </a:t>
            </a:r>
            <a:r>
              <a:rPr lang="uk-UA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6,5 </a:t>
            </a:r>
            <a:r>
              <a:rPr lang="uk-UA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</a:t>
            </a:r>
            <a:r>
              <a:rPr lang="uk-UA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грн. </a:t>
            </a:r>
            <a:r>
              <a:rPr lang="uk-UA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(на 2,6 </a:t>
            </a:r>
            <a:r>
              <a:rPr lang="uk-UA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</a:t>
            </a:r>
            <a:r>
              <a:rPr lang="uk-UA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грн. </a:t>
            </a:r>
            <a:r>
              <a:rPr lang="uk-UA" sz="20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Arial" pitchFamily="34" charset="0"/>
                <a:cs typeface="Arial" pitchFamily="34" charset="0"/>
              </a:rPr>
              <a:t>більше, ніж у 2020 році)</a:t>
            </a:r>
            <a:endParaRPr lang="ru-RU" sz="2000" b="1" dirty="0">
              <a:solidFill>
                <a:schemeClr val="tx1">
                  <a:lumMod val="10000"/>
                  <a:lumOff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Nataha\Documents\ViberDownloads\0-02-0a-481bba9bc606b10370d81933419f3c6cbb8b5a93452304ce1f8316071f87def9_a6cde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82" y="1954306"/>
            <a:ext cx="7609553" cy="4778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57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Nataha\Documents\ViberDownloads\0-02-05-4d19684aecf6efb43cb8ed7ff0d20acb60726b7cc1c87cd197cdf76f253a348c_b05282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145" y="3424137"/>
            <a:ext cx="3565384" cy="2497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Пользователь\Desktop\images-54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48" y="3401728"/>
            <a:ext cx="3676267" cy="2519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Пользователь\Desktop\листи Ігор\Фото обєктів зроблених 2021 р\DSC_0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48" y="707885"/>
            <a:ext cx="3676267" cy="2531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Пользователь\Desktop\листи Ігор\Фото обєктів зроблених 2021 р\DSC_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641" y="707885"/>
            <a:ext cx="3677888" cy="2594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36103" y="2592978"/>
            <a:ext cx="2977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Капітальний ремонт </a:t>
            </a:r>
          </a:p>
          <a:p>
            <a:pPr algn="ctr"/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вул. Шевченка  м. </a:t>
            </a:r>
            <a:r>
              <a:rPr lang="uk-UA" sz="1400" b="1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Дунаївці</a:t>
            </a:r>
            <a:endParaRPr lang="uk-UA" sz="1400" b="1" dirty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97294" y="5914226"/>
            <a:ext cx="38716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Грейдерування та щебеневе покриття</a:t>
            </a:r>
          </a:p>
          <a:p>
            <a:pPr algn="ctr">
              <a:buFont typeface="Wingdings" pitchFamily="2" charset="2"/>
              <a:buChar char="Ø"/>
            </a:pP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м. Дунаївці – </a:t>
            </a:r>
            <a:r>
              <a:rPr lang="uk-UA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45 </a:t>
            </a:r>
            <a:r>
              <a:rPr lang="uk-UA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тис м²</a:t>
            </a:r>
            <a:endParaRPr lang="uk-UA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Населені пункти громади – </a:t>
            </a:r>
            <a:r>
              <a:rPr lang="uk-UA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78,5 </a:t>
            </a:r>
            <a:r>
              <a:rPr lang="uk-UA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тис м²</a:t>
            </a:r>
            <a:endParaRPr lang="uk-UA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282103" y="5738793"/>
            <a:ext cx="541324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spcBef>
                <a:spcPct val="20000"/>
              </a:spcBef>
            </a:pPr>
            <a:r>
              <a:rPr lang="uk-UA" sz="12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Ямковий  та поточний ремонти в асфальтному покритті </a:t>
            </a:r>
          </a:p>
          <a:p>
            <a:pPr marL="285750" lvl="0" indent="-285750" algn="ctr">
              <a:spcBef>
                <a:spcPct val="20000"/>
              </a:spcBef>
              <a:buFont typeface="Wingdings" pitchFamily="2" charset="2"/>
              <a:buChar char="Ø"/>
            </a:pPr>
            <a:r>
              <a:rPr lang="uk-UA" sz="12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м. </a:t>
            </a:r>
            <a:r>
              <a:rPr lang="uk-UA" sz="1200" b="1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Дунаївці</a:t>
            </a:r>
            <a:r>
              <a:rPr lang="uk-UA" sz="12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1 763</a:t>
            </a:r>
            <a:r>
              <a:rPr lang="uk-UA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тис м²</a:t>
            </a:r>
            <a:endParaRPr lang="uk-UA" sz="1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algn="ctr">
              <a:spcBef>
                <a:spcPct val="20000"/>
              </a:spcBef>
            </a:pPr>
            <a:r>
              <a:rPr lang="uk-UA" sz="12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(вулиці Спортивна, Горького, </a:t>
            </a:r>
            <a:r>
              <a:rPr lang="uk-UA" sz="1200" b="1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Лендера</a:t>
            </a:r>
            <a:r>
              <a:rPr lang="uk-UA" sz="12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200" b="1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Франца</a:t>
            </a:r>
            <a:r>
              <a:rPr lang="uk-UA" sz="12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, Лютеранська, Конституції, Партизанська, Шевченка, </a:t>
            </a:r>
            <a:r>
              <a:rPr lang="uk-UA" sz="1200" b="1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Красінських</a:t>
            </a:r>
            <a:r>
              <a:rPr lang="uk-UA" sz="12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uk-UA" sz="1200" b="1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Курчатова</a:t>
            </a:r>
            <a:r>
              <a:rPr lang="uk-UA" sz="12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, Гагаріна, Громадська, Дачна, пров. Загородній)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63216" y="2469868"/>
            <a:ext cx="52453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Капітальний ремонт </a:t>
            </a:r>
          </a:p>
          <a:p>
            <a:pPr algn="ctr"/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         дорожнього полотна у напрямку </a:t>
            </a:r>
          </a:p>
          <a:p>
            <a:pPr algn="ctr"/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        с. </a:t>
            </a:r>
            <a:r>
              <a:rPr lang="uk-UA" sz="1400" b="1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Зеленче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 роботи в галузі ЖКГ</a:t>
            </a:r>
            <a:endParaRPr lang="uk-UA" sz="4000" b="1" dirty="0">
              <a:ln>
                <a:solidFill>
                  <a:schemeClr val="bg1"/>
                </a:solidFill>
              </a:ln>
              <a:solidFill>
                <a:srgbClr val="213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153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446784" y="5981394"/>
            <a:ext cx="44069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81" y="466928"/>
            <a:ext cx="4114800" cy="3317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075" y="3161489"/>
            <a:ext cx="44284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Капітальний</a:t>
            </a:r>
            <a:r>
              <a:rPr lang="ru-RU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 ремонт </a:t>
            </a:r>
            <a:r>
              <a:rPr lang="ru-RU" b="1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дорожнього</a:t>
            </a:r>
            <a:r>
              <a:rPr lang="ru-RU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покриття</a:t>
            </a:r>
            <a:r>
              <a:rPr lang="ru-RU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вул</a:t>
            </a:r>
            <a:r>
              <a:rPr lang="ru-RU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Червона</a:t>
            </a:r>
            <a:r>
              <a:rPr lang="ru-RU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в м. Дунаївці. </a:t>
            </a:r>
            <a:endParaRPr lang="uk-UA" b="1" dirty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(1043,1 тис. грн).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Пользователь\Desktop\листи Ігор\Фото обєктів зроблених 2021 р\DSC_0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911" y="466679"/>
            <a:ext cx="4348263" cy="3317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546558" y="3159577"/>
            <a:ext cx="42490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Капітальний</a:t>
            </a:r>
            <a:r>
              <a:rPr lang="ru-RU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 ремонт </a:t>
            </a:r>
            <a:r>
              <a:rPr lang="ru-RU" b="1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елементів</a:t>
            </a:r>
            <a:r>
              <a:rPr lang="ru-RU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благоустрою  </a:t>
            </a:r>
            <a:r>
              <a:rPr lang="ru-RU" b="1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території</a:t>
            </a:r>
            <a:r>
              <a:rPr lang="ru-RU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b="1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прилеглої</a:t>
            </a:r>
            <a:r>
              <a:rPr lang="ru-RU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до </a:t>
            </a:r>
            <a:r>
              <a:rPr lang="ru-RU" b="1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пам'ятника</a:t>
            </a:r>
            <a:r>
              <a:rPr lang="ru-RU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Шевченку</a:t>
            </a:r>
            <a:r>
              <a:rPr lang="ru-RU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Т.Г. </a:t>
            </a:r>
            <a:endParaRPr lang="uk-UA" b="1" dirty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(155,4 тис. грн).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6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863970" y="5981393"/>
            <a:ext cx="69897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Пользователь\Desktop\листи Ігор\Фото обєктів зроблених 2021 р\DSC_0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77" y="262647"/>
            <a:ext cx="2188333" cy="2295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 descr="C:\Users\Пользователь\Desktop\листи Ігор\Фото обєктів зроблених 2021 р\DSC_0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097" y="269283"/>
            <a:ext cx="2081533" cy="2289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43193" y="2305455"/>
            <a:ext cx="404670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Облаштування майданчиків для паркування транспортних засобів по </a:t>
            </a:r>
            <a:endParaRPr lang="uk-UA" sz="1400" b="1" dirty="0" smtClean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4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вул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uk-UA" sz="1400" b="1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Красінських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, 5, 1</a:t>
            </a:r>
            <a:r>
              <a:rPr lang="en-US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в м. Дунаївці</a:t>
            </a:r>
            <a:b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</a:br>
            <a:r>
              <a:rPr lang="uk-UA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(289,3 тис. грн).</a:t>
            </a:r>
          </a:p>
        </p:txBody>
      </p:sp>
      <p:pic>
        <p:nvPicPr>
          <p:cNvPr id="9" name="Picture 4" descr="C:\Users\Пользователь\Desktop\листи Ігор\Фото обєктів зроблених 2021 р\DSC_00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366" y="262648"/>
            <a:ext cx="1809344" cy="2295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6" descr="C:\Users\Пользователь\Desktop\листи Ігор\Фото обєктів зроблених 2021 р\DSC_0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2918"/>
            <a:ext cx="1906622" cy="2305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10903" y="5903893"/>
            <a:ext cx="49902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Здійснено капітальний ремонт тротуарів по вул. Київська, 24, вул.</a:t>
            </a:r>
            <a:r>
              <a:rPr lang="en-US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Шевченка до вул. Конституції,</a:t>
            </a:r>
          </a:p>
          <a:p>
            <a:pPr algn="ctr"/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вул. </a:t>
            </a:r>
            <a:r>
              <a:rPr lang="uk-UA" sz="1400" b="1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Дунайгородська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, вул. </a:t>
            </a:r>
            <a:r>
              <a:rPr lang="uk-UA" sz="1400" b="1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Лендера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400" b="1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Франца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(825,9 тис. грн).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7" descr="C:\Users\Пользователь\Desktop\листи Ігор\Фото обєктів зроблених 2021 р\DSC_00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8" y="3521412"/>
            <a:ext cx="3608964" cy="2297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019471" y="2568102"/>
            <a:ext cx="37937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Проведено капітальний ремонт внутрішньо-квартальних проїздів у </a:t>
            </a:r>
            <a:endParaRPr lang="uk-UA" sz="1400" b="1" dirty="0" smtClean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4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400" b="1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Дунаївці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4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вул. Київській, №24, №26 </a:t>
            </a:r>
          </a:p>
          <a:p>
            <a:pPr algn="ctr"/>
            <a:r>
              <a:rPr lang="uk-UA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(501,9 тис. грн).</a:t>
            </a:r>
            <a:endParaRPr lang="en-US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6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taha\Downloads\Настя\Звіт голови\Вовка\изображение_viber_2020-02-06_08-12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08" y="1306950"/>
            <a:ext cx="4766555" cy="3449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145931" y="1931422"/>
            <a:ext cx="39980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Діє </a:t>
            </a:r>
            <a:r>
              <a:rPr lang="uk-UA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5 372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4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договорів 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на надання послуг із збирання та вивезення ТПВ:</a:t>
            </a:r>
          </a:p>
          <a:p>
            <a:pPr marL="285750" indent="-28575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uk-UA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3 200 </a:t>
            </a:r>
            <a:r>
              <a:rPr lang="ru-RU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у селах громади;</a:t>
            </a:r>
          </a:p>
          <a:p>
            <a:pPr marL="285750" indent="-28575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uk-UA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2 172 </a:t>
            </a:r>
            <a:r>
              <a:rPr lang="ru-RU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uk-UA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у м. Дунаївці.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5098568"/>
            <a:ext cx="507783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Закупівля комплектувальних виробів (контейнерів для збору твердих побутових відходів)</a:t>
            </a:r>
          </a:p>
          <a:p>
            <a:pPr algn="ctr"/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14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6,9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тис. грн).</a:t>
            </a:r>
          </a:p>
        </p:txBody>
      </p:sp>
      <p:pic>
        <p:nvPicPr>
          <p:cNvPr id="2050" name="Picture 2" descr="C:\Users\Sasha\Pictures\смітт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4297" y="3359365"/>
            <a:ext cx="3822971" cy="17573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760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34865"/>
          </a:xfrm>
          <a:ln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b="1" dirty="0">
                <a:ln>
                  <a:solidFill>
                    <a:srgbClr val="F1F1F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КП «Міськводоканал» надає послуги: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1199" y="4637779"/>
            <a:ext cx="88421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b="1" dirty="0">
                <a:solidFill>
                  <a:srgbClr val="1D3C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Облаштовано водопровідну мережу в с. Залісці на суму </a:t>
            </a:r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uk-UA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грн.</a:t>
            </a:r>
          </a:p>
          <a:p>
            <a:pPr marL="285750" indent="-285750">
              <a:buFont typeface="Arial" pitchFamily="34" charset="0"/>
              <a:buChar char="•"/>
            </a:pPr>
            <a:endParaRPr lang="uk-UA" b="1" dirty="0">
              <a:solidFill>
                <a:srgbClr val="1D3C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b="1" dirty="0">
                <a:solidFill>
                  <a:srgbClr val="1D3C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Побудовано водопровідну мережу по вул. Садова с. </a:t>
            </a:r>
            <a:r>
              <a:rPr lang="uk-UA" b="1" dirty="0" err="1">
                <a:solidFill>
                  <a:srgbClr val="1D3C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Січинці</a:t>
            </a:r>
            <a:r>
              <a:rPr lang="uk-UA" b="1" dirty="0">
                <a:solidFill>
                  <a:srgbClr val="1D3C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uk-UA" b="1" dirty="0">
                <a:solidFill>
                  <a:srgbClr val="1D3C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вартістю </a:t>
            </a:r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48,8 </a:t>
            </a:r>
            <a:r>
              <a:rPr lang="uk-UA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тис грн.</a:t>
            </a:r>
          </a:p>
          <a:p>
            <a:endParaRPr lang="uk-UA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b="1" dirty="0" smtClean="0">
                <a:solidFill>
                  <a:srgbClr val="1D3C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Побудовано </a:t>
            </a:r>
            <a:r>
              <a:rPr lang="uk-UA" b="1" dirty="0">
                <a:solidFill>
                  <a:srgbClr val="1D3C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водопровідну мережу по вул. Ясельна с. Воробіївка вартістю </a:t>
            </a:r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44,1 </a:t>
            </a:r>
            <a:r>
              <a:rPr lang="uk-UA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тис грн</a:t>
            </a:r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F:\Завантаження\зображенн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12" y="1720538"/>
            <a:ext cx="4057094" cy="285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Фото з телефону\зображення_viber_2020-02-12_08-49-0322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0" y="1482167"/>
            <a:ext cx="2284361" cy="3097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3FE0D00-AA89-4553-8D3D-8C0D6BBEF22F}"/>
              </a:ext>
            </a:extLst>
          </p:cNvPr>
          <p:cNvSpPr/>
          <p:nvPr/>
        </p:nvSpPr>
        <p:spPr>
          <a:xfrm>
            <a:off x="2395561" y="1074207"/>
            <a:ext cx="21366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solidFill>
                  <a:srgbClr val="2139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водопостачання </a:t>
            </a:r>
          </a:p>
          <a:p>
            <a:pPr algn="just"/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8 201</a:t>
            </a:r>
            <a:r>
              <a:rPr lang="uk-UA" b="1" dirty="0">
                <a:solidFill>
                  <a:srgbClr val="2139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абонентам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545077C-D9A2-446E-A5DB-BCB3037C80C6}"/>
              </a:ext>
            </a:extLst>
          </p:cNvPr>
          <p:cNvSpPr/>
          <p:nvPr/>
        </p:nvSpPr>
        <p:spPr>
          <a:xfrm>
            <a:off x="4667005" y="1074207"/>
            <a:ext cx="2121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uk-UA" b="1" dirty="0">
                <a:solidFill>
                  <a:srgbClr val="2139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водовідведення </a:t>
            </a:r>
          </a:p>
          <a:p>
            <a:pPr algn="just"/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3 467</a:t>
            </a:r>
            <a:r>
              <a:rPr lang="uk-UA" b="1" dirty="0">
                <a:solidFill>
                  <a:srgbClr val="2139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абонентам</a:t>
            </a:r>
          </a:p>
        </p:txBody>
      </p:sp>
      <p:sp>
        <p:nvSpPr>
          <p:cNvPr id="13" name="Стрелка: вверх-вниз 12">
            <a:extLst>
              <a:ext uri="{FF2B5EF4-FFF2-40B4-BE49-F238E27FC236}">
                <a16:creationId xmlns:a16="http://schemas.microsoft.com/office/drawing/2014/main" xmlns="" id="{1BFB2208-D42A-4401-A623-FA9F98869A4A}"/>
              </a:ext>
            </a:extLst>
          </p:cNvPr>
          <p:cNvSpPr/>
          <p:nvPr/>
        </p:nvSpPr>
        <p:spPr>
          <a:xfrm>
            <a:off x="3257489" y="648491"/>
            <a:ext cx="189096" cy="445970"/>
          </a:xfrm>
          <a:prstGeom prst="upDownArrow">
            <a:avLst/>
          </a:prstGeom>
          <a:solidFill>
            <a:srgbClr val="1D3C7A"/>
          </a:solidFill>
          <a:ln>
            <a:solidFill>
              <a:srgbClr val="1D3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213969"/>
              </a:solidFill>
            </a:endParaRPr>
          </a:p>
        </p:txBody>
      </p:sp>
      <p:sp>
        <p:nvSpPr>
          <p:cNvPr id="16" name="Стрелка: вверх-вниз 15">
            <a:extLst>
              <a:ext uri="{FF2B5EF4-FFF2-40B4-BE49-F238E27FC236}">
                <a16:creationId xmlns:a16="http://schemas.microsoft.com/office/drawing/2014/main" xmlns="" id="{39106BDD-038B-4631-9B27-AD5C8DD1623B}"/>
              </a:ext>
            </a:extLst>
          </p:cNvPr>
          <p:cNvSpPr/>
          <p:nvPr/>
        </p:nvSpPr>
        <p:spPr>
          <a:xfrm>
            <a:off x="5538744" y="648491"/>
            <a:ext cx="189096" cy="445970"/>
          </a:xfrm>
          <a:prstGeom prst="upDownArrow">
            <a:avLst/>
          </a:prstGeom>
          <a:solidFill>
            <a:srgbClr val="1D3C7A"/>
          </a:solidFill>
          <a:ln>
            <a:solidFill>
              <a:srgbClr val="1D3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74" name="Picture 2" descr="C:\Users\Виконком\Documents\ViberDownloads\PublicAccountMedia\0-04-05-f0926adcce732bcf60203ac2f623b94ef174bca63e5ad94d7de11dcb25576c73_940ed00b52c916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394" y="1482167"/>
            <a:ext cx="2339771" cy="30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81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Заголовок 1"/>
          <p:cNvSpPr>
            <a:spLocks noGrp="1"/>
          </p:cNvSpPr>
          <p:nvPr>
            <p:ph type="title"/>
          </p:nvPr>
        </p:nvSpPr>
        <p:spPr>
          <a:xfrm>
            <a:off x="304801" y="196864"/>
            <a:ext cx="8308621" cy="795801"/>
          </a:xfrm>
        </p:spPr>
        <p:txBody>
          <a:bodyPr>
            <a:normAutofit/>
          </a:bodyPr>
          <a:lstStyle/>
          <a:p>
            <a:pPr algn="ctr"/>
            <a:r>
              <a:rPr lang="uk-UA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      Власні доходи </a:t>
            </a:r>
            <a:r>
              <a:rPr lang="uk-UA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154 567,6 </a:t>
            </a:r>
            <a:r>
              <a:rPr lang="uk-UA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тис.грн</a:t>
            </a:r>
            <a:endParaRPr lang="ru-RU" sz="36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graphicFrame>
        <p:nvGraphicFramePr>
          <p:cNvPr id="5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2852819"/>
              </p:ext>
            </p:extLst>
          </p:nvPr>
        </p:nvGraphicFramePr>
        <p:xfrm>
          <a:off x="0" y="1254869"/>
          <a:ext cx="9144000" cy="5603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7292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04681" y="3674825"/>
            <a:ext cx="57393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sz="16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Проведено реконструкцію водопровідної мережі по вул. 1 Травня у м. Дунаївці вартістю </a:t>
            </a:r>
            <a:r>
              <a:rPr lang="uk-UA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1 520,2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тис грн.</a:t>
            </a:r>
          </a:p>
          <a:p>
            <a:pPr marL="285750" indent="-285750">
              <a:buFont typeface="Arial" pitchFamily="34" charset="0"/>
              <a:buChar char="•"/>
            </a:pPr>
            <a:endParaRPr lang="uk-UA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6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Придбано насосне обладнання на </a:t>
            </a:r>
            <a:r>
              <a:rPr lang="uk-UA" sz="1600" b="1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водонасосну</a:t>
            </a:r>
            <a:r>
              <a:rPr lang="uk-UA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станцію </a:t>
            </a:r>
            <a:r>
              <a:rPr lang="uk-UA" sz="16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вартістю </a:t>
            </a:r>
            <a:r>
              <a:rPr lang="uk-UA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790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тис грн.</a:t>
            </a:r>
          </a:p>
          <a:p>
            <a:pPr marL="285750" indent="-285750">
              <a:buFont typeface="Arial" pitchFamily="34" charset="0"/>
              <a:buChar char="•"/>
            </a:pPr>
            <a:endParaRPr lang="uk-UA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6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Проведено реконструкцію водопровідної мережі по пров. 1 Травня-вул. Набережна вартістю </a:t>
            </a:r>
            <a:r>
              <a:rPr lang="uk-UA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20,0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тис грн.</a:t>
            </a:r>
          </a:p>
          <a:p>
            <a:pPr marL="285750" indent="-285750">
              <a:buFont typeface="Arial" pitchFamily="34" charset="0"/>
              <a:buChar char="•"/>
            </a:pPr>
            <a:endParaRPr lang="uk-UA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Проведено </a:t>
            </a:r>
            <a:r>
              <a:rPr lang="uk-UA" sz="16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реконструкцію водопровідної мережі по пров. Ватутіна вартістю </a:t>
            </a:r>
            <a:r>
              <a:rPr lang="uk-UA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15,0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тис </a:t>
            </a:r>
            <a:r>
              <a:rPr lang="uk-UA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грн. </a:t>
            </a:r>
          </a:p>
        </p:txBody>
      </p:sp>
      <p:pic>
        <p:nvPicPr>
          <p:cNvPr id="12" name="Picture 2" descr="F:\Завантаження\зображення_viber_2021-11-01_16-47-49-8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96" y="3696209"/>
            <a:ext cx="3012552" cy="2809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Завантаження\зображення_viber_2021-11-15_08-41-23-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62" y="181981"/>
            <a:ext cx="3778531" cy="3328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Фото з телефону\232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340" y="194187"/>
            <a:ext cx="3747626" cy="327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58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442" y="178861"/>
            <a:ext cx="8179358" cy="732168"/>
          </a:xfrm>
        </p:spPr>
        <p:txBody>
          <a:bodyPr>
            <a:noAutofit/>
          </a:bodyPr>
          <a:lstStyle/>
          <a:p>
            <a:pPr algn="ctr"/>
            <a:r>
              <a:rPr lang="uk-UA" b="1" dirty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Регулювання земельних відносин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6825" y="978234"/>
            <a:ext cx="864784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itchFamily="2" charset="2"/>
              <a:buChar char="ü"/>
            </a:pPr>
            <a:r>
              <a:rPr lang="uk-UA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 сесіях міської ради розглянуто </a:t>
            </a:r>
            <a:r>
              <a:rPr lang="en-US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3 051 </a:t>
            </a:r>
            <a:r>
              <a:rPr lang="uk-UA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земельне питання;</a:t>
            </a:r>
            <a:endParaRPr lang="uk-UA" sz="1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endParaRPr lang="uk-UA" sz="1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uk-UA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За 2021 рік </a:t>
            </a:r>
            <a:r>
              <a:rPr lang="uk-UA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43</a:t>
            </a:r>
            <a:r>
              <a:rPr lang="uk-UA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uk-UA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учасникам бойових дій надано дозволи на розроблення документацій із землеустрою на земельні ділянки для ведення особистого селянського господарства, загальна площа яких складає </a:t>
            </a:r>
            <a:r>
              <a:rPr lang="uk-UA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82,5 </a:t>
            </a:r>
            <a:r>
              <a:rPr lang="uk-UA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га</a:t>
            </a:r>
            <a:r>
              <a:rPr lang="uk-UA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з метою подальшої передачі у </a:t>
            </a:r>
            <a:r>
              <a:rPr lang="uk-UA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власність </a:t>
            </a:r>
            <a:r>
              <a:rPr lang="uk-UA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(всього 252 </a:t>
            </a:r>
            <a:r>
              <a:rPr lang="uk-UA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учасникам бойових </a:t>
            </a:r>
            <a:r>
              <a:rPr lang="uk-UA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дій, загальною площею 499 га);</a:t>
            </a:r>
            <a:endParaRPr lang="uk-UA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endParaRPr lang="uk-UA" sz="1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uk-UA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50 га </a:t>
            </a:r>
            <a:r>
              <a:rPr lang="uk-UA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землі </a:t>
            </a:r>
            <a:r>
              <a:rPr lang="uk-UA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проінвентаризовано </a:t>
            </a:r>
            <a:r>
              <a:rPr lang="uk-UA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та передано в оренду товаровиробникам як невитребувані земельні частки (паї), що складає майже </a:t>
            </a:r>
            <a:r>
              <a:rPr lang="uk-UA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103,3 тис грн.</a:t>
            </a:r>
            <a:r>
              <a:rPr lang="uk-UA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орендної плати на рік</a:t>
            </a:r>
            <a:r>
              <a:rPr lang="uk-UA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214313" indent="-214313"/>
            <a:endParaRPr lang="uk-UA" sz="14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uk-UA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За 2021 рік за самовільне використання земельних ділянок та використання не за цільовим призначенням до місцевого бюджету надійшло понад </a:t>
            </a:r>
            <a:r>
              <a:rPr lang="uk-UA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188,4 тис грн.</a:t>
            </a:r>
          </a:p>
          <a:p>
            <a:pPr marL="214313" indent="-214313"/>
            <a:endParaRPr lang="uk-UA" sz="14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uk-UA" sz="135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35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35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14313" indent="-214313">
              <a:buFont typeface="Wingdings" pitchFamily="2" charset="2"/>
              <a:buChar char="ü"/>
            </a:pPr>
            <a:endParaRPr lang="uk-UA" sz="135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Sasha\Pictures\dogovori-orendi-zemli-44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3430" y="3764605"/>
            <a:ext cx="6064485" cy="292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16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Земельні аукціони</a:t>
            </a:r>
            <a:endParaRPr lang="ru-RU" sz="4800" dirty="0">
              <a:ln>
                <a:solidFill>
                  <a:srgbClr val="F1F1F1"/>
                </a:solidFill>
              </a:ln>
              <a:solidFill>
                <a:srgbClr val="1D3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5600" y="1261534"/>
            <a:ext cx="8432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Font typeface="Wingdings" pitchFamily="2" charset="2"/>
              <a:buChar char="ü"/>
            </a:pP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157,2 га (10 земельних ділянок)</a:t>
            </a:r>
            <a:r>
              <a:rPr lang="uk-UA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передано в оренду на земельних торгах у формі аукціону, що становить понад 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1 461 тис грн. в рік</a:t>
            </a:r>
            <a:r>
              <a:rPr lang="uk-UA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defTabSz="685800"/>
            <a:endParaRPr lang="en-US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defTabSz="685800">
              <a:buFont typeface="Wingdings" pitchFamily="2" charset="2"/>
              <a:buChar char="ü"/>
            </a:pP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85 га (8 земельних ділянок)</a:t>
            </a:r>
            <a:r>
              <a:rPr lang="uk-UA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включено в перелік земельних ділянок, права на які запропоновано до продажу на земельних торгах у формі аукціону у 2022 році.</a:t>
            </a:r>
            <a:endParaRPr lang="en-US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Sasha\Pictures\images-12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2925" y="2812774"/>
            <a:ext cx="4713653" cy="3142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 descr="C:\Users\Sasha\Pictures\images-10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147" y="3767667"/>
            <a:ext cx="3950526" cy="2633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576" y="0"/>
            <a:ext cx="8149213" cy="92023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Надання адм</a:t>
            </a:r>
            <a:r>
              <a:rPr lang="uk-UA" b="1" dirty="0" smtClean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іністративних</a:t>
            </a:r>
            <a:r>
              <a:rPr lang="uk-UA" sz="3600" b="1" dirty="0" smtClean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послуг</a:t>
            </a:r>
            <a:endParaRPr lang="ru-RU" sz="3600" b="1" dirty="0">
              <a:ln>
                <a:solidFill>
                  <a:srgbClr val="F1F1F1"/>
                </a:solidFill>
              </a:ln>
              <a:solidFill>
                <a:srgbClr val="1D3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334" y="878949"/>
            <a:ext cx="4222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Через ЦНАП надається </a:t>
            </a:r>
          </a:p>
          <a:p>
            <a:pPr algn="ctr"/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216</a:t>
            </a:r>
            <a:r>
              <a:rPr lang="uk-UA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адміністративних послуг</a:t>
            </a:r>
          </a:p>
          <a:p>
            <a:pPr algn="ctr"/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2016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– 9 послуг, </a:t>
            </a:r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2018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– 18 послуг)</a:t>
            </a:r>
          </a:p>
          <a:p>
            <a:pPr algn="ctr"/>
            <a:r>
              <a:rPr lang="uk-UA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1" name="Picture 5" descr="D:\Ромка Магазіний дрон\MR foto dron\DJI_0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2750057" cy="2184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330378" y="878949"/>
            <a:ext cx="4500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Мобільний ЦНАП надає</a:t>
            </a:r>
          </a:p>
          <a:p>
            <a:pPr algn="ctr"/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44 </a:t>
            </a:r>
            <a:r>
              <a:rPr lang="uk-UA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адміністративні послуги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Nataha\Downloads\Настя\Звіт голови\изображение_viber_2020-01-14_10-33-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282" y="4442178"/>
            <a:ext cx="2761385" cy="2178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99077397"/>
              </p:ext>
            </p:extLst>
          </p:nvPr>
        </p:nvGraphicFramePr>
        <p:xfrm>
          <a:off x="186268" y="1676400"/>
          <a:ext cx="5782733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74803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За рік надано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35 914 адміністративні послуги</a:t>
            </a:r>
            <a:r>
              <a:rPr lang="uk-UA" sz="16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, з них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401 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через мобільний ЦНАП </a:t>
            </a:r>
            <a:endParaRPr lang="ru-RU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49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 flipH="1">
            <a:off x="6164924" y="5779687"/>
            <a:ext cx="742296" cy="212927"/>
          </a:xfrm>
          <a:custGeom>
            <a:avLst/>
            <a:gdLst>
              <a:gd name="T0" fmla="*/ 20 w 23"/>
              <a:gd name="T1" fmla="*/ 0 h 5"/>
              <a:gd name="T2" fmla="*/ 3 w 23"/>
              <a:gd name="T3" fmla="*/ 0 h 5"/>
              <a:gd name="T4" fmla="*/ 0 w 23"/>
              <a:gd name="T5" fmla="*/ 2 h 5"/>
              <a:gd name="T6" fmla="*/ 3 w 23"/>
              <a:gd name="T7" fmla="*/ 5 h 5"/>
              <a:gd name="T8" fmla="*/ 20 w 23"/>
              <a:gd name="T9" fmla="*/ 5 h 5"/>
              <a:gd name="T10" fmla="*/ 23 w 23"/>
              <a:gd name="T11" fmla="*/ 2 h 5"/>
              <a:gd name="T12" fmla="*/ 20 w 23"/>
              <a:gd name="T13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5">
                <a:moveTo>
                  <a:pt x="20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4"/>
                  <a:pt x="1" y="5"/>
                  <a:pt x="3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2" y="5"/>
                  <a:pt x="23" y="4"/>
                  <a:pt x="23" y="2"/>
                </a:cubicBezTo>
                <a:cubicBezTo>
                  <a:pt x="23" y="1"/>
                  <a:pt x="22" y="0"/>
                  <a:pt x="20" y="0"/>
                </a:cubicBezTo>
                <a:close/>
              </a:path>
            </a:pathLst>
          </a:custGeom>
          <a:solidFill>
            <a:srgbClr val="1D3C7A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3"/>
          </a:p>
        </p:txBody>
      </p:sp>
      <p:sp>
        <p:nvSpPr>
          <p:cNvPr id="5" name="Freeform 24"/>
          <p:cNvSpPr/>
          <p:nvPr/>
        </p:nvSpPr>
        <p:spPr>
          <a:xfrm flipH="1">
            <a:off x="5970367" y="5339915"/>
            <a:ext cx="1131413" cy="439770"/>
          </a:xfrm>
          <a:custGeom>
            <a:avLst/>
            <a:gdLst>
              <a:gd name="connsiteX0" fmla="*/ 0 w 2645228"/>
              <a:gd name="connsiteY0" fmla="*/ 0 h 496975"/>
              <a:gd name="connsiteX1" fmla="*/ 2645228 w 2645228"/>
              <a:gd name="connsiteY1" fmla="*/ 0 h 496975"/>
              <a:gd name="connsiteX2" fmla="*/ 2645228 w 2645228"/>
              <a:gd name="connsiteY2" fmla="*/ 56095 h 496975"/>
              <a:gd name="connsiteX3" fmla="*/ 2204348 w 2645228"/>
              <a:gd name="connsiteY3" fmla="*/ 496975 h 496975"/>
              <a:gd name="connsiteX4" fmla="*/ 440880 w 2645228"/>
              <a:gd name="connsiteY4" fmla="*/ 496975 h 496975"/>
              <a:gd name="connsiteX5" fmla="*/ 0 w 2645228"/>
              <a:gd name="connsiteY5" fmla="*/ 56095 h 496975"/>
              <a:gd name="connsiteX6" fmla="*/ 0 w 2645228"/>
              <a:gd name="connsiteY6" fmla="*/ 0 h 4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5228" h="496975">
                <a:moveTo>
                  <a:pt x="0" y="0"/>
                </a:moveTo>
                <a:lnTo>
                  <a:pt x="2645228" y="0"/>
                </a:lnTo>
                <a:lnTo>
                  <a:pt x="2645228" y="56095"/>
                </a:lnTo>
                <a:cubicBezTo>
                  <a:pt x="2645228" y="299586"/>
                  <a:pt x="2447839" y="496975"/>
                  <a:pt x="2204348" y="496975"/>
                </a:cubicBezTo>
                <a:lnTo>
                  <a:pt x="440880" y="496975"/>
                </a:lnTo>
                <a:cubicBezTo>
                  <a:pt x="197389" y="496975"/>
                  <a:pt x="0" y="299586"/>
                  <a:pt x="0" y="5609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2"/>
          </a:p>
        </p:txBody>
      </p:sp>
      <p:sp>
        <p:nvSpPr>
          <p:cNvPr id="6" name="Freeform 25"/>
          <p:cNvSpPr/>
          <p:nvPr/>
        </p:nvSpPr>
        <p:spPr>
          <a:xfrm flipH="1">
            <a:off x="6283719" y="6081374"/>
            <a:ext cx="504709" cy="143656"/>
          </a:xfrm>
          <a:custGeom>
            <a:avLst/>
            <a:gdLst>
              <a:gd name="connsiteX0" fmla="*/ 0 w 694404"/>
              <a:gd name="connsiteY0" fmla="*/ 0 h 288475"/>
              <a:gd name="connsiteX1" fmla="*/ 694404 w 694404"/>
              <a:gd name="connsiteY1" fmla="*/ 0 h 288475"/>
              <a:gd name="connsiteX2" fmla="*/ 693800 w 694404"/>
              <a:gd name="connsiteY2" fmla="*/ 5989 h 288475"/>
              <a:gd name="connsiteX3" fmla="*/ 347202 w 694404"/>
              <a:gd name="connsiteY3" fmla="*/ 288475 h 288475"/>
              <a:gd name="connsiteX4" fmla="*/ 604 w 694404"/>
              <a:gd name="connsiteY4" fmla="*/ 5989 h 288475"/>
              <a:gd name="connsiteX5" fmla="*/ 0 w 694404"/>
              <a:gd name="connsiteY5" fmla="*/ 0 h 28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4404" h="288475">
                <a:moveTo>
                  <a:pt x="0" y="0"/>
                </a:moveTo>
                <a:lnTo>
                  <a:pt x="694404" y="0"/>
                </a:lnTo>
                <a:lnTo>
                  <a:pt x="693800" y="5989"/>
                </a:lnTo>
                <a:cubicBezTo>
                  <a:pt x="660811" y="167204"/>
                  <a:pt x="518169" y="288475"/>
                  <a:pt x="347202" y="288475"/>
                </a:cubicBezTo>
                <a:cubicBezTo>
                  <a:pt x="176235" y="288475"/>
                  <a:pt x="33593" y="167204"/>
                  <a:pt x="604" y="598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2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6445281" y="4490200"/>
            <a:ext cx="147650" cy="581816"/>
          </a:xfrm>
          <a:custGeom>
            <a:avLst/>
            <a:gdLst>
              <a:gd name="T0" fmla="*/ 77 w 112"/>
              <a:gd name="T1" fmla="*/ 270 h 331"/>
              <a:gd name="T2" fmla="*/ 44 w 112"/>
              <a:gd name="T3" fmla="*/ 331 h 331"/>
              <a:gd name="T4" fmla="*/ 15 w 112"/>
              <a:gd name="T5" fmla="*/ 328 h 331"/>
              <a:gd name="T6" fmla="*/ 0 w 112"/>
              <a:gd name="T7" fmla="*/ 261 h 331"/>
              <a:gd name="T8" fmla="*/ 35 w 112"/>
              <a:gd name="T9" fmla="*/ 0 h 331"/>
              <a:gd name="T10" fmla="*/ 112 w 112"/>
              <a:gd name="T11" fmla="*/ 11 h 331"/>
              <a:gd name="T12" fmla="*/ 77 w 112"/>
              <a:gd name="T13" fmla="*/ 270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2" h="331">
                <a:moveTo>
                  <a:pt x="77" y="270"/>
                </a:moveTo>
                <a:lnTo>
                  <a:pt x="44" y="331"/>
                </a:lnTo>
                <a:lnTo>
                  <a:pt x="15" y="328"/>
                </a:lnTo>
                <a:lnTo>
                  <a:pt x="0" y="261"/>
                </a:lnTo>
                <a:lnTo>
                  <a:pt x="35" y="0"/>
                </a:lnTo>
                <a:lnTo>
                  <a:pt x="112" y="11"/>
                </a:lnTo>
                <a:lnTo>
                  <a:pt x="77" y="270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6487463" y="4386493"/>
            <a:ext cx="116012" cy="179290"/>
          </a:xfrm>
          <a:custGeom>
            <a:avLst/>
            <a:gdLst>
              <a:gd name="T0" fmla="*/ 58 w 64"/>
              <a:gd name="T1" fmla="*/ 48 h 74"/>
              <a:gd name="T2" fmla="*/ 27 w 64"/>
              <a:gd name="T3" fmla="*/ 72 h 74"/>
              <a:gd name="T4" fmla="*/ 26 w 64"/>
              <a:gd name="T5" fmla="*/ 72 h 74"/>
              <a:gd name="T6" fmla="*/ 2 w 64"/>
              <a:gd name="T7" fmla="*/ 41 h 74"/>
              <a:gd name="T8" fmla="*/ 6 w 64"/>
              <a:gd name="T9" fmla="*/ 15 h 74"/>
              <a:gd name="T10" fmla="*/ 35 w 64"/>
              <a:gd name="T11" fmla="*/ 7 h 74"/>
              <a:gd name="T12" fmla="*/ 36 w 64"/>
              <a:gd name="T13" fmla="*/ 7 h 74"/>
              <a:gd name="T14" fmla="*/ 62 w 64"/>
              <a:gd name="T15" fmla="*/ 22 h 74"/>
              <a:gd name="T16" fmla="*/ 58 w 64"/>
              <a:gd name="T17" fmla="*/ 4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74">
                <a:moveTo>
                  <a:pt x="58" y="48"/>
                </a:moveTo>
                <a:cubicBezTo>
                  <a:pt x="56" y="63"/>
                  <a:pt x="42" y="74"/>
                  <a:pt x="27" y="72"/>
                </a:cubicBezTo>
                <a:cubicBezTo>
                  <a:pt x="26" y="72"/>
                  <a:pt x="26" y="72"/>
                  <a:pt x="26" y="72"/>
                </a:cubicBezTo>
                <a:cubicBezTo>
                  <a:pt x="11" y="70"/>
                  <a:pt x="0" y="56"/>
                  <a:pt x="2" y="41"/>
                </a:cubicBezTo>
                <a:cubicBezTo>
                  <a:pt x="6" y="15"/>
                  <a:pt x="6" y="15"/>
                  <a:pt x="6" y="15"/>
                </a:cubicBezTo>
                <a:cubicBezTo>
                  <a:pt x="8" y="0"/>
                  <a:pt x="20" y="5"/>
                  <a:pt x="35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51" y="9"/>
                  <a:pt x="64" y="7"/>
                  <a:pt x="62" y="22"/>
                </a:cubicBezTo>
                <a:lnTo>
                  <a:pt x="58" y="48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6474282" y="4451527"/>
            <a:ext cx="126557" cy="163472"/>
          </a:xfrm>
          <a:custGeom>
            <a:avLst/>
            <a:gdLst>
              <a:gd name="T0" fmla="*/ 85 w 96"/>
              <a:gd name="T1" fmla="*/ 93 h 93"/>
              <a:gd name="T2" fmla="*/ 0 w 96"/>
              <a:gd name="T3" fmla="*/ 81 h 93"/>
              <a:gd name="T4" fmla="*/ 11 w 96"/>
              <a:gd name="T5" fmla="*/ 0 h 93"/>
              <a:gd name="T6" fmla="*/ 96 w 96"/>
              <a:gd name="T7" fmla="*/ 12 h 93"/>
              <a:gd name="T8" fmla="*/ 85 w 96"/>
              <a:gd name="T9" fmla="*/ 93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6" h="93">
                <a:moveTo>
                  <a:pt x="85" y="93"/>
                </a:moveTo>
                <a:lnTo>
                  <a:pt x="0" y="81"/>
                </a:lnTo>
                <a:lnTo>
                  <a:pt x="11" y="0"/>
                </a:lnTo>
                <a:lnTo>
                  <a:pt x="96" y="12"/>
                </a:lnTo>
                <a:lnTo>
                  <a:pt x="85" y="93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6465053" y="5050920"/>
            <a:ext cx="38232" cy="84372"/>
          </a:xfrm>
          <a:custGeom>
            <a:avLst/>
            <a:gdLst>
              <a:gd name="T0" fmla="*/ 0 w 21"/>
              <a:gd name="T1" fmla="*/ 5 h 35"/>
              <a:gd name="T2" fmla="*/ 5 w 21"/>
              <a:gd name="T3" fmla="*/ 26 h 35"/>
              <a:gd name="T4" fmla="*/ 21 w 21"/>
              <a:gd name="T5" fmla="*/ 9 h 35"/>
              <a:gd name="T6" fmla="*/ 0 w 21"/>
              <a:gd name="T7" fmla="*/ 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35">
                <a:moveTo>
                  <a:pt x="0" y="5"/>
                </a:moveTo>
                <a:cubicBezTo>
                  <a:pt x="0" y="5"/>
                  <a:pt x="3" y="22"/>
                  <a:pt x="5" y="26"/>
                </a:cubicBezTo>
                <a:cubicBezTo>
                  <a:pt x="6" y="31"/>
                  <a:pt x="9" y="35"/>
                  <a:pt x="21" y="9"/>
                </a:cubicBezTo>
                <a:cubicBezTo>
                  <a:pt x="21" y="9"/>
                  <a:pt x="13" y="0"/>
                  <a:pt x="0" y="5"/>
                </a:cubicBez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6598205" y="4488442"/>
            <a:ext cx="146333" cy="581816"/>
          </a:xfrm>
          <a:custGeom>
            <a:avLst/>
            <a:gdLst>
              <a:gd name="T0" fmla="*/ 75 w 111"/>
              <a:gd name="T1" fmla="*/ 269 h 331"/>
              <a:gd name="T2" fmla="*/ 44 w 111"/>
              <a:gd name="T3" fmla="*/ 331 h 331"/>
              <a:gd name="T4" fmla="*/ 15 w 111"/>
              <a:gd name="T5" fmla="*/ 326 h 331"/>
              <a:gd name="T6" fmla="*/ 0 w 111"/>
              <a:gd name="T7" fmla="*/ 259 h 331"/>
              <a:gd name="T8" fmla="*/ 34 w 111"/>
              <a:gd name="T9" fmla="*/ 0 h 331"/>
              <a:gd name="T10" fmla="*/ 111 w 111"/>
              <a:gd name="T11" fmla="*/ 9 h 331"/>
              <a:gd name="T12" fmla="*/ 75 w 111"/>
              <a:gd name="T13" fmla="*/ 269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1" h="331">
                <a:moveTo>
                  <a:pt x="75" y="269"/>
                </a:moveTo>
                <a:lnTo>
                  <a:pt x="44" y="331"/>
                </a:lnTo>
                <a:lnTo>
                  <a:pt x="15" y="326"/>
                </a:lnTo>
                <a:lnTo>
                  <a:pt x="0" y="259"/>
                </a:lnTo>
                <a:lnTo>
                  <a:pt x="34" y="0"/>
                </a:lnTo>
                <a:lnTo>
                  <a:pt x="111" y="9"/>
                </a:lnTo>
                <a:lnTo>
                  <a:pt x="75" y="269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6639070" y="4381219"/>
            <a:ext cx="116012" cy="179290"/>
          </a:xfrm>
          <a:custGeom>
            <a:avLst/>
            <a:gdLst>
              <a:gd name="T0" fmla="*/ 58 w 64"/>
              <a:gd name="T1" fmla="*/ 48 h 74"/>
              <a:gd name="T2" fmla="*/ 27 w 64"/>
              <a:gd name="T3" fmla="*/ 72 h 74"/>
              <a:gd name="T4" fmla="*/ 26 w 64"/>
              <a:gd name="T5" fmla="*/ 72 h 74"/>
              <a:gd name="T6" fmla="*/ 2 w 64"/>
              <a:gd name="T7" fmla="*/ 41 h 74"/>
              <a:gd name="T8" fmla="*/ 6 w 64"/>
              <a:gd name="T9" fmla="*/ 15 h 74"/>
              <a:gd name="T10" fmla="*/ 35 w 64"/>
              <a:gd name="T11" fmla="*/ 7 h 74"/>
              <a:gd name="T12" fmla="*/ 36 w 64"/>
              <a:gd name="T13" fmla="*/ 7 h 74"/>
              <a:gd name="T14" fmla="*/ 61 w 64"/>
              <a:gd name="T15" fmla="*/ 23 h 74"/>
              <a:gd name="T16" fmla="*/ 58 w 64"/>
              <a:gd name="T17" fmla="*/ 4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74">
                <a:moveTo>
                  <a:pt x="58" y="48"/>
                </a:moveTo>
                <a:cubicBezTo>
                  <a:pt x="56" y="64"/>
                  <a:pt x="42" y="74"/>
                  <a:pt x="27" y="72"/>
                </a:cubicBezTo>
                <a:cubicBezTo>
                  <a:pt x="26" y="72"/>
                  <a:pt x="26" y="72"/>
                  <a:pt x="26" y="72"/>
                </a:cubicBezTo>
                <a:cubicBezTo>
                  <a:pt x="11" y="70"/>
                  <a:pt x="0" y="56"/>
                  <a:pt x="2" y="41"/>
                </a:cubicBezTo>
                <a:cubicBezTo>
                  <a:pt x="6" y="15"/>
                  <a:pt x="6" y="15"/>
                  <a:pt x="6" y="15"/>
                </a:cubicBezTo>
                <a:cubicBezTo>
                  <a:pt x="8" y="0"/>
                  <a:pt x="20" y="5"/>
                  <a:pt x="35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51" y="9"/>
                  <a:pt x="64" y="7"/>
                  <a:pt x="61" y="23"/>
                </a:cubicBezTo>
                <a:lnTo>
                  <a:pt x="58" y="48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6627205" y="4449771"/>
            <a:ext cx="126557" cy="161713"/>
          </a:xfrm>
          <a:custGeom>
            <a:avLst/>
            <a:gdLst>
              <a:gd name="T0" fmla="*/ 85 w 96"/>
              <a:gd name="T1" fmla="*/ 92 h 92"/>
              <a:gd name="T2" fmla="*/ 0 w 96"/>
              <a:gd name="T3" fmla="*/ 81 h 92"/>
              <a:gd name="T4" fmla="*/ 11 w 96"/>
              <a:gd name="T5" fmla="*/ 0 h 92"/>
              <a:gd name="T6" fmla="*/ 96 w 96"/>
              <a:gd name="T7" fmla="*/ 11 h 92"/>
              <a:gd name="T8" fmla="*/ 85 w 96"/>
              <a:gd name="T9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6" h="92">
                <a:moveTo>
                  <a:pt x="85" y="92"/>
                </a:moveTo>
                <a:lnTo>
                  <a:pt x="0" y="81"/>
                </a:lnTo>
                <a:lnTo>
                  <a:pt x="11" y="0"/>
                </a:lnTo>
                <a:lnTo>
                  <a:pt x="96" y="11"/>
                </a:lnTo>
                <a:lnTo>
                  <a:pt x="85" y="92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6617977" y="5045648"/>
            <a:ext cx="38232" cy="84372"/>
          </a:xfrm>
          <a:custGeom>
            <a:avLst/>
            <a:gdLst>
              <a:gd name="T0" fmla="*/ 0 w 21"/>
              <a:gd name="T1" fmla="*/ 6 h 35"/>
              <a:gd name="T2" fmla="*/ 5 w 21"/>
              <a:gd name="T3" fmla="*/ 27 h 35"/>
              <a:gd name="T4" fmla="*/ 21 w 21"/>
              <a:gd name="T5" fmla="*/ 10 h 35"/>
              <a:gd name="T6" fmla="*/ 0 w 21"/>
              <a:gd name="T7" fmla="*/ 6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35">
                <a:moveTo>
                  <a:pt x="0" y="6"/>
                </a:moveTo>
                <a:cubicBezTo>
                  <a:pt x="0" y="6"/>
                  <a:pt x="3" y="22"/>
                  <a:pt x="5" y="27"/>
                </a:cubicBezTo>
                <a:cubicBezTo>
                  <a:pt x="6" y="31"/>
                  <a:pt x="9" y="35"/>
                  <a:pt x="21" y="10"/>
                </a:cubicBezTo>
                <a:cubicBezTo>
                  <a:pt x="21" y="10"/>
                  <a:pt x="13" y="0"/>
                  <a:pt x="0" y="6"/>
                </a:cubicBez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6731353" y="4491956"/>
            <a:ext cx="34276" cy="295302"/>
          </a:xfrm>
          <a:custGeom>
            <a:avLst/>
            <a:gdLst>
              <a:gd name="T0" fmla="*/ 4 w 19"/>
              <a:gd name="T1" fmla="*/ 0 h 122"/>
              <a:gd name="T2" fmla="*/ 19 w 19"/>
              <a:gd name="T3" fmla="*/ 16 h 122"/>
              <a:gd name="T4" fmla="*/ 7 w 19"/>
              <a:gd name="T5" fmla="*/ 115 h 122"/>
              <a:gd name="T6" fmla="*/ 0 w 19"/>
              <a:gd name="T7" fmla="*/ 121 h 122"/>
              <a:gd name="T8" fmla="*/ 10 w 19"/>
              <a:gd name="T9" fmla="*/ 43 h 122"/>
              <a:gd name="T10" fmla="*/ 5 w 19"/>
              <a:gd name="T11" fmla="*/ 34 h 122"/>
              <a:gd name="T12" fmla="*/ 4 w 19"/>
              <a:gd name="T1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" h="122">
                <a:moveTo>
                  <a:pt x="4" y="0"/>
                </a:moveTo>
                <a:cubicBezTo>
                  <a:pt x="4" y="0"/>
                  <a:pt x="18" y="10"/>
                  <a:pt x="19" y="16"/>
                </a:cubicBezTo>
                <a:cubicBezTo>
                  <a:pt x="19" y="21"/>
                  <a:pt x="7" y="115"/>
                  <a:pt x="7" y="115"/>
                </a:cubicBezTo>
                <a:cubicBezTo>
                  <a:pt x="7" y="115"/>
                  <a:pt x="8" y="122"/>
                  <a:pt x="0" y="121"/>
                </a:cubicBezTo>
                <a:cubicBezTo>
                  <a:pt x="10" y="43"/>
                  <a:pt x="10" y="43"/>
                  <a:pt x="10" y="43"/>
                </a:cubicBezTo>
                <a:cubicBezTo>
                  <a:pt x="5" y="34"/>
                  <a:pt x="5" y="34"/>
                  <a:pt x="5" y="34"/>
                </a:cubicBezTo>
                <a:cubicBezTo>
                  <a:pt x="4" y="0"/>
                  <a:pt x="4" y="0"/>
                  <a:pt x="4" y="0"/>
                </a:cubicBez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grpSp>
        <p:nvGrpSpPr>
          <p:cNvPr id="2" name="Group 123"/>
          <p:cNvGrpSpPr/>
          <p:nvPr/>
        </p:nvGrpSpPr>
        <p:grpSpPr>
          <a:xfrm>
            <a:off x="5705708" y="4356172"/>
            <a:ext cx="678931" cy="687281"/>
            <a:chOff x="7170738" y="4168775"/>
            <a:chExt cx="817563" cy="620713"/>
          </a:xfrm>
          <a:solidFill>
            <a:srgbClr val="1D3C7A"/>
          </a:solidFill>
        </p:grpSpPr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7170738" y="4168775"/>
              <a:ext cx="785813" cy="354013"/>
            </a:xfrm>
            <a:custGeom>
              <a:avLst/>
              <a:gdLst>
                <a:gd name="T0" fmla="*/ 246 w 495"/>
                <a:gd name="T1" fmla="*/ 223 h 223"/>
                <a:gd name="T2" fmla="*/ 0 w 495"/>
                <a:gd name="T3" fmla="*/ 111 h 223"/>
                <a:gd name="T4" fmla="*/ 252 w 495"/>
                <a:gd name="T5" fmla="*/ 0 h 223"/>
                <a:gd name="T6" fmla="*/ 495 w 495"/>
                <a:gd name="T7" fmla="*/ 109 h 223"/>
                <a:gd name="T8" fmla="*/ 246 w 495"/>
                <a:gd name="T9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" h="223">
                  <a:moveTo>
                    <a:pt x="246" y="223"/>
                  </a:moveTo>
                  <a:lnTo>
                    <a:pt x="0" y="111"/>
                  </a:lnTo>
                  <a:lnTo>
                    <a:pt x="252" y="0"/>
                  </a:lnTo>
                  <a:lnTo>
                    <a:pt x="495" y="109"/>
                  </a:lnTo>
                  <a:lnTo>
                    <a:pt x="246" y="2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id-ID" sz="1012"/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7924800" y="4335463"/>
              <a:ext cx="23813" cy="2571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id-ID" sz="1012"/>
            </a:p>
          </p:txBody>
        </p:sp>
        <p:sp>
          <p:nvSpPr>
            <p:cNvPr id="19" name="Oval 16"/>
            <p:cNvSpPr>
              <a:spLocks noChangeArrowheads="1"/>
            </p:cNvSpPr>
            <p:nvPr/>
          </p:nvSpPr>
          <p:spPr bwMode="auto">
            <a:xfrm>
              <a:off x="7897813" y="4564063"/>
              <a:ext cx="76200" cy="777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id-ID" sz="1012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7888288" y="4605338"/>
              <a:ext cx="55563" cy="171450"/>
            </a:xfrm>
            <a:custGeom>
              <a:avLst/>
              <a:gdLst>
                <a:gd name="T0" fmla="*/ 14 w 26"/>
                <a:gd name="T1" fmla="*/ 4 h 79"/>
                <a:gd name="T2" fmla="*/ 6 w 26"/>
                <a:gd name="T3" fmla="*/ 79 h 79"/>
                <a:gd name="T4" fmla="*/ 26 w 26"/>
                <a:gd name="T5" fmla="*/ 79 h 79"/>
                <a:gd name="T6" fmla="*/ 26 w 26"/>
                <a:gd name="T7" fmla="*/ 0 h 79"/>
                <a:gd name="T8" fmla="*/ 14 w 26"/>
                <a:gd name="T9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9">
                  <a:moveTo>
                    <a:pt x="14" y="4"/>
                  </a:moveTo>
                  <a:cubicBezTo>
                    <a:pt x="14" y="4"/>
                    <a:pt x="0" y="34"/>
                    <a:pt x="6" y="79"/>
                  </a:cubicBezTo>
                  <a:cubicBezTo>
                    <a:pt x="26" y="79"/>
                    <a:pt x="26" y="79"/>
                    <a:pt x="26" y="79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14" y="7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id-ID" sz="1012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7932738" y="4605338"/>
              <a:ext cx="55563" cy="171450"/>
            </a:xfrm>
            <a:custGeom>
              <a:avLst/>
              <a:gdLst>
                <a:gd name="T0" fmla="*/ 11 w 25"/>
                <a:gd name="T1" fmla="*/ 4 h 79"/>
                <a:gd name="T2" fmla="*/ 20 w 25"/>
                <a:gd name="T3" fmla="*/ 79 h 79"/>
                <a:gd name="T4" fmla="*/ 0 w 25"/>
                <a:gd name="T5" fmla="*/ 79 h 79"/>
                <a:gd name="T6" fmla="*/ 0 w 25"/>
                <a:gd name="T7" fmla="*/ 0 h 79"/>
                <a:gd name="T8" fmla="*/ 11 w 25"/>
                <a:gd name="T9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9">
                  <a:moveTo>
                    <a:pt x="11" y="4"/>
                  </a:moveTo>
                  <a:cubicBezTo>
                    <a:pt x="11" y="4"/>
                    <a:pt x="25" y="34"/>
                    <a:pt x="2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1" y="7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id-ID" sz="1012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7327900" y="4449763"/>
              <a:ext cx="455613" cy="339725"/>
            </a:xfrm>
            <a:custGeom>
              <a:avLst/>
              <a:gdLst>
                <a:gd name="T0" fmla="*/ 209 w 209"/>
                <a:gd name="T1" fmla="*/ 0 h 156"/>
                <a:gd name="T2" fmla="*/ 104 w 209"/>
                <a:gd name="T3" fmla="*/ 49 h 156"/>
                <a:gd name="T4" fmla="*/ 0 w 209"/>
                <a:gd name="T5" fmla="*/ 0 h 156"/>
                <a:gd name="T6" fmla="*/ 0 w 209"/>
                <a:gd name="T7" fmla="*/ 120 h 156"/>
                <a:gd name="T8" fmla="*/ 102 w 209"/>
                <a:gd name="T9" fmla="*/ 156 h 156"/>
                <a:gd name="T10" fmla="*/ 102 w 209"/>
                <a:gd name="T11" fmla="*/ 156 h 156"/>
                <a:gd name="T12" fmla="*/ 104 w 209"/>
                <a:gd name="T13" fmla="*/ 156 h 156"/>
                <a:gd name="T14" fmla="*/ 107 w 209"/>
                <a:gd name="T15" fmla="*/ 156 h 156"/>
                <a:gd name="T16" fmla="*/ 107 w 209"/>
                <a:gd name="T17" fmla="*/ 156 h 156"/>
                <a:gd name="T18" fmla="*/ 209 w 209"/>
                <a:gd name="T19" fmla="*/ 120 h 156"/>
                <a:gd name="T20" fmla="*/ 209 w 209"/>
                <a:gd name="T2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9" h="156">
                  <a:moveTo>
                    <a:pt x="209" y="0"/>
                  </a:moveTo>
                  <a:cubicBezTo>
                    <a:pt x="209" y="1"/>
                    <a:pt x="121" y="41"/>
                    <a:pt x="104" y="49"/>
                  </a:cubicBezTo>
                  <a:cubicBezTo>
                    <a:pt x="87" y="41"/>
                    <a:pt x="0" y="1"/>
                    <a:pt x="0" y="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28" y="150"/>
                    <a:pt x="84" y="155"/>
                    <a:pt x="102" y="156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2" y="156"/>
                    <a:pt x="103" y="156"/>
                    <a:pt x="104" y="156"/>
                  </a:cubicBezTo>
                  <a:cubicBezTo>
                    <a:pt x="106" y="156"/>
                    <a:pt x="107" y="156"/>
                    <a:pt x="107" y="156"/>
                  </a:cubicBezTo>
                  <a:cubicBezTo>
                    <a:pt x="107" y="156"/>
                    <a:pt x="107" y="156"/>
                    <a:pt x="107" y="156"/>
                  </a:cubicBezTo>
                  <a:cubicBezTo>
                    <a:pt x="125" y="155"/>
                    <a:pt x="181" y="150"/>
                    <a:pt x="209" y="120"/>
                  </a:cubicBezTo>
                  <a:lnTo>
                    <a:pt x="20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id-ID" sz="1012"/>
            </a:p>
          </p:txBody>
        </p:sp>
      </p:grpSp>
      <p:sp>
        <p:nvSpPr>
          <p:cNvPr id="23" name="Freeform 20"/>
          <p:cNvSpPr>
            <a:spLocks noEditPoints="1"/>
          </p:cNvSpPr>
          <p:nvPr/>
        </p:nvSpPr>
        <p:spPr bwMode="auto">
          <a:xfrm>
            <a:off x="5153335" y="2010017"/>
            <a:ext cx="396812" cy="557206"/>
          </a:xfrm>
          <a:custGeom>
            <a:avLst/>
            <a:gdLst>
              <a:gd name="T0" fmla="*/ 168 w 219"/>
              <a:gd name="T1" fmla="*/ 224 h 231"/>
              <a:gd name="T2" fmla="*/ 197 w 219"/>
              <a:gd name="T3" fmla="*/ 212 h 231"/>
              <a:gd name="T4" fmla="*/ 168 w 219"/>
              <a:gd name="T5" fmla="*/ 132 h 231"/>
              <a:gd name="T6" fmla="*/ 168 w 219"/>
              <a:gd name="T7" fmla="*/ 150 h 231"/>
              <a:gd name="T8" fmla="*/ 192 w 219"/>
              <a:gd name="T9" fmla="*/ 190 h 231"/>
              <a:gd name="T10" fmla="*/ 168 w 219"/>
              <a:gd name="T11" fmla="*/ 209 h 231"/>
              <a:gd name="T12" fmla="*/ 168 w 219"/>
              <a:gd name="T13" fmla="*/ 224 h 231"/>
              <a:gd name="T14" fmla="*/ 168 w 219"/>
              <a:gd name="T15" fmla="*/ 203 h 231"/>
              <a:gd name="T16" fmla="*/ 168 w 219"/>
              <a:gd name="T17" fmla="*/ 157 h 231"/>
              <a:gd name="T18" fmla="*/ 181 w 219"/>
              <a:gd name="T19" fmla="*/ 187 h 231"/>
              <a:gd name="T20" fmla="*/ 168 w 219"/>
              <a:gd name="T21" fmla="*/ 203 h 231"/>
              <a:gd name="T22" fmla="*/ 146 w 219"/>
              <a:gd name="T23" fmla="*/ 112 h 231"/>
              <a:gd name="T24" fmla="*/ 141 w 219"/>
              <a:gd name="T25" fmla="*/ 98 h 231"/>
              <a:gd name="T26" fmla="*/ 141 w 219"/>
              <a:gd name="T27" fmla="*/ 44 h 231"/>
              <a:gd name="T28" fmla="*/ 146 w 219"/>
              <a:gd name="T29" fmla="*/ 37 h 231"/>
              <a:gd name="T30" fmla="*/ 148 w 219"/>
              <a:gd name="T31" fmla="*/ 37 h 231"/>
              <a:gd name="T32" fmla="*/ 148 w 219"/>
              <a:gd name="T33" fmla="*/ 14 h 231"/>
              <a:gd name="T34" fmla="*/ 146 w 219"/>
              <a:gd name="T35" fmla="*/ 14 h 231"/>
              <a:gd name="T36" fmla="*/ 146 w 219"/>
              <a:gd name="T37" fmla="*/ 13 h 231"/>
              <a:gd name="T38" fmla="*/ 114 w 219"/>
              <a:gd name="T39" fmla="*/ 0 h 231"/>
              <a:gd name="T40" fmla="*/ 81 w 219"/>
              <a:gd name="T41" fmla="*/ 13 h 231"/>
              <a:gd name="T42" fmla="*/ 81 w 219"/>
              <a:gd name="T43" fmla="*/ 14 h 231"/>
              <a:gd name="T44" fmla="*/ 80 w 219"/>
              <a:gd name="T45" fmla="*/ 14 h 231"/>
              <a:gd name="T46" fmla="*/ 80 w 219"/>
              <a:gd name="T47" fmla="*/ 37 h 231"/>
              <a:gd name="T48" fmla="*/ 81 w 219"/>
              <a:gd name="T49" fmla="*/ 37 h 231"/>
              <a:gd name="T50" fmla="*/ 90 w 219"/>
              <a:gd name="T51" fmla="*/ 45 h 231"/>
              <a:gd name="T52" fmla="*/ 90 w 219"/>
              <a:gd name="T53" fmla="*/ 98 h 231"/>
              <a:gd name="T54" fmla="*/ 83 w 219"/>
              <a:gd name="T55" fmla="*/ 112 h 231"/>
              <a:gd name="T56" fmla="*/ 31 w 219"/>
              <a:gd name="T57" fmla="*/ 212 h 231"/>
              <a:gd name="T58" fmla="*/ 114 w 219"/>
              <a:gd name="T59" fmla="*/ 230 h 231"/>
              <a:gd name="T60" fmla="*/ 168 w 219"/>
              <a:gd name="T61" fmla="*/ 224 h 231"/>
              <a:gd name="T62" fmla="*/ 168 w 219"/>
              <a:gd name="T63" fmla="*/ 209 h 231"/>
              <a:gd name="T64" fmla="*/ 144 w 219"/>
              <a:gd name="T65" fmla="*/ 212 h 231"/>
              <a:gd name="T66" fmla="*/ 144 w 219"/>
              <a:gd name="T67" fmla="*/ 212 h 231"/>
              <a:gd name="T68" fmla="*/ 168 w 219"/>
              <a:gd name="T69" fmla="*/ 203 h 231"/>
              <a:gd name="T70" fmla="*/ 168 w 219"/>
              <a:gd name="T71" fmla="*/ 157 h 231"/>
              <a:gd name="T72" fmla="*/ 149 w 219"/>
              <a:gd name="T73" fmla="*/ 134 h 231"/>
              <a:gd name="T74" fmla="*/ 168 w 219"/>
              <a:gd name="T75" fmla="*/ 150 h 231"/>
              <a:gd name="T76" fmla="*/ 168 w 219"/>
              <a:gd name="T77" fmla="*/ 132 h 231"/>
              <a:gd name="T78" fmla="*/ 146 w 219"/>
              <a:gd name="T79" fmla="*/ 112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9" h="231">
                <a:moveTo>
                  <a:pt x="168" y="224"/>
                </a:moveTo>
                <a:cubicBezTo>
                  <a:pt x="179" y="221"/>
                  <a:pt x="189" y="217"/>
                  <a:pt x="197" y="212"/>
                </a:cubicBezTo>
                <a:cubicBezTo>
                  <a:pt x="219" y="196"/>
                  <a:pt x="191" y="157"/>
                  <a:pt x="168" y="132"/>
                </a:cubicBezTo>
                <a:cubicBezTo>
                  <a:pt x="168" y="150"/>
                  <a:pt x="168" y="150"/>
                  <a:pt x="168" y="150"/>
                </a:cubicBezTo>
                <a:cubicBezTo>
                  <a:pt x="180" y="162"/>
                  <a:pt x="193" y="177"/>
                  <a:pt x="192" y="190"/>
                </a:cubicBezTo>
                <a:cubicBezTo>
                  <a:pt x="192" y="201"/>
                  <a:pt x="180" y="207"/>
                  <a:pt x="168" y="209"/>
                </a:cubicBezTo>
                <a:cubicBezTo>
                  <a:pt x="168" y="224"/>
                  <a:pt x="168" y="224"/>
                  <a:pt x="168" y="224"/>
                </a:cubicBezTo>
                <a:close/>
                <a:moveTo>
                  <a:pt x="168" y="203"/>
                </a:moveTo>
                <a:cubicBezTo>
                  <a:pt x="168" y="157"/>
                  <a:pt x="168" y="157"/>
                  <a:pt x="168" y="157"/>
                </a:cubicBezTo>
                <a:cubicBezTo>
                  <a:pt x="175" y="167"/>
                  <a:pt x="182" y="179"/>
                  <a:pt x="181" y="187"/>
                </a:cubicBezTo>
                <a:cubicBezTo>
                  <a:pt x="180" y="194"/>
                  <a:pt x="175" y="199"/>
                  <a:pt x="168" y="203"/>
                </a:cubicBezTo>
                <a:close/>
                <a:moveTo>
                  <a:pt x="146" y="112"/>
                </a:moveTo>
                <a:cubicBezTo>
                  <a:pt x="146" y="112"/>
                  <a:pt x="141" y="109"/>
                  <a:pt x="141" y="98"/>
                </a:cubicBezTo>
                <a:cubicBezTo>
                  <a:pt x="141" y="90"/>
                  <a:pt x="141" y="56"/>
                  <a:pt x="141" y="44"/>
                </a:cubicBezTo>
                <a:cubicBezTo>
                  <a:pt x="144" y="43"/>
                  <a:pt x="146" y="40"/>
                  <a:pt x="146" y="37"/>
                </a:cubicBezTo>
                <a:cubicBezTo>
                  <a:pt x="148" y="37"/>
                  <a:pt x="148" y="37"/>
                  <a:pt x="148" y="37"/>
                </a:cubicBezTo>
                <a:cubicBezTo>
                  <a:pt x="148" y="14"/>
                  <a:pt x="148" y="14"/>
                  <a:pt x="148" y="14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46" y="14"/>
                  <a:pt x="146" y="13"/>
                  <a:pt x="146" y="13"/>
                </a:cubicBezTo>
                <a:cubicBezTo>
                  <a:pt x="146" y="6"/>
                  <a:pt x="132" y="0"/>
                  <a:pt x="114" y="0"/>
                </a:cubicBezTo>
                <a:cubicBezTo>
                  <a:pt x="95" y="0"/>
                  <a:pt x="81" y="6"/>
                  <a:pt x="81" y="13"/>
                </a:cubicBezTo>
                <a:cubicBezTo>
                  <a:pt x="81" y="13"/>
                  <a:pt x="81" y="14"/>
                  <a:pt x="81" y="14"/>
                </a:cubicBezTo>
                <a:cubicBezTo>
                  <a:pt x="80" y="14"/>
                  <a:pt x="80" y="14"/>
                  <a:pt x="80" y="14"/>
                </a:cubicBezTo>
                <a:cubicBezTo>
                  <a:pt x="80" y="37"/>
                  <a:pt x="80" y="37"/>
                  <a:pt x="80" y="37"/>
                </a:cubicBezTo>
                <a:cubicBezTo>
                  <a:pt x="81" y="37"/>
                  <a:pt x="81" y="37"/>
                  <a:pt x="81" y="37"/>
                </a:cubicBezTo>
                <a:cubicBezTo>
                  <a:pt x="81" y="40"/>
                  <a:pt x="84" y="43"/>
                  <a:pt x="90" y="45"/>
                </a:cubicBezTo>
                <a:cubicBezTo>
                  <a:pt x="90" y="56"/>
                  <a:pt x="90" y="90"/>
                  <a:pt x="90" y="98"/>
                </a:cubicBezTo>
                <a:cubicBezTo>
                  <a:pt x="90" y="109"/>
                  <a:pt x="83" y="112"/>
                  <a:pt x="83" y="112"/>
                </a:cubicBezTo>
                <a:cubicBezTo>
                  <a:pt x="71" y="119"/>
                  <a:pt x="0" y="190"/>
                  <a:pt x="31" y="212"/>
                </a:cubicBezTo>
                <a:cubicBezTo>
                  <a:pt x="58" y="231"/>
                  <a:pt x="105" y="230"/>
                  <a:pt x="114" y="230"/>
                </a:cubicBezTo>
                <a:cubicBezTo>
                  <a:pt x="121" y="230"/>
                  <a:pt x="145" y="230"/>
                  <a:pt x="168" y="224"/>
                </a:cubicBezTo>
                <a:cubicBezTo>
                  <a:pt x="168" y="209"/>
                  <a:pt x="168" y="209"/>
                  <a:pt x="168" y="209"/>
                </a:cubicBezTo>
                <a:cubicBezTo>
                  <a:pt x="156" y="212"/>
                  <a:pt x="144" y="212"/>
                  <a:pt x="144" y="212"/>
                </a:cubicBezTo>
                <a:cubicBezTo>
                  <a:pt x="144" y="212"/>
                  <a:pt x="144" y="212"/>
                  <a:pt x="144" y="212"/>
                </a:cubicBezTo>
                <a:cubicBezTo>
                  <a:pt x="144" y="212"/>
                  <a:pt x="158" y="210"/>
                  <a:pt x="168" y="203"/>
                </a:cubicBezTo>
                <a:cubicBezTo>
                  <a:pt x="168" y="157"/>
                  <a:pt x="168" y="157"/>
                  <a:pt x="168" y="157"/>
                </a:cubicBezTo>
                <a:cubicBezTo>
                  <a:pt x="159" y="144"/>
                  <a:pt x="149" y="134"/>
                  <a:pt x="149" y="134"/>
                </a:cubicBezTo>
                <a:cubicBezTo>
                  <a:pt x="149" y="134"/>
                  <a:pt x="158" y="141"/>
                  <a:pt x="168" y="150"/>
                </a:cubicBezTo>
                <a:cubicBezTo>
                  <a:pt x="168" y="132"/>
                  <a:pt x="168" y="132"/>
                  <a:pt x="168" y="132"/>
                </a:cubicBezTo>
                <a:cubicBezTo>
                  <a:pt x="159" y="122"/>
                  <a:pt x="150" y="114"/>
                  <a:pt x="146" y="112"/>
                </a:cubicBez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24" name="Oval 21"/>
          <p:cNvSpPr>
            <a:spLocks noChangeArrowheads="1"/>
          </p:cNvSpPr>
          <p:nvPr/>
        </p:nvSpPr>
        <p:spPr bwMode="auto">
          <a:xfrm>
            <a:off x="7685810" y="1879941"/>
            <a:ext cx="117330" cy="156440"/>
          </a:xfrm>
          <a:prstGeom prst="ellipse">
            <a:avLst/>
          </a:pr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7727994" y="1995954"/>
            <a:ext cx="184564" cy="513262"/>
          </a:xfrm>
          <a:custGeom>
            <a:avLst/>
            <a:gdLst>
              <a:gd name="T0" fmla="*/ 0 w 102"/>
              <a:gd name="T1" fmla="*/ 6 h 213"/>
              <a:gd name="T2" fmla="*/ 68 w 102"/>
              <a:gd name="T3" fmla="*/ 184 h 213"/>
              <a:gd name="T4" fmla="*/ 99 w 102"/>
              <a:gd name="T5" fmla="*/ 213 h 213"/>
              <a:gd name="T6" fmla="*/ 23 w 102"/>
              <a:gd name="T7" fmla="*/ 0 h 213"/>
              <a:gd name="T8" fmla="*/ 0 w 102"/>
              <a:gd name="T9" fmla="*/ 6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213">
                <a:moveTo>
                  <a:pt x="0" y="6"/>
                </a:moveTo>
                <a:cubicBezTo>
                  <a:pt x="0" y="7"/>
                  <a:pt x="68" y="184"/>
                  <a:pt x="68" y="184"/>
                </a:cubicBezTo>
                <a:cubicBezTo>
                  <a:pt x="68" y="184"/>
                  <a:pt x="96" y="213"/>
                  <a:pt x="99" y="213"/>
                </a:cubicBezTo>
                <a:cubicBezTo>
                  <a:pt x="102" y="213"/>
                  <a:pt x="23" y="0"/>
                  <a:pt x="23" y="0"/>
                </a:cubicBezTo>
                <a:lnTo>
                  <a:pt x="0" y="6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26" name="Freeform 23"/>
          <p:cNvSpPr>
            <a:spLocks/>
          </p:cNvSpPr>
          <p:nvPr/>
        </p:nvSpPr>
        <p:spPr bwMode="auto">
          <a:xfrm>
            <a:off x="7565843" y="1995954"/>
            <a:ext cx="197747" cy="506232"/>
          </a:xfrm>
          <a:custGeom>
            <a:avLst/>
            <a:gdLst>
              <a:gd name="T0" fmla="*/ 149 w 150"/>
              <a:gd name="T1" fmla="*/ 14 h 288"/>
              <a:gd name="T2" fmla="*/ 40 w 150"/>
              <a:gd name="T3" fmla="*/ 248 h 288"/>
              <a:gd name="T4" fmla="*/ 0 w 150"/>
              <a:gd name="T5" fmla="*/ 288 h 288"/>
              <a:gd name="T6" fmla="*/ 11 w 150"/>
              <a:gd name="T7" fmla="*/ 233 h 288"/>
              <a:gd name="T8" fmla="*/ 117 w 150"/>
              <a:gd name="T9" fmla="*/ 0 h 288"/>
              <a:gd name="T10" fmla="*/ 150 w 150"/>
              <a:gd name="T11" fmla="*/ 11 h 288"/>
              <a:gd name="T12" fmla="*/ 149 w 150"/>
              <a:gd name="T13" fmla="*/ 1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0" h="288">
                <a:moveTo>
                  <a:pt x="149" y="14"/>
                </a:moveTo>
                <a:lnTo>
                  <a:pt x="40" y="248"/>
                </a:lnTo>
                <a:lnTo>
                  <a:pt x="0" y="288"/>
                </a:lnTo>
                <a:lnTo>
                  <a:pt x="11" y="233"/>
                </a:lnTo>
                <a:lnTo>
                  <a:pt x="117" y="0"/>
                </a:lnTo>
                <a:lnTo>
                  <a:pt x="150" y="11"/>
                </a:lnTo>
                <a:lnTo>
                  <a:pt x="149" y="14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7738544" y="1823695"/>
            <a:ext cx="21093" cy="87888"/>
          </a:xfrm>
          <a:custGeom>
            <a:avLst/>
            <a:gdLst>
              <a:gd name="T0" fmla="*/ 12 w 12"/>
              <a:gd name="T1" fmla="*/ 30 h 36"/>
              <a:gd name="T2" fmla="*/ 6 w 12"/>
              <a:gd name="T3" fmla="*/ 36 h 36"/>
              <a:gd name="T4" fmla="*/ 0 w 12"/>
              <a:gd name="T5" fmla="*/ 30 h 36"/>
              <a:gd name="T6" fmla="*/ 0 w 12"/>
              <a:gd name="T7" fmla="*/ 6 h 36"/>
              <a:gd name="T8" fmla="*/ 6 w 12"/>
              <a:gd name="T9" fmla="*/ 0 h 36"/>
              <a:gd name="T10" fmla="*/ 12 w 12"/>
              <a:gd name="T11" fmla="*/ 6 h 36"/>
              <a:gd name="T12" fmla="*/ 12 w 12"/>
              <a:gd name="T13" fmla="*/ 3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36">
                <a:moveTo>
                  <a:pt x="12" y="30"/>
                </a:moveTo>
                <a:cubicBezTo>
                  <a:pt x="12" y="33"/>
                  <a:pt x="10" y="36"/>
                  <a:pt x="6" y="36"/>
                </a:cubicBezTo>
                <a:cubicBezTo>
                  <a:pt x="3" y="36"/>
                  <a:pt x="0" y="33"/>
                  <a:pt x="0" y="30"/>
                </a:cubicBezTo>
                <a:cubicBezTo>
                  <a:pt x="0" y="6"/>
                  <a:pt x="0" y="6"/>
                  <a:pt x="0" y="6"/>
                </a:cubicBezTo>
                <a:cubicBezTo>
                  <a:pt x="0" y="3"/>
                  <a:pt x="3" y="0"/>
                  <a:pt x="6" y="0"/>
                </a:cubicBezTo>
                <a:cubicBezTo>
                  <a:pt x="10" y="0"/>
                  <a:pt x="12" y="3"/>
                  <a:pt x="12" y="6"/>
                </a:cubicBezTo>
                <a:lnTo>
                  <a:pt x="12" y="30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28" name="Freeform 25"/>
          <p:cNvSpPr>
            <a:spLocks noEditPoints="1"/>
          </p:cNvSpPr>
          <p:nvPr/>
        </p:nvSpPr>
        <p:spPr bwMode="auto">
          <a:xfrm>
            <a:off x="6794634" y="1445781"/>
            <a:ext cx="187201" cy="674975"/>
          </a:xfrm>
          <a:custGeom>
            <a:avLst/>
            <a:gdLst>
              <a:gd name="T0" fmla="*/ 51 w 103"/>
              <a:gd name="T1" fmla="*/ 280 h 280"/>
              <a:gd name="T2" fmla="*/ 103 w 103"/>
              <a:gd name="T3" fmla="*/ 140 h 280"/>
              <a:gd name="T4" fmla="*/ 51 w 103"/>
              <a:gd name="T5" fmla="*/ 0 h 280"/>
              <a:gd name="T6" fmla="*/ 51 w 103"/>
              <a:gd name="T7" fmla="*/ 22 h 280"/>
              <a:gd name="T8" fmla="*/ 94 w 103"/>
              <a:gd name="T9" fmla="*/ 140 h 280"/>
              <a:gd name="T10" fmla="*/ 51 w 103"/>
              <a:gd name="T11" fmla="*/ 257 h 280"/>
              <a:gd name="T12" fmla="*/ 51 w 103"/>
              <a:gd name="T13" fmla="*/ 280 h 280"/>
              <a:gd name="T14" fmla="*/ 51 w 103"/>
              <a:gd name="T15" fmla="*/ 0 h 280"/>
              <a:gd name="T16" fmla="*/ 0 w 103"/>
              <a:gd name="T17" fmla="*/ 140 h 280"/>
              <a:gd name="T18" fmla="*/ 51 w 103"/>
              <a:gd name="T19" fmla="*/ 280 h 280"/>
              <a:gd name="T20" fmla="*/ 51 w 103"/>
              <a:gd name="T21" fmla="*/ 280 h 280"/>
              <a:gd name="T22" fmla="*/ 51 w 103"/>
              <a:gd name="T23" fmla="*/ 257 h 280"/>
              <a:gd name="T24" fmla="*/ 51 w 103"/>
              <a:gd name="T25" fmla="*/ 257 h 280"/>
              <a:gd name="T26" fmla="*/ 51 w 103"/>
              <a:gd name="T27" fmla="*/ 257 h 280"/>
              <a:gd name="T28" fmla="*/ 8 w 103"/>
              <a:gd name="T29" fmla="*/ 140 h 280"/>
              <a:gd name="T30" fmla="*/ 51 w 103"/>
              <a:gd name="T31" fmla="*/ 22 h 280"/>
              <a:gd name="T32" fmla="*/ 51 w 103"/>
              <a:gd name="T33" fmla="*/ 22 h 280"/>
              <a:gd name="T34" fmla="*/ 51 w 103"/>
              <a:gd name="T35" fmla="*/ 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3" h="280">
                <a:moveTo>
                  <a:pt x="51" y="280"/>
                </a:moveTo>
                <a:cubicBezTo>
                  <a:pt x="80" y="280"/>
                  <a:pt x="103" y="217"/>
                  <a:pt x="103" y="140"/>
                </a:cubicBezTo>
                <a:cubicBezTo>
                  <a:pt x="103" y="62"/>
                  <a:pt x="80" y="0"/>
                  <a:pt x="51" y="0"/>
                </a:cubicBezTo>
                <a:cubicBezTo>
                  <a:pt x="51" y="22"/>
                  <a:pt x="51" y="22"/>
                  <a:pt x="51" y="22"/>
                </a:cubicBezTo>
                <a:cubicBezTo>
                  <a:pt x="75" y="22"/>
                  <a:pt x="94" y="75"/>
                  <a:pt x="94" y="140"/>
                </a:cubicBezTo>
                <a:cubicBezTo>
                  <a:pt x="94" y="204"/>
                  <a:pt x="75" y="257"/>
                  <a:pt x="51" y="257"/>
                </a:cubicBezTo>
                <a:lnTo>
                  <a:pt x="51" y="280"/>
                </a:lnTo>
                <a:close/>
                <a:moveTo>
                  <a:pt x="51" y="0"/>
                </a:moveTo>
                <a:cubicBezTo>
                  <a:pt x="23" y="0"/>
                  <a:pt x="0" y="62"/>
                  <a:pt x="0" y="140"/>
                </a:cubicBezTo>
                <a:cubicBezTo>
                  <a:pt x="0" y="217"/>
                  <a:pt x="23" y="280"/>
                  <a:pt x="51" y="280"/>
                </a:cubicBezTo>
                <a:cubicBezTo>
                  <a:pt x="51" y="280"/>
                  <a:pt x="51" y="280"/>
                  <a:pt x="51" y="280"/>
                </a:cubicBezTo>
                <a:cubicBezTo>
                  <a:pt x="51" y="257"/>
                  <a:pt x="51" y="257"/>
                  <a:pt x="51" y="257"/>
                </a:cubicBezTo>
                <a:cubicBezTo>
                  <a:pt x="51" y="257"/>
                  <a:pt x="51" y="257"/>
                  <a:pt x="51" y="257"/>
                </a:cubicBezTo>
                <a:cubicBezTo>
                  <a:pt x="51" y="257"/>
                  <a:pt x="51" y="257"/>
                  <a:pt x="51" y="257"/>
                </a:cubicBezTo>
                <a:cubicBezTo>
                  <a:pt x="27" y="257"/>
                  <a:pt x="8" y="204"/>
                  <a:pt x="8" y="140"/>
                </a:cubicBezTo>
                <a:cubicBezTo>
                  <a:pt x="8" y="75"/>
                  <a:pt x="27" y="22"/>
                  <a:pt x="51" y="22"/>
                </a:cubicBezTo>
                <a:cubicBezTo>
                  <a:pt x="51" y="22"/>
                  <a:pt x="51" y="22"/>
                  <a:pt x="51" y="22"/>
                </a:cubicBezTo>
                <a:cubicBezTo>
                  <a:pt x="51" y="0"/>
                  <a:pt x="51" y="0"/>
                  <a:pt x="51" y="0"/>
                </a:cubicBez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29" name="Freeform 26"/>
          <p:cNvSpPr>
            <a:spLocks noEditPoints="1"/>
          </p:cNvSpPr>
          <p:nvPr/>
        </p:nvSpPr>
        <p:spPr bwMode="auto">
          <a:xfrm>
            <a:off x="6633796" y="1658467"/>
            <a:ext cx="507551" cy="247843"/>
          </a:xfrm>
          <a:custGeom>
            <a:avLst/>
            <a:gdLst>
              <a:gd name="T0" fmla="*/ 280 w 280"/>
              <a:gd name="T1" fmla="*/ 52 h 103"/>
              <a:gd name="T2" fmla="*/ 140 w 280"/>
              <a:gd name="T3" fmla="*/ 0 h 103"/>
              <a:gd name="T4" fmla="*/ 140 w 280"/>
              <a:gd name="T5" fmla="*/ 8 h 103"/>
              <a:gd name="T6" fmla="*/ 257 w 280"/>
              <a:gd name="T7" fmla="*/ 52 h 103"/>
              <a:gd name="T8" fmla="*/ 140 w 280"/>
              <a:gd name="T9" fmla="*/ 95 h 103"/>
              <a:gd name="T10" fmla="*/ 140 w 280"/>
              <a:gd name="T11" fmla="*/ 103 h 103"/>
              <a:gd name="T12" fmla="*/ 280 w 280"/>
              <a:gd name="T13" fmla="*/ 52 h 103"/>
              <a:gd name="T14" fmla="*/ 140 w 280"/>
              <a:gd name="T15" fmla="*/ 0 h 103"/>
              <a:gd name="T16" fmla="*/ 140 w 280"/>
              <a:gd name="T17" fmla="*/ 0 h 103"/>
              <a:gd name="T18" fmla="*/ 0 w 280"/>
              <a:gd name="T19" fmla="*/ 52 h 103"/>
              <a:gd name="T20" fmla="*/ 140 w 280"/>
              <a:gd name="T21" fmla="*/ 103 h 103"/>
              <a:gd name="T22" fmla="*/ 140 w 280"/>
              <a:gd name="T23" fmla="*/ 103 h 103"/>
              <a:gd name="T24" fmla="*/ 140 w 280"/>
              <a:gd name="T25" fmla="*/ 95 h 103"/>
              <a:gd name="T26" fmla="*/ 140 w 280"/>
              <a:gd name="T27" fmla="*/ 95 h 103"/>
              <a:gd name="T28" fmla="*/ 23 w 280"/>
              <a:gd name="T29" fmla="*/ 52 h 103"/>
              <a:gd name="T30" fmla="*/ 23 w 280"/>
              <a:gd name="T31" fmla="*/ 52 h 103"/>
              <a:gd name="T32" fmla="*/ 140 w 280"/>
              <a:gd name="T33" fmla="*/ 8 h 103"/>
              <a:gd name="T34" fmla="*/ 140 w 280"/>
              <a:gd name="T35" fmla="*/ 8 h 103"/>
              <a:gd name="T36" fmla="*/ 140 w 280"/>
              <a:gd name="T37" fmla="*/ 0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0" h="103">
                <a:moveTo>
                  <a:pt x="280" y="52"/>
                </a:moveTo>
                <a:cubicBezTo>
                  <a:pt x="280" y="23"/>
                  <a:pt x="217" y="0"/>
                  <a:pt x="140" y="0"/>
                </a:cubicBezTo>
                <a:cubicBezTo>
                  <a:pt x="140" y="8"/>
                  <a:pt x="140" y="8"/>
                  <a:pt x="140" y="8"/>
                </a:cubicBezTo>
                <a:cubicBezTo>
                  <a:pt x="205" y="8"/>
                  <a:pt x="257" y="28"/>
                  <a:pt x="257" y="52"/>
                </a:cubicBezTo>
                <a:cubicBezTo>
                  <a:pt x="257" y="75"/>
                  <a:pt x="205" y="95"/>
                  <a:pt x="140" y="95"/>
                </a:cubicBezTo>
                <a:cubicBezTo>
                  <a:pt x="140" y="103"/>
                  <a:pt x="140" y="103"/>
                  <a:pt x="140" y="103"/>
                </a:cubicBezTo>
                <a:cubicBezTo>
                  <a:pt x="217" y="103"/>
                  <a:pt x="280" y="80"/>
                  <a:pt x="280" y="52"/>
                </a:cubicBezTo>
                <a:close/>
                <a:moveTo>
                  <a:pt x="140" y="0"/>
                </a:moveTo>
                <a:cubicBezTo>
                  <a:pt x="140" y="0"/>
                  <a:pt x="140" y="0"/>
                  <a:pt x="140" y="0"/>
                </a:cubicBezTo>
                <a:cubicBezTo>
                  <a:pt x="63" y="0"/>
                  <a:pt x="0" y="23"/>
                  <a:pt x="0" y="52"/>
                </a:cubicBezTo>
                <a:cubicBezTo>
                  <a:pt x="0" y="80"/>
                  <a:pt x="63" y="103"/>
                  <a:pt x="140" y="103"/>
                </a:cubicBezTo>
                <a:cubicBezTo>
                  <a:pt x="140" y="103"/>
                  <a:pt x="140" y="103"/>
                  <a:pt x="140" y="103"/>
                </a:cubicBezTo>
                <a:cubicBezTo>
                  <a:pt x="140" y="95"/>
                  <a:pt x="140" y="95"/>
                  <a:pt x="140" y="95"/>
                </a:cubicBezTo>
                <a:cubicBezTo>
                  <a:pt x="140" y="95"/>
                  <a:pt x="140" y="95"/>
                  <a:pt x="140" y="95"/>
                </a:cubicBezTo>
                <a:cubicBezTo>
                  <a:pt x="75" y="95"/>
                  <a:pt x="23" y="75"/>
                  <a:pt x="23" y="52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28"/>
                  <a:pt x="75" y="8"/>
                  <a:pt x="140" y="8"/>
                </a:cubicBezTo>
                <a:cubicBezTo>
                  <a:pt x="140" y="8"/>
                  <a:pt x="140" y="8"/>
                  <a:pt x="140" y="8"/>
                </a:cubicBezTo>
                <a:lnTo>
                  <a:pt x="140" y="0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30" name="Freeform 27"/>
          <p:cNvSpPr>
            <a:spLocks noEditPoints="1"/>
          </p:cNvSpPr>
          <p:nvPr/>
        </p:nvSpPr>
        <p:spPr bwMode="auto">
          <a:xfrm>
            <a:off x="6672030" y="1505545"/>
            <a:ext cx="431088" cy="551933"/>
          </a:xfrm>
          <a:custGeom>
            <a:avLst/>
            <a:gdLst>
              <a:gd name="T0" fmla="*/ 218 w 238"/>
              <a:gd name="T1" fmla="*/ 16 h 229"/>
              <a:gd name="T2" fmla="*/ 119 w 238"/>
              <a:gd name="T3" fmla="*/ 46 h 229"/>
              <a:gd name="T4" fmla="*/ 119 w 238"/>
              <a:gd name="T5" fmla="*/ 57 h 229"/>
              <a:gd name="T6" fmla="*/ 202 w 238"/>
              <a:gd name="T7" fmla="*/ 32 h 229"/>
              <a:gd name="T8" fmla="*/ 150 w 238"/>
              <a:gd name="T9" fmla="*/ 145 h 229"/>
              <a:gd name="T10" fmla="*/ 119 w 238"/>
              <a:gd name="T11" fmla="*/ 172 h 229"/>
              <a:gd name="T12" fmla="*/ 119 w 238"/>
              <a:gd name="T13" fmla="*/ 183 h 229"/>
              <a:gd name="T14" fmla="*/ 156 w 238"/>
              <a:gd name="T15" fmla="*/ 151 h 229"/>
              <a:gd name="T16" fmla="*/ 218 w 238"/>
              <a:gd name="T17" fmla="*/ 16 h 229"/>
              <a:gd name="T18" fmla="*/ 119 w 238"/>
              <a:gd name="T19" fmla="*/ 46 h 229"/>
              <a:gd name="T20" fmla="*/ 83 w 238"/>
              <a:gd name="T21" fmla="*/ 78 h 229"/>
              <a:gd name="T22" fmla="*/ 20 w 238"/>
              <a:gd name="T23" fmla="*/ 214 h 229"/>
              <a:gd name="T24" fmla="*/ 119 w 238"/>
              <a:gd name="T25" fmla="*/ 183 h 229"/>
              <a:gd name="T26" fmla="*/ 119 w 238"/>
              <a:gd name="T27" fmla="*/ 172 h 229"/>
              <a:gd name="T28" fmla="*/ 36 w 238"/>
              <a:gd name="T29" fmla="*/ 197 h 229"/>
              <a:gd name="T30" fmla="*/ 36 w 238"/>
              <a:gd name="T31" fmla="*/ 197 h 229"/>
              <a:gd name="T32" fmla="*/ 89 w 238"/>
              <a:gd name="T33" fmla="*/ 84 h 229"/>
              <a:gd name="T34" fmla="*/ 119 w 238"/>
              <a:gd name="T35" fmla="*/ 57 h 229"/>
              <a:gd name="T36" fmla="*/ 119 w 238"/>
              <a:gd name="T37" fmla="*/ 46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8" h="229">
                <a:moveTo>
                  <a:pt x="218" y="16"/>
                </a:moveTo>
                <a:cubicBezTo>
                  <a:pt x="202" y="0"/>
                  <a:pt x="162" y="13"/>
                  <a:pt x="119" y="46"/>
                </a:cubicBezTo>
                <a:cubicBezTo>
                  <a:pt x="119" y="57"/>
                  <a:pt x="119" y="57"/>
                  <a:pt x="119" y="57"/>
                </a:cubicBezTo>
                <a:cubicBezTo>
                  <a:pt x="155" y="30"/>
                  <a:pt x="189" y="19"/>
                  <a:pt x="202" y="32"/>
                </a:cubicBezTo>
                <a:cubicBezTo>
                  <a:pt x="219" y="49"/>
                  <a:pt x="195" y="99"/>
                  <a:pt x="150" y="145"/>
                </a:cubicBezTo>
                <a:cubicBezTo>
                  <a:pt x="140" y="155"/>
                  <a:pt x="129" y="164"/>
                  <a:pt x="119" y="172"/>
                </a:cubicBezTo>
                <a:cubicBezTo>
                  <a:pt x="119" y="183"/>
                  <a:pt x="119" y="183"/>
                  <a:pt x="119" y="183"/>
                </a:cubicBezTo>
                <a:cubicBezTo>
                  <a:pt x="131" y="174"/>
                  <a:pt x="144" y="163"/>
                  <a:pt x="156" y="151"/>
                </a:cubicBezTo>
                <a:cubicBezTo>
                  <a:pt x="210" y="96"/>
                  <a:pt x="238" y="36"/>
                  <a:pt x="218" y="16"/>
                </a:cubicBezTo>
                <a:close/>
                <a:moveTo>
                  <a:pt x="119" y="46"/>
                </a:moveTo>
                <a:cubicBezTo>
                  <a:pt x="107" y="55"/>
                  <a:pt x="95" y="66"/>
                  <a:pt x="83" y="78"/>
                </a:cubicBezTo>
                <a:cubicBezTo>
                  <a:pt x="28" y="133"/>
                  <a:pt x="0" y="193"/>
                  <a:pt x="20" y="214"/>
                </a:cubicBezTo>
                <a:cubicBezTo>
                  <a:pt x="36" y="229"/>
                  <a:pt x="76" y="216"/>
                  <a:pt x="119" y="183"/>
                </a:cubicBezTo>
                <a:cubicBezTo>
                  <a:pt x="119" y="172"/>
                  <a:pt x="119" y="172"/>
                  <a:pt x="119" y="172"/>
                </a:cubicBezTo>
                <a:cubicBezTo>
                  <a:pt x="83" y="199"/>
                  <a:pt x="49" y="211"/>
                  <a:pt x="36" y="197"/>
                </a:cubicBezTo>
                <a:cubicBezTo>
                  <a:pt x="36" y="197"/>
                  <a:pt x="36" y="197"/>
                  <a:pt x="36" y="197"/>
                </a:cubicBezTo>
                <a:cubicBezTo>
                  <a:pt x="19" y="181"/>
                  <a:pt x="43" y="130"/>
                  <a:pt x="89" y="84"/>
                </a:cubicBezTo>
                <a:cubicBezTo>
                  <a:pt x="99" y="74"/>
                  <a:pt x="109" y="65"/>
                  <a:pt x="119" y="57"/>
                </a:cubicBezTo>
                <a:lnTo>
                  <a:pt x="119" y="46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31" name="Freeform 28"/>
          <p:cNvSpPr>
            <a:spLocks noEditPoints="1"/>
          </p:cNvSpPr>
          <p:nvPr/>
        </p:nvSpPr>
        <p:spPr bwMode="auto">
          <a:xfrm>
            <a:off x="6672030" y="1505545"/>
            <a:ext cx="431088" cy="551933"/>
          </a:xfrm>
          <a:custGeom>
            <a:avLst/>
            <a:gdLst>
              <a:gd name="T0" fmla="*/ 218 w 238"/>
              <a:gd name="T1" fmla="*/ 214 h 229"/>
              <a:gd name="T2" fmla="*/ 156 w 238"/>
              <a:gd name="T3" fmla="*/ 78 h 229"/>
              <a:gd name="T4" fmla="*/ 119 w 238"/>
              <a:gd name="T5" fmla="*/ 46 h 229"/>
              <a:gd name="T6" fmla="*/ 119 w 238"/>
              <a:gd name="T7" fmla="*/ 57 h 229"/>
              <a:gd name="T8" fmla="*/ 150 w 238"/>
              <a:gd name="T9" fmla="*/ 84 h 229"/>
              <a:gd name="T10" fmla="*/ 202 w 238"/>
              <a:gd name="T11" fmla="*/ 197 h 229"/>
              <a:gd name="T12" fmla="*/ 119 w 238"/>
              <a:gd name="T13" fmla="*/ 172 h 229"/>
              <a:gd name="T14" fmla="*/ 119 w 238"/>
              <a:gd name="T15" fmla="*/ 183 h 229"/>
              <a:gd name="T16" fmla="*/ 218 w 238"/>
              <a:gd name="T17" fmla="*/ 214 h 229"/>
              <a:gd name="T18" fmla="*/ 119 w 238"/>
              <a:gd name="T19" fmla="*/ 46 h 229"/>
              <a:gd name="T20" fmla="*/ 20 w 238"/>
              <a:gd name="T21" fmla="*/ 16 h 229"/>
              <a:gd name="T22" fmla="*/ 83 w 238"/>
              <a:gd name="T23" fmla="*/ 151 h 229"/>
              <a:gd name="T24" fmla="*/ 119 w 238"/>
              <a:gd name="T25" fmla="*/ 183 h 229"/>
              <a:gd name="T26" fmla="*/ 119 w 238"/>
              <a:gd name="T27" fmla="*/ 172 h 229"/>
              <a:gd name="T28" fmla="*/ 89 w 238"/>
              <a:gd name="T29" fmla="*/ 145 h 229"/>
              <a:gd name="T30" fmla="*/ 36 w 238"/>
              <a:gd name="T31" fmla="*/ 32 h 229"/>
              <a:gd name="T32" fmla="*/ 36 w 238"/>
              <a:gd name="T33" fmla="*/ 32 h 229"/>
              <a:gd name="T34" fmla="*/ 119 w 238"/>
              <a:gd name="T35" fmla="*/ 57 h 229"/>
              <a:gd name="T36" fmla="*/ 119 w 238"/>
              <a:gd name="T37" fmla="*/ 46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8" h="229">
                <a:moveTo>
                  <a:pt x="218" y="214"/>
                </a:moveTo>
                <a:cubicBezTo>
                  <a:pt x="238" y="193"/>
                  <a:pt x="210" y="133"/>
                  <a:pt x="156" y="78"/>
                </a:cubicBezTo>
                <a:cubicBezTo>
                  <a:pt x="144" y="66"/>
                  <a:pt x="131" y="55"/>
                  <a:pt x="119" y="46"/>
                </a:cubicBezTo>
                <a:cubicBezTo>
                  <a:pt x="119" y="57"/>
                  <a:pt x="119" y="57"/>
                  <a:pt x="119" y="57"/>
                </a:cubicBezTo>
                <a:cubicBezTo>
                  <a:pt x="129" y="65"/>
                  <a:pt x="140" y="74"/>
                  <a:pt x="150" y="84"/>
                </a:cubicBezTo>
                <a:cubicBezTo>
                  <a:pt x="195" y="130"/>
                  <a:pt x="219" y="181"/>
                  <a:pt x="202" y="197"/>
                </a:cubicBezTo>
                <a:cubicBezTo>
                  <a:pt x="189" y="211"/>
                  <a:pt x="155" y="199"/>
                  <a:pt x="119" y="172"/>
                </a:cubicBezTo>
                <a:cubicBezTo>
                  <a:pt x="119" y="183"/>
                  <a:pt x="119" y="183"/>
                  <a:pt x="119" y="183"/>
                </a:cubicBezTo>
                <a:cubicBezTo>
                  <a:pt x="162" y="216"/>
                  <a:pt x="202" y="229"/>
                  <a:pt x="218" y="214"/>
                </a:cubicBezTo>
                <a:close/>
                <a:moveTo>
                  <a:pt x="119" y="46"/>
                </a:moveTo>
                <a:cubicBezTo>
                  <a:pt x="76" y="13"/>
                  <a:pt x="36" y="0"/>
                  <a:pt x="20" y="16"/>
                </a:cubicBezTo>
                <a:cubicBezTo>
                  <a:pt x="0" y="36"/>
                  <a:pt x="28" y="96"/>
                  <a:pt x="83" y="151"/>
                </a:cubicBezTo>
                <a:cubicBezTo>
                  <a:pt x="95" y="163"/>
                  <a:pt x="107" y="174"/>
                  <a:pt x="119" y="183"/>
                </a:cubicBezTo>
                <a:cubicBezTo>
                  <a:pt x="119" y="172"/>
                  <a:pt x="119" y="172"/>
                  <a:pt x="119" y="172"/>
                </a:cubicBezTo>
                <a:cubicBezTo>
                  <a:pt x="109" y="164"/>
                  <a:pt x="99" y="155"/>
                  <a:pt x="89" y="145"/>
                </a:cubicBezTo>
                <a:cubicBezTo>
                  <a:pt x="43" y="99"/>
                  <a:pt x="19" y="49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49" y="19"/>
                  <a:pt x="83" y="30"/>
                  <a:pt x="119" y="57"/>
                </a:cubicBezTo>
                <a:lnTo>
                  <a:pt x="119" y="46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32" name="Oval 29"/>
          <p:cNvSpPr>
            <a:spLocks noChangeArrowheads="1"/>
          </p:cNvSpPr>
          <p:nvPr/>
        </p:nvSpPr>
        <p:spPr bwMode="auto">
          <a:xfrm>
            <a:off x="6850002" y="1730535"/>
            <a:ext cx="77781" cy="103708"/>
          </a:xfrm>
          <a:prstGeom prst="ellipse">
            <a:avLst/>
          </a:pr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33" name="Freeform 30"/>
          <p:cNvSpPr>
            <a:spLocks noEditPoints="1"/>
          </p:cNvSpPr>
          <p:nvPr/>
        </p:nvSpPr>
        <p:spPr bwMode="auto">
          <a:xfrm>
            <a:off x="7447197" y="1254184"/>
            <a:ext cx="213566" cy="539629"/>
          </a:xfrm>
          <a:custGeom>
            <a:avLst/>
            <a:gdLst>
              <a:gd name="T0" fmla="*/ 67 w 162"/>
              <a:gd name="T1" fmla="*/ 307 h 307"/>
              <a:gd name="T2" fmla="*/ 162 w 162"/>
              <a:gd name="T3" fmla="*/ 307 h 307"/>
              <a:gd name="T4" fmla="*/ 67 w 162"/>
              <a:gd name="T5" fmla="*/ 127 h 307"/>
              <a:gd name="T6" fmla="*/ 67 w 162"/>
              <a:gd name="T7" fmla="*/ 193 h 307"/>
              <a:gd name="T8" fmla="*/ 110 w 162"/>
              <a:gd name="T9" fmla="*/ 267 h 307"/>
              <a:gd name="T10" fmla="*/ 67 w 162"/>
              <a:gd name="T11" fmla="*/ 267 h 307"/>
              <a:gd name="T12" fmla="*/ 67 w 162"/>
              <a:gd name="T13" fmla="*/ 307 h 307"/>
              <a:gd name="T14" fmla="*/ 0 w 162"/>
              <a:gd name="T15" fmla="*/ 0 h 307"/>
              <a:gd name="T16" fmla="*/ 0 w 162"/>
              <a:gd name="T17" fmla="*/ 307 h 307"/>
              <a:gd name="T18" fmla="*/ 67 w 162"/>
              <a:gd name="T19" fmla="*/ 307 h 307"/>
              <a:gd name="T20" fmla="*/ 67 w 162"/>
              <a:gd name="T21" fmla="*/ 267 h 307"/>
              <a:gd name="T22" fmla="*/ 24 w 162"/>
              <a:gd name="T23" fmla="*/ 267 h 307"/>
              <a:gd name="T24" fmla="*/ 24 w 162"/>
              <a:gd name="T25" fmla="*/ 120 h 307"/>
              <a:gd name="T26" fmla="*/ 24 w 162"/>
              <a:gd name="T27" fmla="*/ 120 h 307"/>
              <a:gd name="T28" fmla="*/ 67 w 162"/>
              <a:gd name="T29" fmla="*/ 193 h 307"/>
              <a:gd name="T30" fmla="*/ 67 w 162"/>
              <a:gd name="T31" fmla="*/ 127 h 307"/>
              <a:gd name="T32" fmla="*/ 0 w 162"/>
              <a:gd name="T33" fmla="*/ 0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2" h="307">
                <a:moveTo>
                  <a:pt x="67" y="307"/>
                </a:moveTo>
                <a:lnTo>
                  <a:pt x="162" y="307"/>
                </a:lnTo>
                <a:lnTo>
                  <a:pt x="67" y="127"/>
                </a:lnTo>
                <a:lnTo>
                  <a:pt x="67" y="193"/>
                </a:lnTo>
                <a:lnTo>
                  <a:pt x="110" y="267"/>
                </a:lnTo>
                <a:lnTo>
                  <a:pt x="67" y="267"/>
                </a:lnTo>
                <a:lnTo>
                  <a:pt x="67" y="307"/>
                </a:lnTo>
                <a:close/>
                <a:moveTo>
                  <a:pt x="0" y="0"/>
                </a:moveTo>
                <a:lnTo>
                  <a:pt x="0" y="307"/>
                </a:lnTo>
                <a:lnTo>
                  <a:pt x="67" y="307"/>
                </a:lnTo>
                <a:lnTo>
                  <a:pt x="67" y="267"/>
                </a:lnTo>
                <a:lnTo>
                  <a:pt x="24" y="267"/>
                </a:lnTo>
                <a:lnTo>
                  <a:pt x="24" y="120"/>
                </a:lnTo>
                <a:lnTo>
                  <a:pt x="24" y="120"/>
                </a:lnTo>
                <a:lnTo>
                  <a:pt x="67" y="193"/>
                </a:lnTo>
                <a:lnTo>
                  <a:pt x="67" y="127"/>
                </a:lnTo>
                <a:lnTo>
                  <a:pt x="0" y="0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34" name="Rectangle 31"/>
          <p:cNvSpPr>
            <a:spLocks noChangeArrowheads="1"/>
          </p:cNvSpPr>
          <p:nvPr/>
        </p:nvSpPr>
        <p:spPr bwMode="auto">
          <a:xfrm>
            <a:off x="7340414" y="1252427"/>
            <a:ext cx="54051" cy="525568"/>
          </a:xfrm>
          <a:prstGeom prst="rect">
            <a:avLst/>
          </a:pr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35" name="Freeform 32"/>
          <p:cNvSpPr>
            <a:spLocks noEditPoints="1"/>
          </p:cNvSpPr>
          <p:nvPr/>
        </p:nvSpPr>
        <p:spPr bwMode="auto">
          <a:xfrm>
            <a:off x="5589695" y="3899596"/>
            <a:ext cx="466683" cy="455257"/>
          </a:xfrm>
          <a:custGeom>
            <a:avLst/>
            <a:gdLst>
              <a:gd name="T0" fmla="*/ 213 w 258"/>
              <a:gd name="T1" fmla="*/ 31 h 189"/>
              <a:gd name="T2" fmla="*/ 204 w 258"/>
              <a:gd name="T3" fmla="*/ 69 h 189"/>
              <a:gd name="T4" fmla="*/ 228 w 258"/>
              <a:gd name="T5" fmla="*/ 109 h 189"/>
              <a:gd name="T6" fmla="*/ 204 w 258"/>
              <a:gd name="T7" fmla="*/ 146 h 189"/>
              <a:gd name="T8" fmla="*/ 204 w 258"/>
              <a:gd name="T9" fmla="*/ 27 h 189"/>
              <a:gd name="T10" fmla="*/ 91 w 258"/>
              <a:gd name="T11" fmla="*/ 14 h 189"/>
              <a:gd name="T12" fmla="*/ 97 w 258"/>
              <a:gd name="T13" fmla="*/ 15 h 189"/>
              <a:gd name="T14" fmla="*/ 91 w 258"/>
              <a:gd name="T15" fmla="*/ 42 h 189"/>
              <a:gd name="T16" fmla="*/ 91 w 258"/>
              <a:gd name="T17" fmla="*/ 162 h 189"/>
              <a:gd name="T18" fmla="*/ 166 w 258"/>
              <a:gd name="T19" fmla="*/ 145 h 189"/>
              <a:gd name="T20" fmla="*/ 204 w 258"/>
              <a:gd name="T21" fmla="*/ 125 h 189"/>
              <a:gd name="T22" fmla="*/ 191 w 258"/>
              <a:gd name="T23" fmla="*/ 122 h 189"/>
              <a:gd name="T24" fmla="*/ 204 w 258"/>
              <a:gd name="T25" fmla="*/ 69 h 189"/>
              <a:gd name="T26" fmla="*/ 91 w 258"/>
              <a:gd name="T27" fmla="*/ 6 h 189"/>
              <a:gd name="T28" fmla="*/ 78 w 258"/>
              <a:gd name="T29" fmla="*/ 24 h 189"/>
              <a:gd name="T30" fmla="*/ 91 w 258"/>
              <a:gd name="T31" fmla="*/ 14 h 189"/>
              <a:gd name="T32" fmla="*/ 78 w 258"/>
              <a:gd name="T33" fmla="*/ 188 h 189"/>
              <a:gd name="T34" fmla="*/ 91 w 258"/>
              <a:gd name="T35" fmla="*/ 162 h 189"/>
              <a:gd name="T36" fmla="*/ 78 w 258"/>
              <a:gd name="T37" fmla="*/ 176 h 189"/>
              <a:gd name="T38" fmla="*/ 91 w 258"/>
              <a:gd name="T39" fmla="*/ 42 h 189"/>
              <a:gd name="T40" fmla="*/ 80 w 258"/>
              <a:gd name="T41" fmla="*/ 134 h 189"/>
              <a:gd name="T42" fmla="*/ 78 w 258"/>
              <a:gd name="T43" fmla="*/ 64 h 189"/>
              <a:gd name="T44" fmla="*/ 78 w 258"/>
              <a:gd name="T45" fmla="*/ 33 h 189"/>
              <a:gd name="T46" fmla="*/ 91 w 258"/>
              <a:gd name="T47" fmla="*/ 42 h 189"/>
              <a:gd name="T48" fmla="*/ 60 w 258"/>
              <a:gd name="T49" fmla="*/ 18 h 189"/>
              <a:gd name="T50" fmla="*/ 68 w 258"/>
              <a:gd name="T51" fmla="*/ 42 h 189"/>
              <a:gd name="T52" fmla="*/ 78 w 258"/>
              <a:gd name="T53" fmla="*/ 33 h 189"/>
              <a:gd name="T54" fmla="*/ 78 w 258"/>
              <a:gd name="T55" fmla="*/ 9 h 189"/>
              <a:gd name="T56" fmla="*/ 78 w 258"/>
              <a:gd name="T57" fmla="*/ 188 h 189"/>
              <a:gd name="T58" fmla="*/ 60 w 258"/>
              <a:gd name="T59" fmla="*/ 176 h 189"/>
              <a:gd name="T60" fmla="*/ 78 w 258"/>
              <a:gd name="T61" fmla="*/ 64 h 189"/>
              <a:gd name="T62" fmla="*/ 60 w 258"/>
              <a:gd name="T63" fmla="*/ 134 h 189"/>
              <a:gd name="T64" fmla="*/ 70 w 258"/>
              <a:gd name="T65" fmla="*/ 116 h 189"/>
              <a:gd name="T66" fmla="*/ 60 w 258"/>
              <a:gd name="T67" fmla="*/ 87 h 189"/>
              <a:gd name="T68" fmla="*/ 76 w 258"/>
              <a:gd name="T69" fmla="*/ 68 h 189"/>
              <a:gd name="T70" fmla="*/ 60 w 258"/>
              <a:gd name="T71" fmla="*/ 18 h 189"/>
              <a:gd name="T72" fmla="*/ 60 w 258"/>
              <a:gd name="T73" fmla="*/ 187 h 189"/>
              <a:gd name="T74" fmla="*/ 59 w 258"/>
              <a:gd name="T75" fmla="*/ 175 h 189"/>
              <a:gd name="T76" fmla="*/ 49 w 258"/>
              <a:gd name="T77" fmla="*/ 144 h 189"/>
              <a:gd name="T78" fmla="*/ 60 w 258"/>
              <a:gd name="T79" fmla="*/ 125 h 189"/>
              <a:gd name="T80" fmla="*/ 41 w 258"/>
              <a:gd name="T81" fmla="*/ 125 h 189"/>
              <a:gd name="T82" fmla="*/ 60 w 258"/>
              <a:gd name="T83" fmla="*/ 87 h 189"/>
              <a:gd name="T84" fmla="*/ 51 w 258"/>
              <a:gd name="T85" fmla="*/ 76 h 189"/>
              <a:gd name="T86" fmla="*/ 43 w 258"/>
              <a:gd name="T87" fmla="*/ 51 h 189"/>
              <a:gd name="T88" fmla="*/ 60 w 258"/>
              <a:gd name="T89" fmla="*/ 1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58" h="189">
                <a:moveTo>
                  <a:pt x="253" y="104"/>
                </a:moveTo>
                <a:cubicBezTo>
                  <a:pt x="258" y="60"/>
                  <a:pt x="213" y="31"/>
                  <a:pt x="213" y="31"/>
                </a:cubicBezTo>
                <a:cubicBezTo>
                  <a:pt x="210" y="30"/>
                  <a:pt x="207" y="28"/>
                  <a:pt x="204" y="27"/>
                </a:cubicBezTo>
                <a:cubicBezTo>
                  <a:pt x="204" y="69"/>
                  <a:pt x="204" y="69"/>
                  <a:pt x="204" y="69"/>
                </a:cubicBezTo>
                <a:cubicBezTo>
                  <a:pt x="208" y="69"/>
                  <a:pt x="212" y="70"/>
                  <a:pt x="216" y="72"/>
                </a:cubicBezTo>
                <a:cubicBezTo>
                  <a:pt x="230" y="79"/>
                  <a:pt x="235" y="95"/>
                  <a:pt x="228" y="109"/>
                </a:cubicBezTo>
                <a:cubicBezTo>
                  <a:pt x="224" y="119"/>
                  <a:pt x="214" y="125"/>
                  <a:pt x="204" y="125"/>
                </a:cubicBezTo>
                <a:cubicBezTo>
                  <a:pt x="204" y="146"/>
                  <a:pt x="204" y="146"/>
                  <a:pt x="204" y="146"/>
                </a:cubicBezTo>
                <a:cubicBezTo>
                  <a:pt x="230" y="144"/>
                  <a:pt x="249" y="134"/>
                  <a:pt x="253" y="104"/>
                </a:cubicBezTo>
                <a:close/>
                <a:moveTo>
                  <a:pt x="204" y="27"/>
                </a:moveTo>
                <a:cubicBezTo>
                  <a:pt x="156" y="5"/>
                  <a:pt x="119" y="0"/>
                  <a:pt x="91" y="6"/>
                </a:cubicBezTo>
                <a:cubicBezTo>
                  <a:pt x="91" y="14"/>
                  <a:pt x="91" y="14"/>
                  <a:pt x="91" y="14"/>
                </a:cubicBezTo>
                <a:cubicBezTo>
                  <a:pt x="93" y="14"/>
                  <a:pt x="95" y="14"/>
                  <a:pt x="97" y="15"/>
                </a:cubicBezTo>
                <a:cubicBezTo>
                  <a:pt x="97" y="15"/>
                  <a:pt x="97" y="15"/>
                  <a:pt x="97" y="15"/>
                </a:cubicBezTo>
                <a:cubicBezTo>
                  <a:pt x="104" y="19"/>
                  <a:pt x="107" y="27"/>
                  <a:pt x="103" y="34"/>
                </a:cubicBezTo>
                <a:cubicBezTo>
                  <a:pt x="101" y="39"/>
                  <a:pt x="96" y="42"/>
                  <a:pt x="91" y="42"/>
                </a:cubicBezTo>
                <a:cubicBezTo>
                  <a:pt x="91" y="146"/>
                  <a:pt x="91" y="146"/>
                  <a:pt x="91" y="146"/>
                </a:cubicBezTo>
                <a:cubicBezTo>
                  <a:pt x="93" y="151"/>
                  <a:pt x="93" y="157"/>
                  <a:pt x="91" y="162"/>
                </a:cubicBezTo>
                <a:cubicBezTo>
                  <a:pt x="91" y="185"/>
                  <a:pt x="91" y="185"/>
                  <a:pt x="91" y="185"/>
                </a:cubicBezTo>
                <a:cubicBezTo>
                  <a:pt x="117" y="174"/>
                  <a:pt x="138" y="143"/>
                  <a:pt x="166" y="145"/>
                </a:cubicBezTo>
                <a:cubicBezTo>
                  <a:pt x="179" y="147"/>
                  <a:pt x="192" y="147"/>
                  <a:pt x="204" y="146"/>
                </a:cubicBezTo>
                <a:cubicBezTo>
                  <a:pt x="204" y="125"/>
                  <a:pt x="204" y="125"/>
                  <a:pt x="204" y="125"/>
                </a:cubicBezTo>
                <a:cubicBezTo>
                  <a:pt x="199" y="125"/>
                  <a:pt x="195" y="124"/>
                  <a:pt x="191" y="122"/>
                </a:cubicBezTo>
                <a:cubicBezTo>
                  <a:pt x="191" y="122"/>
                  <a:pt x="191" y="122"/>
                  <a:pt x="191" y="122"/>
                </a:cubicBezTo>
                <a:cubicBezTo>
                  <a:pt x="177" y="115"/>
                  <a:pt x="172" y="98"/>
                  <a:pt x="179" y="84"/>
                </a:cubicBezTo>
                <a:cubicBezTo>
                  <a:pt x="184" y="74"/>
                  <a:pt x="193" y="69"/>
                  <a:pt x="204" y="69"/>
                </a:cubicBezTo>
                <a:lnTo>
                  <a:pt x="204" y="27"/>
                </a:lnTo>
                <a:close/>
                <a:moveTo>
                  <a:pt x="91" y="6"/>
                </a:moveTo>
                <a:cubicBezTo>
                  <a:pt x="86" y="6"/>
                  <a:pt x="82" y="8"/>
                  <a:pt x="78" y="9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3"/>
                  <a:pt x="78" y="22"/>
                  <a:pt x="78" y="22"/>
                </a:cubicBezTo>
                <a:cubicBezTo>
                  <a:pt x="81" y="17"/>
                  <a:pt x="86" y="14"/>
                  <a:pt x="91" y="14"/>
                </a:cubicBezTo>
                <a:cubicBezTo>
                  <a:pt x="91" y="6"/>
                  <a:pt x="91" y="6"/>
                  <a:pt x="91" y="6"/>
                </a:cubicBezTo>
                <a:close/>
                <a:moveTo>
                  <a:pt x="78" y="188"/>
                </a:moveTo>
                <a:cubicBezTo>
                  <a:pt x="82" y="188"/>
                  <a:pt x="87" y="187"/>
                  <a:pt x="91" y="185"/>
                </a:cubicBezTo>
                <a:cubicBezTo>
                  <a:pt x="91" y="162"/>
                  <a:pt x="91" y="162"/>
                  <a:pt x="91" y="162"/>
                </a:cubicBezTo>
                <a:cubicBezTo>
                  <a:pt x="90" y="163"/>
                  <a:pt x="90" y="164"/>
                  <a:pt x="90" y="165"/>
                </a:cubicBezTo>
                <a:cubicBezTo>
                  <a:pt x="87" y="170"/>
                  <a:pt x="83" y="174"/>
                  <a:pt x="78" y="176"/>
                </a:cubicBezTo>
                <a:cubicBezTo>
                  <a:pt x="78" y="188"/>
                  <a:pt x="78" y="188"/>
                  <a:pt x="78" y="188"/>
                </a:cubicBezTo>
                <a:close/>
                <a:moveTo>
                  <a:pt x="91" y="42"/>
                </a:moveTo>
                <a:cubicBezTo>
                  <a:pt x="91" y="146"/>
                  <a:pt x="91" y="146"/>
                  <a:pt x="91" y="146"/>
                </a:cubicBezTo>
                <a:cubicBezTo>
                  <a:pt x="89" y="141"/>
                  <a:pt x="85" y="136"/>
                  <a:pt x="80" y="134"/>
                </a:cubicBezTo>
                <a:cubicBezTo>
                  <a:pt x="79" y="133"/>
                  <a:pt x="78" y="133"/>
                  <a:pt x="78" y="133"/>
                </a:cubicBezTo>
                <a:cubicBezTo>
                  <a:pt x="78" y="64"/>
                  <a:pt x="78" y="64"/>
                  <a:pt x="78" y="64"/>
                </a:cubicBezTo>
                <a:cubicBezTo>
                  <a:pt x="79" y="61"/>
                  <a:pt x="79" y="57"/>
                  <a:pt x="78" y="54"/>
                </a:cubicBezTo>
                <a:cubicBezTo>
                  <a:pt x="78" y="33"/>
                  <a:pt x="78" y="33"/>
                  <a:pt x="78" y="33"/>
                </a:cubicBezTo>
                <a:cubicBezTo>
                  <a:pt x="79" y="36"/>
                  <a:pt x="81" y="39"/>
                  <a:pt x="84" y="41"/>
                </a:cubicBezTo>
                <a:cubicBezTo>
                  <a:pt x="86" y="42"/>
                  <a:pt x="89" y="42"/>
                  <a:pt x="91" y="42"/>
                </a:cubicBezTo>
                <a:close/>
                <a:moveTo>
                  <a:pt x="78" y="9"/>
                </a:moveTo>
                <a:cubicBezTo>
                  <a:pt x="71" y="11"/>
                  <a:pt x="65" y="14"/>
                  <a:pt x="60" y="18"/>
                </a:cubicBezTo>
                <a:cubicBezTo>
                  <a:pt x="60" y="40"/>
                  <a:pt x="60" y="40"/>
                  <a:pt x="60" y="40"/>
                </a:cubicBezTo>
                <a:cubicBezTo>
                  <a:pt x="62" y="40"/>
                  <a:pt x="65" y="41"/>
                  <a:pt x="68" y="42"/>
                </a:cubicBezTo>
                <a:cubicBezTo>
                  <a:pt x="73" y="45"/>
                  <a:pt x="76" y="49"/>
                  <a:pt x="78" y="54"/>
                </a:cubicBezTo>
                <a:cubicBezTo>
                  <a:pt x="78" y="33"/>
                  <a:pt x="78" y="33"/>
                  <a:pt x="78" y="33"/>
                </a:cubicBezTo>
                <a:cubicBezTo>
                  <a:pt x="77" y="30"/>
                  <a:pt x="77" y="27"/>
                  <a:pt x="78" y="24"/>
                </a:cubicBezTo>
                <a:cubicBezTo>
                  <a:pt x="78" y="9"/>
                  <a:pt x="78" y="9"/>
                  <a:pt x="78" y="9"/>
                </a:cubicBezTo>
                <a:close/>
                <a:moveTo>
                  <a:pt x="60" y="187"/>
                </a:moveTo>
                <a:cubicBezTo>
                  <a:pt x="66" y="188"/>
                  <a:pt x="72" y="189"/>
                  <a:pt x="78" y="188"/>
                </a:cubicBezTo>
                <a:cubicBezTo>
                  <a:pt x="78" y="176"/>
                  <a:pt x="78" y="176"/>
                  <a:pt x="78" y="176"/>
                </a:cubicBezTo>
                <a:cubicBezTo>
                  <a:pt x="72" y="178"/>
                  <a:pt x="65" y="178"/>
                  <a:pt x="60" y="176"/>
                </a:cubicBezTo>
                <a:cubicBezTo>
                  <a:pt x="60" y="187"/>
                  <a:pt x="60" y="187"/>
                  <a:pt x="60" y="187"/>
                </a:cubicBezTo>
                <a:close/>
                <a:moveTo>
                  <a:pt x="78" y="64"/>
                </a:moveTo>
                <a:cubicBezTo>
                  <a:pt x="78" y="133"/>
                  <a:pt x="78" y="133"/>
                  <a:pt x="78" y="133"/>
                </a:cubicBezTo>
                <a:cubicBezTo>
                  <a:pt x="72" y="131"/>
                  <a:pt x="65" y="131"/>
                  <a:pt x="60" y="134"/>
                </a:cubicBezTo>
                <a:cubicBezTo>
                  <a:pt x="60" y="125"/>
                  <a:pt x="60" y="125"/>
                  <a:pt x="60" y="125"/>
                </a:cubicBezTo>
                <a:cubicBezTo>
                  <a:pt x="64" y="123"/>
                  <a:pt x="67" y="120"/>
                  <a:pt x="70" y="116"/>
                </a:cubicBezTo>
                <a:cubicBezTo>
                  <a:pt x="75" y="105"/>
                  <a:pt x="71" y="92"/>
                  <a:pt x="60" y="87"/>
                </a:cubicBezTo>
                <a:cubicBezTo>
                  <a:pt x="60" y="87"/>
                  <a:pt x="60" y="87"/>
                  <a:pt x="60" y="87"/>
                </a:cubicBezTo>
                <a:cubicBezTo>
                  <a:pt x="60" y="78"/>
                  <a:pt x="60" y="78"/>
                  <a:pt x="60" y="78"/>
                </a:cubicBezTo>
                <a:cubicBezTo>
                  <a:pt x="66" y="78"/>
                  <a:pt x="73" y="74"/>
                  <a:pt x="76" y="68"/>
                </a:cubicBezTo>
                <a:cubicBezTo>
                  <a:pt x="77" y="66"/>
                  <a:pt x="77" y="65"/>
                  <a:pt x="78" y="64"/>
                </a:cubicBezTo>
                <a:close/>
                <a:moveTo>
                  <a:pt x="60" y="18"/>
                </a:moveTo>
                <a:cubicBezTo>
                  <a:pt x="0" y="56"/>
                  <a:pt x="10" y="159"/>
                  <a:pt x="46" y="180"/>
                </a:cubicBezTo>
                <a:cubicBezTo>
                  <a:pt x="51" y="183"/>
                  <a:pt x="55" y="185"/>
                  <a:pt x="60" y="187"/>
                </a:cubicBezTo>
                <a:cubicBezTo>
                  <a:pt x="60" y="176"/>
                  <a:pt x="60" y="176"/>
                  <a:pt x="60" y="176"/>
                </a:cubicBezTo>
                <a:cubicBezTo>
                  <a:pt x="59" y="175"/>
                  <a:pt x="59" y="175"/>
                  <a:pt x="59" y="175"/>
                </a:cubicBezTo>
                <a:cubicBezTo>
                  <a:pt x="59" y="175"/>
                  <a:pt x="59" y="175"/>
                  <a:pt x="59" y="175"/>
                </a:cubicBezTo>
                <a:cubicBezTo>
                  <a:pt x="48" y="170"/>
                  <a:pt x="43" y="156"/>
                  <a:pt x="49" y="144"/>
                </a:cubicBezTo>
                <a:cubicBezTo>
                  <a:pt x="51" y="139"/>
                  <a:pt x="55" y="136"/>
                  <a:pt x="60" y="134"/>
                </a:cubicBezTo>
                <a:cubicBezTo>
                  <a:pt x="60" y="125"/>
                  <a:pt x="60" y="125"/>
                  <a:pt x="60" y="125"/>
                </a:cubicBezTo>
                <a:cubicBezTo>
                  <a:pt x="54" y="128"/>
                  <a:pt x="47" y="128"/>
                  <a:pt x="41" y="125"/>
                </a:cubicBezTo>
                <a:cubicBezTo>
                  <a:pt x="41" y="125"/>
                  <a:pt x="41" y="125"/>
                  <a:pt x="41" y="125"/>
                </a:cubicBezTo>
                <a:cubicBezTo>
                  <a:pt x="31" y="120"/>
                  <a:pt x="26" y="107"/>
                  <a:pt x="32" y="97"/>
                </a:cubicBezTo>
                <a:cubicBezTo>
                  <a:pt x="37" y="86"/>
                  <a:pt x="49" y="82"/>
                  <a:pt x="60" y="87"/>
                </a:cubicBezTo>
                <a:cubicBezTo>
                  <a:pt x="60" y="78"/>
                  <a:pt x="60" y="78"/>
                  <a:pt x="60" y="78"/>
                </a:cubicBezTo>
                <a:cubicBezTo>
                  <a:pt x="57" y="78"/>
                  <a:pt x="54" y="77"/>
                  <a:pt x="51" y="76"/>
                </a:cubicBezTo>
                <a:cubicBezTo>
                  <a:pt x="42" y="71"/>
                  <a:pt x="38" y="60"/>
                  <a:pt x="43" y="51"/>
                </a:cubicBezTo>
                <a:cubicBezTo>
                  <a:pt x="43" y="51"/>
                  <a:pt x="43" y="51"/>
                  <a:pt x="43" y="51"/>
                </a:cubicBezTo>
                <a:cubicBezTo>
                  <a:pt x="46" y="44"/>
                  <a:pt x="53" y="40"/>
                  <a:pt x="60" y="40"/>
                </a:cubicBezTo>
                <a:lnTo>
                  <a:pt x="60" y="18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grpSp>
        <p:nvGrpSpPr>
          <p:cNvPr id="3" name="Group 127"/>
          <p:cNvGrpSpPr/>
          <p:nvPr/>
        </p:nvGrpSpPr>
        <p:grpSpPr>
          <a:xfrm>
            <a:off x="6901414" y="4354852"/>
            <a:ext cx="421861" cy="724193"/>
            <a:chOff x="8610600" y="4127500"/>
            <a:chExt cx="508001" cy="654050"/>
          </a:xfrm>
          <a:solidFill>
            <a:srgbClr val="1D3C7A"/>
          </a:solidFill>
        </p:grpSpPr>
        <p:sp>
          <p:nvSpPr>
            <p:cNvPr id="37" name="Freeform 33"/>
            <p:cNvSpPr>
              <a:spLocks/>
            </p:cNvSpPr>
            <p:nvPr/>
          </p:nvSpPr>
          <p:spPr bwMode="auto">
            <a:xfrm>
              <a:off x="8618538" y="4127500"/>
              <a:ext cx="500063" cy="503238"/>
            </a:xfrm>
            <a:custGeom>
              <a:avLst/>
              <a:gdLst>
                <a:gd name="T0" fmla="*/ 169 w 230"/>
                <a:gd name="T1" fmla="*/ 12 h 231"/>
                <a:gd name="T2" fmla="*/ 215 w 230"/>
                <a:gd name="T3" fmla="*/ 103 h 231"/>
                <a:gd name="T4" fmla="*/ 102 w 230"/>
                <a:gd name="T5" fmla="*/ 216 h 231"/>
                <a:gd name="T6" fmla="*/ 12 w 230"/>
                <a:gd name="T7" fmla="*/ 171 h 231"/>
                <a:gd name="T8" fmla="*/ 0 w 230"/>
                <a:gd name="T9" fmla="*/ 181 h 231"/>
                <a:gd name="T10" fmla="*/ 102 w 230"/>
                <a:gd name="T11" fmla="*/ 231 h 231"/>
                <a:gd name="T12" fmla="*/ 230 w 230"/>
                <a:gd name="T13" fmla="*/ 103 h 231"/>
                <a:gd name="T14" fmla="*/ 178 w 230"/>
                <a:gd name="T15" fmla="*/ 0 h 231"/>
                <a:gd name="T16" fmla="*/ 169 w 230"/>
                <a:gd name="T17" fmla="*/ 1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231">
                  <a:moveTo>
                    <a:pt x="169" y="12"/>
                  </a:moveTo>
                  <a:cubicBezTo>
                    <a:pt x="197" y="32"/>
                    <a:pt x="215" y="65"/>
                    <a:pt x="215" y="103"/>
                  </a:cubicBezTo>
                  <a:cubicBezTo>
                    <a:pt x="215" y="165"/>
                    <a:pt x="165" y="216"/>
                    <a:pt x="102" y="216"/>
                  </a:cubicBezTo>
                  <a:cubicBezTo>
                    <a:pt x="65" y="216"/>
                    <a:pt x="33" y="198"/>
                    <a:pt x="12" y="17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24" y="211"/>
                    <a:pt x="61" y="231"/>
                    <a:pt x="102" y="231"/>
                  </a:cubicBezTo>
                  <a:cubicBezTo>
                    <a:pt x="173" y="231"/>
                    <a:pt x="230" y="174"/>
                    <a:pt x="230" y="103"/>
                  </a:cubicBezTo>
                  <a:cubicBezTo>
                    <a:pt x="230" y="61"/>
                    <a:pt x="210" y="23"/>
                    <a:pt x="178" y="0"/>
                  </a:cubicBezTo>
                  <a:lnTo>
                    <a:pt x="169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id-ID" sz="1012"/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8621713" y="4137025"/>
              <a:ext cx="442913" cy="441325"/>
            </a:xfrm>
            <a:custGeom>
              <a:avLst/>
              <a:gdLst>
                <a:gd name="T0" fmla="*/ 102 w 203"/>
                <a:gd name="T1" fmla="*/ 203 h 203"/>
                <a:gd name="T2" fmla="*/ 203 w 203"/>
                <a:gd name="T3" fmla="*/ 101 h 203"/>
                <a:gd name="T4" fmla="*/ 102 w 203"/>
                <a:gd name="T5" fmla="*/ 0 h 203"/>
                <a:gd name="T6" fmla="*/ 102 w 203"/>
                <a:gd name="T7" fmla="*/ 5 h 203"/>
                <a:gd name="T8" fmla="*/ 198 w 203"/>
                <a:gd name="T9" fmla="*/ 101 h 203"/>
                <a:gd name="T10" fmla="*/ 102 w 203"/>
                <a:gd name="T11" fmla="*/ 198 h 203"/>
                <a:gd name="T12" fmla="*/ 102 w 203"/>
                <a:gd name="T13" fmla="*/ 203 h 203"/>
                <a:gd name="T14" fmla="*/ 102 w 203"/>
                <a:gd name="T15" fmla="*/ 0 h 203"/>
                <a:gd name="T16" fmla="*/ 0 w 203"/>
                <a:gd name="T17" fmla="*/ 101 h 203"/>
                <a:gd name="T18" fmla="*/ 102 w 203"/>
                <a:gd name="T19" fmla="*/ 203 h 203"/>
                <a:gd name="T20" fmla="*/ 102 w 203"/>
                <a:gd name="T21" fmla="*/ 203 h 203"/>
                <a:gd name="T22" fmla="*/ 102 w 203"/>
                <a:gd name="T23" fmla="*/ 198 h 203"/>
                <a:gd name="T24" fmla="*/ 102 w 203"/>
                <a:gd name="T25" fmla="*/ 198 h 203"/>
                <a:gd name="T26" fmla="*/ 102 w 203"/>
                <a:gd name="T27" fmla="*/ 198 h 203"/>
                <a:gd name="T28" fmla="*/ 5 w 203"/>
                <a:gd name="T29" fmla="*/ 101 h 203"/>
                <a:gd name="T30" fmla="*/ 102 w 203"/>
                <a:gd name="T31" fmla="*/ 5 h 203"/>
                <a:gd name="T32" fmla="*/ 102 w 203"/>
                <a:gd name="T33" fmla="*/ 5 h 203"/>
                <a:gd name="T34" fmla="*/ 102 w 203"/>
                <a:gd name="T35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3" h="203">
                  <a:moveTo>
                    <a:pt x="102" y="203"/>
                  </a:moveTo>
                  <a:cubicBezTo>
                    <a:pt x="158" y="203"/>
                    <a:pt x="203" y="157"/>
                    <a:pt x="203" y="101"/>
                  </a:cubicBezTo>
                  <a:cubicBezTo>
                    <a:pt x="203" y="45"/>
                    <a:pt x="158" y="0"/>
                    <a:pt x="102" y="0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55" y="5"/>
                    <a:pt x="198" y="48"/>
                    <a:pt x="198" y="101"/>
                  </a:cubicBezTo>
                  <a:cubicBezTo>
                    <a:pt x="198" y="155"/>
                    <a:pt x="155" y="198"/>
                    <a:pt x="102" y="198"/>
                  </a:cubicBezTo>
                  <a:lnTo>
                    <a:pt x="102" y="203"/>
                  </a:lnTo>
                  <a:close/>
                  <a:moveTo>
                    <a:pt x="102" y="0"/>
                  </a:moveTo>
                  <a:cubicBezTo>
                    <a:pt x="46" y="0"/>
                    <a:pt x="0" y="45"/>
                    <a:pt x="0" y="101"/>
                  </a:cubicBezTo>
                  <a:cubicBezTo>
                    <a:pt x="0" y="157"/>
                    <a:pt x="46" y="203"/>
                    <a:pt x="102" y="203"/>
                  </a:cubicBezTo>
                  <a:cubicBezTo>
                    <a:pt x="102" y="203"/>
                    <a:pt x="102" y="203"/>
                    <a:pt x="102" y="203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48" y="198"/>
                    <a:pt x="5" y="155"/>
                    <a:pt x="5" y="101"/>
                  </a:cubicBezTo>
                  <a:cubicBezTo>
                    <a:pt x="5" y="48"/>
                    <a:pt x="48" y="5"/>
                    <a:pt x="102" y="5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0"/>
                    <a:pt x="102" y="0"/>
                    <a:pt x="10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id-ID" sz="1012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8610600" y="4144963"/>
              <a:ext cx="496888" cy="433388"/>
            </a:xfrm>
            <a:custGeom>
              <a:avLst/>
              <a:gdLst>
                <a:gd name="T0" fmla="*/ 65 w 228"/>
                <a:gd name="T1" fmla="*/ 15 h 199"/>
                <a:gd name="T2" fmla="*/ 61 w 228"/>
                <a:gd name="T3" fmla="*/ 23 h 199"/>
                <a:gd name="T4" fmla="*/ 57 w 228"/>
                <a:gd name="T5" fmla="*/ 29 h 199"/>
                <a:gd name="T6" fmla="*/ 54 w 228"/>
                <a:gd name="T7" fmla="*/ 26 h 199"/>
                <a:gd name="T8" fmla="*/ 52 w 228"/>
                <a:gd name="T9" fmla="*/ 32 h 199"/>
                <a:gd name="T10" fmla="*/ 42 w 228"/>
                <a:gd name="T11" fmla="*/ 34 h 199"/>
                <a:gd name="T12" fmla="*/ 36 w 228"/>
                <a:gd name="T13" fmla="*/ 41 h 199"/>
                <a:gd name="T14" fmla="*/ 27 w 228"/>
                <a:gd name="T15" fmla="*/ 53 h 199"/>
                <a:gd name="T16" fmla="*/ 21 w 228"/>
                <a:gd name="T17" fmla="*/ 61 h 199"/>
                <a:gd name="T18" fmla="*/ 27 w 228"/>
                <a:gd name="T19" fmla="*/ 67 h 199"/>
                <a:gd name="T20" fmla="*/ 27 w 228"/>
                <a:gd name="T21" fmla="*/ 70 h 199"/>
                <a:gd name="T22" fmla="*/ 22 w 228"/>
                <a:gd name="T23" fmla="*/ 65 h 199"/>
                <a:gd name="T24" fmla="*/ 18 w 228"/>
                <a:gd name="T25" fmla="*/ 60 h 199"/>
                <a:gd name="T26" fmla="*/ 16 w 228"/>
                <a:gd name="T27" fmla="*/ 69 h 199"/>
                <a:gd name="T28" fmla="*/ 17 w 228"/>
                <a:gd name="T29" fmla="*/ 83 h 199"/>
                <a:gd name="T30" fmla="*/ 24 w 228"/>
                <a:gd name="T31" fmla="*/ 80 h 199"/>
                <a:gd name="T32" fmla="*/ 32 w 228"/>
                <a:gd name="T33" fmla="*/ 88 h 199"/>
                <a:gd name="T34" fmla="*/ 41 w 228"/>
                <a:gd name="T35" fmla="*/ 98 h 199"/>
                <a:gd name="T36" fmla="*/ 50 w 228"/>
                <a:gd name="T37" fmla="*/ 105 h 199"/>
                <a:gd name="T38" fmla="*/ 61 w 228"/>
                <a:gd name="T39" fmla="*/ 117 h 199"/>
                <a:gd name="T40" fmla="*/ 58 w 228"/>
                <a:gd name="T41" fmla="*/ 134 h 199"/>
                <a:gd name="T42" fmla="*/ 49 w 228"/>
                <a:gd name="T43" fmla="*/ 155 h 199"/>
                <a:gd name="T44" fmla="*/ 52 w 228"/>
                <a:gd name="T45" fmla="*/ 170 h 199"/>
                <a:gd name="T46" fmla="*/ 46 w 228"/>
                <a:gd name="T47" fmla="*/ 171 h 199"/>
                <a:gd name="T48" fmla="*/ 32 w 228"/>
                <a:gd name="T49" fmla="*/ 148 h 199"/>
                <a:gd name="T50" fmla="*/ 16 w 228"/>
                <a:gd name="T51" fmla="*/ 113 h 199"/>
                <a:gd name="T52" fmla="*/ 11 w 228"/>
                <a:gd name="T53" fmla="*/ 87 h 199"/>
                <a:gd name="T54" fmla="*/ 73 w 228"/>
                <a:gd name="T55" fmla="*/ 183 h 199"/>
                <a:gd name="T56" fmla="*/ 89 w 228"/>
                <a:gd name="T57" fmla="*/ 181 h 199"/>
                <a:gd name="T58" fmla="*/ 110 w 228"/>
                <a:gd name="T59" fmla="*/ 178 h 199"/>
                <a:gd name="T60" fmla="*/ 108 w 228"/>
                <a:gd name="T61" fmla="*/ 187 h 199"/>
                <a:gd name="T62" fmla="*/ 121 w 228"/>
                <a:gd name="T63" fmla="*/ 186 h 199"/>
                <a:gd name="T64" fmla="*/ 139 w 228"/>
                <a:gd name="T65" fmla="*/ 184 h 199"/>
                <a:gd name="T66" fmla="*/ 137 w 228"/>
                <a:gd name="T67" fmla="*/ 3 h 199"/>
                <a:gd name="T68" fmla="*/ 197 w 228"/>
                <a:gd name="T69" fmla="*/ 64 h 199"/>
                <a:gd name="T70" fmla="*/ 189 w 228"/>
                <a:gd name="T71" fmla="*/ 58 h 199"/>
                <a:gd name="T72" fmla="*/ 181 w 228"/>
                <a:gd name="T73" fmla="*/ 74 h 199"/>
                <a:gd name="T74" fmla="*/ 170 w 228"/>
                <a:gd name="T75" fmla="*/ 59 h 199"/>
                <a:gd name="T76" fmla="*/ 174 w 228"/>
                <a:gd name="T77" fmla="*/ 75 h 199"/>
                <a:gd name="T78" fmla="*/ 186 w 228"/>
                <a:gd name="T79" fmla="*/ 79 h 199"/>
                <a:gd name="T80" fmla="*/ 181 w 228"/>
                <a:gd name="T81" fmla="*/ 100 h 199"/>
                <a:gd name="T82" fmla="*/ 175 w 228"/>
                <a:gd name="T83" fmla="*/ 122 h 199"/>
                <a:gd name="T84" fmla="*/ 168 w 228"/>
                <a:gd name="T85" fmla="*/ 137 h 199"/>
                <a:gd name="T86" fmla="*/ 147 w 228"/>
                <a:gd name="T87" fmla="*/ 154 h 199"/>
                <a:gd name="T88" fmla="*/ 141 w 228"/>
                <a:gd name="T89" fmla="*/ 139 h 199"/>
                <a:gd name="T90" fmla="*/ 142 w 228"/>
                <a:gd name="T91" fmla="*/ 121 h 199"/>
                <a:gd name="T92" fmla="*/ 135 w 228"/>
                <a:gd name="T93" fmla="*/ 101 h 199"/>
                <a:gd name="T94" fmla="*/ 125 w 228"/>
                <a:gd name="T95" fmla="*/ 89 h 199"/>
                <a:gd name="T96" fmla="*/ 99 w 228"/>
                <a:gd name="T97" fmla="*/ 90 h 199"/>
                <a:gd name="T98" fmla="*/ 89 w 228"/>
                <a:gd name="T99" fmla="*/ 76 h 199"/>
                <a:gd name="T100" fmla="*/ 100 w 228"/>
                <a:gd name="T101" fmla="*/ 49 h 199"/>
                <a:gd name="T102" fmla="*/ 119 w 228"/>
                <a:gd name="T103" fmla="*/ 41 h 199"/>
                <a:gd name="T104" fmla="*/ 130 w 228"/>
                <a:gd name="T105" fmla="*/ 46 h 199"/>
                <a:gd name="T106" fmla="*/ 146 w 228"/>
                <a:gd name="T107" fmla="*/ 46 h 199"/>
                <a:gd name="T108" fmla="*/ 162 w 228"/>
                <a:gd name="T109" fmla="*/ 44 h 199"/>
                <a:gd name="T110" fmla="*/ 147 w 228"/>
                <a:gd name="T111" fmla="*/ 37 h 199"/>
                <a:gd name="T112" fmla="*/ 146 w 228"/>
                <a:gd name="T113" fmla="*/ 32 h 199"/>
                <a:gd name="T114" fmla="*/ 127 w 228"/>
                <a:gd name="T115" fmla="*/ 32 h 199"/>
                <a:gd name="T116" fmla="*/ 111 w 228"/>
                <a:gd name="T117" fmla="*/ 37 h 199"/>
                <a:gd name="T118" fmla="*/ 107 w 228"/>
                <a:gd name="T119" fmla="*/ 21 h 199"/>
                <a:gd name="T120" fmla="*/ 96 w 228"/>
                <a:gd name="T121" fmla="*/ 11 h 199"/>
                <a:gd name="T122" fmla="*/ 109 w 228"/>
                <a:gd name="T123" fmla="*/ 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8" h="199">
                  <a:moveTo>
                    <a:pt x="92" y="0"/>
                  </a:moveTo>
                  <a:cubicBezTo>
                    <a:pt x="92" y="0"/>
                    <a:pt x="58" y="5"/>
                    <a:pt x="35" y="31"/>
                  </a:cubicBezTo>
                  <a:cubicBezTo>
                    <a:pt x="35" y="31"/>
                    <a:pt x="53" y="13"/>
                    <a:pt x="64" y="13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14"/>
                    <a:pt x="66" y="15"/>
                    <a:pt x="65" y="15"/>
                  </a:cubicBezTo>
                  <a:cubicBezTo>
                    <a:pt x="65" y="16"/>
                    <a:pt x="64" y="17"/>
                    <a:pt x="64" y="18"/>
                  </a:cubicBezTo>
                  <a:cubicBezTo>
                    <a:pt x="64" y="18"/>
                    <a:pt x="64" y="20"/>
                    <a:pt x="64" y="20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3" y="21"/>
                    <a:pt x="62" y="21"/>
                    <a:pt x="62" y="22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61" y="24"/>
                    <a:pt x="61" y="25"/>
                    <a:pt x="61" y="25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8" y="29"/>
                    <a:pt x="57" y="29"/>
                  </a:cubicBezTo>
                  <a:cubicBezTo>
                    <a:pt x="56" y="29"/>
                    <a:pt x="56" y="27"/>
                    <a:pt x="56" y="27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6"/>
                    <a:pt x="58" y="26"/>
                    <a:pt x="58" y="25"/>
                  </a:cubicBezTo>
                  <a:cubicBezTo>
                    <a:pt x="57" y="25"/>
                    <a:pt x="57" y="24"/>
                    <a:pt x="56" y="24"/>
                  </a:cubicBezTo>
                  <a:cubicBezTo>
                    <a:pt x="55" y="24"/>
                    <a:pt x="54" y="26"/>
                    <a:pt x="54" y="26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2" y="27"/>
                    <a:pt x="51" y="29"/>
                    <a:pt x="51" y="29"/>
                  </a:cubicBezTo>
                  <a:cubicBezTo>
                    <a:pt x="52" y="29"/>
                    <a:pt x="53" y="29"/>
                    <a:pt x="53" y="29"/>
                  </a:cubicBezTo>
                  <a:cubicBezTo>
                    <a:pt x="53" y="29"/>
                    <a:pt x="53" y="30"/>
                    <a:pt x="53" y="31"/>
                  </a:cubicBezTo>
                  <a:cubicBezTo>
                    <a:pt x="53" y="31"/>
                    <a:pt x="52" y="32"/>
                    <a:pt x="52" y="32"/>
                  </a:cubicBezTo>
                  <a:cubicBezTo>
                    <a:pt x="52" y="32"/>
                    <a:pt x="52" y="33"/>
                    <a:pt x="51" y="33"/>
                  </a:cubicBezTo>
                  <a:cubicBezTo>
                    <a:pt x="50" y="32"/>
                    <a:pt x="49" y="32"/>
                    <a:pt x="48" y="32"/>
                  </a:cubicBezTo>
                  <a:cubicBezTo>
                    <a:pt x="47" y="32"/>
                    <a:pt x="46" y="31"/>
                    <a:pt x="46" y="32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3"/>
                    <a:pt x="42" y="34"/>
                    <a:pt x="42" y="34"/>
                  </a:cubicBezTo>
                  <a:cubicBezTo>
                    <a:pt x="42" y="34"/>
                    <a:pt x="41" y="35"/>
                    <a:pt x="41" y="35"/>
                  </a:cubicBezTo>
                  <a:cubicBezTo>
                    <a:pt x="41" y="35"/>
                    <a:pt x="41" y="37"/>
                    <a:pt x="41" y="37"/>
                  </a:cubicBezTo>
                  <a:cubicBezTo>
                    <a:pt x="41" y="37"/>
                    <a:pt x="40" y="38"/>
                    <a:pt x="38" y="38"/>
                  </a:cubicBezTo>
                  <a:cubicBezTo>
                    <a:pt x="37" y="39"/>
                    <a:pt x="36" y="39"/>
                    <a:pt x="36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4" y="42"/>
                    <a:pt x="34" y="43"/>
                  </a:cubicBezTo>
                  <a:cubicBezTo>
                    <a:pt x="33" y="44"/>
                    <a:pt x="30" y="46"/>
                    <a:pt x="30" y="46"/>
                  </a:cubicBezTo>
                  <a:cubicBezTo>
                    <a:pt x="30" y="46"/>
                    <a:pt x="29" y="47"/>
                    <a:pt x="28" y="48"/>
                  </a:cubicBezTo>
                  <a:cubicBezTo>
                    <a:pt x="28" y="49"/>
                    <a:pt x="28" y="50"/>
                    <a:pt x="28" y="51"/>
                  </a:cubicBezTo>
                  <a:cubicBezTo>
                    <a:pt x="28" y="51"/>
                    <a:pt x="27" y="52"/>
                    <a:pt x="27" y="53"/>
                  </a:cubicBezTo>
                  <a:cubicBezTo>
                    <a:pt x="27" y="54"/>
                    <a:pt x="26" y="55"/>
                    <a:pt x="26" y="56"/>
                  </a:cubicBezTo>
                  <a:cubicBezTo>
                    <a:pt x="25" y="56"/>
                    <a:pt x="25" y="57"/>
                    <a:pt x="24" y="57"/>
                  </a:cubicBezTo>
                  <a:cubicBezTo>
                    <a:pt x="24" y="57"/>
                    <a:pt x="22" y="58"/>
                    <a:pt x="21" y="58"/>
                  </a:cubicBezTo>
                  <a:cubicBezTo>
                    <a:pt x="20" y="59"/>
                    <a:pt x="20" y="60"/>
                    <a:pt x="20" y="60"/>
                  </a:cubicBezTo>
                  <a:cubicBezTo>
                    <a:pt x="20" y="60"/>
                    <a:pt x="21" y="61"/>
                    <a:pt x="21" y="61"/>
                  </a:cubicBezTo>
                  <a:cubicBezTo>
                    <a:pt x="22" y="61"/>
                    <a:pt x="23" y="62"/>
                    <a:pt x="23" y="62"/>
                  </a:cubicBezTo>
                  <a:cubicBezTo>
                    <a:pt x="23" y="62"/>
                    <a:pt x="23" y="63"/>
                    <a:pt x="23" y="64"/>
                  </a:cubicBezTo>
                  <a:cubicBezTo>
                    <a:pt x="23" y="64"/>
                    <a:pt x="22" y="66"/>
                    <a:pt x="23" y="66"/>
                  </a:cubicBezTo>
                  <a:cubicBezTo>
                    <a:pt x="24" y="66"/>
                    <a:pt x="25" y="66"/>
                    <a:pt x="25" y="66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9" y="68"/>
                    <a:pt x="29" y="69"/>
                    <a:pt x="29" y="70"/>
                  </a:cubicBezTo>
                  <a:cubicBezTo>
                    <a:pt x="28" y="70"/>
                    <a:pt x="28" y="71"/>
                    <a:pt x="28" y="71"/>
                  </a:cubicBezTo>
                  <a:cubicBezTo>
                    <a:pt x="27" y="71"/>
                    <a:pt x="27" y="71"/>
                    <a:pt x="27" y="70"/>
                  </a:cubicBezTo>
                  <a:cubicBezTo>
                    <a:pt x="27" y="69"/>
                    <a:pt x="27" y="69"/>
                    <a:pt x="26" y="68"/>
                  </a:cubicBezTo>
                  <a:cubicBezTo>
                    <a:pt x="25" y="68"/>
                    <a:pt x="24" y="69"/>
                    <a:pt x="24" y="69"/>
                  </a:cubicBezTo>
                  <a:cubicBezTo>
                    <a:pt x="24" y="69"/>
                    <a:pt x="23" y="69"/>
                    <a:pt x="23" y="68"/>
                  </a:cubicBezTo>
                  <a:cubicBezTo>
                    <a:pt x="22" y="67"/>
                    <a:pt x="22" y="68"/>
                    <a:pt x="22" y="67"/>
                  </a:cubicBezTo>
                  <a:cubicBezTo>
                    <a:pt x="22" y="66"/>
                    <a:pt x="23" y="66"/>
                    <a:pt x="22" y="65"/>
                  </a:cubicBezTo>
                  <a:cubicBezTo>
                    <a:pt x="22" y="65"/>
                    <a:pt x="21" y="64"/>
                    <a:pt x="21" y="64"/>
                  </a:cubicBezTo>
                  <a:cubicBezTo>
                    <a:pt x="20" y="64"/>
                    <a:pt x="21" y="65"/>
                    <a:pt x="20" y="64"/>
                  </a:cubicBezTo>
                  <a:cubicBezTo>
                    <a:pt x="20" y="63"/>
                    <a:pt x="19" y="63"/>
                    <a:pt x="19" y="63"/>
                  </a:cubicBezTo>
                  <a:cubicBezTo>
                    <a:pt x="19" y="63"/>
                    <a:pt x="18" y="63"/>
                    <a:pt x="18" y="62"/>
                  </a:cubicBezTo>
                  <a:cubicBezTo>
                    <a:pt x="18" y="62"/>
                    <a:pt x="18" y="61"/>
                    <a:pt x="18" y="60"/>
                  </a:cubicBezTo>
                  <a:cubicBezTo>
                    <a:pt x="18" y="60"/>
                    <a:pt x="19" y="59"/>
                    <a:pt x="19" y="58"/>
                  </a:cubicBezTo>
                  <a:cubicBezTo>
                    <a:pt x="19" y="58"/>
                    <a:pt x="19" y="55"/>
                    <a:pt x="19" y="55"/>
                  </a:cubicBezTo>
                  <a:cubicBezTo>
                    <a:pt x="19" y="55"/>
                    <a:pt x="16" y="61"/>
                    <a:pt x="15" y="66"/>
                  </a:cubicBezTo>
                  <a:cubicBezTo>
                    <a:pt x="15" y="66"/>
                    <a:pt x="16" y="65"/>
                    <a:pt x="16" y="66"/>
                  </a:cubicBezTo>
                  <a:cubicBezTo>
                    <a:pt x="16" y="67"/>
                    <a:pt x="17" y="68"/>
                    <a:pt x="16" y="69"/>
                  </a:cubicBezTo>
                  <a:cubicBezTo>
                    <a:pt x="16" y="69"/>
                    <a:pt x="16" y="69"/>
                    <a:pt x="16" y="72"/>
                  </a:cubicBezTo>
                  <a:cubicBezTo>
                    <a:pt x="16" y="74"/>
                    <a:pt x="17" y="75"/>
                    <a:pt x="17" y="76"/>
                  </a:cubicBezTo>
                  <a:cubicBezTo>
                    <a:pt x="16" y="76"/>
                    <a:pt x="16" y="77"/>
                    <a:pt x="16" y="78"/>
                  </a:cubicBezTo>
                  <a:cubicBezTo>
                    <a:pt x="16" y="79"/>
                    <a:pt x="16" y="82"/>
                    <a:pt x="17" y="82"/>
                  </a:cubicBezTo>
                  <a:cubicBezTo>
                    <a:pt x="17" y="82"/>
                    <a:pt x="17" y="83"/>
                    <a:pt x="17" y="83"/>
                  </a:cubicBezTo>
                  <a:cubicBezTo>
                    <a:pt x="18" y="84"/>
                    <a:pt x="17" y="85"/>
                    <a:pt x="18" y="84"/>
                  </a:cubicBezTo>
                  <a:cubicBezTo>
                    <a:pt x="19" y="82"/>
                    <a:pt x="20" y="81"/>
                    <a:pt x="20" y="8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0" y="80"/>
                    <a:pt x="20" y="79"/>
                    <a:pt x="22" y="79"/>
                  </a:cubicBezTo>
                  <a:cubicBezTo>
                    <a:pt x="23" y="79"/>
                    <a:pt x="24" y="79"/>
                    <a:pt x="24" y="80"/>
                  </a:cubicBezTo>
                  <a:cubicBezTo>
                    <a:pt x="25" y="80"/>
                    <a:pt x="23" y="82"/>
                    <a:pt x="24" y="82"/>
                  </a:cubicBezTo>
                  <a:cubicBezTo>
                    <a:pt x="25" y="82"/>
                    <a:pt x="27" y="81"/>
                    <a:pt x="28" y="81"/>
                  </a:cubicBezTo>
                  <a:cubicBezTo>
                    <a:pt x="29" y="81"/>
                    <a:pt x="29" y="82"/>
                    <a:pt x="30" y="83"/>
                  </a:cubicBezTo>
                  <a:cubicBezTo>
                    <a:pt x="30" y="84"/>
                    <a:pt x="30" y="85"/>
                    <a:pt x="31" y="86"/>
                  </a:cubicBezTo>
                  <a:cubicBezTo>
                    <a:pt x="32" y="86"/>
                    <a:pt x="31" y="87"/>
                    <a:pt x="32" y="88"/>
                  </a:cubicBezTo>
                  <a:cubicBezTo>
                    <a:pt x="32" y="89"/>
                    <a:pt x="34" y="90"/>
                    <a:pt x="35" y="90"/>
                  </a:cubicBezTo>
                  <a:cubicBezTo>
                    <a:pt x="35" y="90"/>
                    <a:pt x="37" y="90"/>
                    <a:pt x="38" y="90"/>
                  </a:cubicBezTo>
                  <a:cubicBezTo>
                    <a:pt x="39" y="91"/>
                    <a:pt x="38" y="92"/>
                    <a:pt x="39" y="92"/>
                  </a:cubicBezTo>
                  <a:cubicBezTo>
                    <a:pt x="40" y="92"/>
                    <a:pt x="41" y="95"/>
                    <a:pt x="41" y="95"/>
                  </a:cubicBezTo>
                  <a:cubicBezTo>
                    <a:pt x="41" y="95"/>
                    <a:pt x="41" y="97"/>
                    <a:pt x="41" y="98"/>
                  </a:cubicBezTo>
                  <a:cubicBezTo>
                    <a:pt x="41" y="98"/>
                    <a:pt x="41" y="99"/>
                    <a:pt x="42" y="100"/>
                  </a:cubicBezTo>
                  <a:cubicBezTo>
                    <a:pt x="42" y="100"/>
                    <a:pt x="44" y="100"/>
                    <a:pt x="44" y="100"/>
                  </a:cubicBezTo>
                  <a:cubicBezTo>
                    <a:pt x="44" y="100"/>
                    <a:pt x="43" y="102"/>
                    <a:pt x="45" y="102"/>
                  </a:cubicBezTo>
                  <a:cubicBezTo>
                    <a:pt x="47" y="103"/>
                    <a:pt x="48" y="103"/>
                    <a:pt x="49" y="104"/>
                  </a:cubicBezTo>
                  <a:cubicBezTo>
                    <a:pt x="49" y="104"/>
                    <a:pt x="48" y="105"/>
                    <a:pt x="50" y="105"/>
                  </a:cubicBezTo>
                  <a:cubicBezTo>
                    <a:pt x="52" y="105"/>
                    <a:pt x="54" y="105"/>
                    <a:pt x="55" y="106"/>
                  </a:cubicBezTo>
                  <a:cubicBezTo>
                    <a:pt x="56" y="106"/>
                    <a:pt x="55" y="107"/>
                    <a:pt x="57" y="109"/>
                  </a:cubicBezTo>
                  <a:cubicBezTo>
                    <a:pt x="60" y="110"/>
                    <a:pt x="60" y="111"/>
                    <a:pt x="61" y="111"/>
                  </a:cubicBezTo>
                  <a:cubicBezTo>
                    <a:pt x="62" y="111"/>
                    <a:pt x="63" y="111"/>
                    <a:pt x="63" y="113"/>
                  </a:cubicBezTo>
                  <a:cubicBezTo>
                    <a:pt x="62" y="115"/>
                    <a:pt x="62" y="116"/>
                    <a:pt x="61" y="117"/>
                  </a:cubicBezTo>
                  <a:cubicBezTo>
                    <a:pt x="60" y="118"/>
                    <a:pt x="59" y="120"/>
                    <a:pt x="58" y="121"/>
                  </a:cubicBezTo>
                  <a:cubicBezTo>
                    <a:pt x="58" y="122"/>
                    <a:pt x="57" y="123"/>
                    <a:pt x="58" y="124"/>
                  </a:cubicBezTo>
                  <a:cubicBezTo>
                    <a:pt x="58" y="126"/>
                    <a:pt x="59" y="127"/>
                    <a:pt x="59" y="128"/>
                  </a:cubicBezTo>
                  <a:cubicBezTo>
                    <a:pt x="59" y="129"/>
                    <a:pt x="59" y="131"/>
                    <a:pt x="59" y="132"/>
                  </a:cubicBezTo>
                  <a:cubicBezTo>
                    <a:pt x="58" y="133"/>
                    <a:pt x="58" y="134"/>
                    <a:pt x="58" y="134"/>
                  </a:cubicBezTo>
                  <a:cubicBezTo>
                    <a:pt x="58" y="134"/>
                    <a:pt x="59" y="136"/>
                    <a:pt x="58" y="137"/>
                  </a:cubicBezTo>
                  <a:cubicBezTo>
                    <a:pt x="57" y="138"/>
                    <a:pt x="55" y="140"/>
                    <a:pt x="54" y="140"/>
                  </a:cubicBezTo>
                  <a:cubicBezTo>
                    <a:pt x="53" y="140"/>
                    <a:pt x="51" y="142"/>
                    <a:pt x="51" y="142"/>
                  </a:cubicBezTo>
                  <a:cubicBezTo>
                    <a:pt x="51" y="142"/>
                    <a:pt x="51" y="146"/>
                    <a:pt x="51" y="147"/>
                  </a:cubicBezTo>
                  <a:cubicBezTo>
                    <a:pt x="51" y="147"/>
                    <a:pt x="47" y="154"/>
                    <a:pt x="49" y="155"/>
                  </a:cubicBezTo>
                  <a:cubicBezTo>
                    <a:pt x="50" y="156"/>
                    <a:pt x="50" y="158"/>
                    <a:pt x="50" y="159"/>
                  </a:cubicBezTo>
                  <a:cubicBezTo>
                    <a:pt x="49" y="160"/>
                    <a:pt x="49" y="160"/>
                    <a:pt x="49" y="160"/>
                  </a:cubicBezTo>
                  <a:cubicBezTo>
                    <a:pt x="48" y="161"/>
                    <a:pt x="46" y="161"/>
                    <a:pt x="47" y="163"/>
                  </a:cubicBezTo>
                  <a:cubicBezTo>
                    <a:pt x="49" y="165"/>
                    <a:pt x="50" y="165"/>
                    <a:pt x="50" y="167"/>
                  </a:cubicBezTo>
                  <a:cubicBezTo>
                    <a:pt x="51" y="168"/>
                    <a:pt x="51" y="168"/>
                    <a:pt x="52" y="170"/>
                  </a:cubicBezTo>
                  <a:cubicBezTo>
                    <a:pt x="53" y="171"/>
                    <a:pt x="53" y="172"/>
                    <a:pt x="54" y="173"/>
                  </a:cubicBezTo>
                  <a:cubicBezTo>
                    <a:pt x="55" y="174"/>
                    <a:pt x="56" y="175"/>
                    <a:pt x="56" y="176"/>
                  </a:cubicBezTo>
                  <a:cubicBezTo>
                    <a:pt x="56" y="177"/>
                    <a:pt x="59" y="179"/>
                    <a:pt x="56" y="177"/>
                  </a:cubicBezTo>
                  <a:cubicBezTo>
                    <a:pt x="53" y="175"/>
                    <a:pt x="56" y="177"/>
                    <a:pt x="52" y="174"/>
                  </a:cubicBezTo>
                  <a:cubicBezTo>
                    <a:pt x="49" y="171"/>
                    <a:pt x="48" y="173"/>
                    <a:pt x="46" y="171"/>
                  </a:cubicBezTo>
                  <a:cubicBezTo>
                    <a:pt x="45" y="169"/>
                    <a:pt x="47" y="175"/>
                    <a:pt x="44" y="168"/>
                  </a:cubicBezTo>
                  <a:cubicBezTo>
                    <a:pt x="41" y="160"/>
                    <a:pt x="40" y="161"/>
                    <a:pt x="39" y="159"/>
                  </a:cubicBezTo>
                  <a:cubicBezTo>
                    <a:pt x="39" y="157"/>
                    <a:pt x="39" y="159"/>
                    <a:pt x="37" y="155"/>
                  </a:cubicBezTo>
                  <a:cubicBezTo>
                    <a:pt x="35" y="151"/>
                    <a:pt x="37" y="154"/>
                    <a:pt x="35" y="151"/>
                  </a:cubicBezTo>
                  <a:cubicBezTo>
                    <a:pt x="33" y="149"/>
                    <a:pt x="33" y="152"/>
                    <a:pt x="32" y="148"/>
                  </a:cubicBezTo>
                  <a:cubicBezTo>
                    <a:pt x="31" y="143"/>
                    <a:pt x="31" y="146"/>
                    <a:pt x="30" y="141"/>
                  </a:cubicBezTo>
                  <a:cubicBezTo>
                    <a:pt x="28" y="136"/>
                    <a:pt x="31" y="136"/>
                    <a:pt x="28" y="133"/>
                  </a:cubicBezTo>
                  <a:cubicBezTo>
                    <a:pt x="25" y="131"/>
                    <a:pt x="25" y="132"/>
                    <a:pt x="24" y="131"/>
                  </a:cubicBezTo>
                  <a:cubicBezTo>
                    <a:pt x="23" y="129"/>
                    <a:pt x="25" y="130"/>
                    <a:pt x="22" y="126"/>
                  </a:cubicBezTo>
                  <a:cubicBezTo>
                    <a:pt x="20" y="122"/>
                    <a:pt x="16" y="120"/>
                    <a:pt x="16" y="113"/>
                  </a:cubicBezTo>
                  <a:cubicBezTo>
                    <a:pt x="16" y="105"/>
                    <a:pt x="16" y="104"/>
                    <a:pt x="16" y="104"/>
                  </a:cubicBezTo>
                  <a:cubicBezTo>
                    <a:pt x="16" y="104"/>
                    <a:pt x="13" y="101"/>
                    <a:pt x="14" y="97"/>
                  </a:cubicBezTo>
                  <a:cubicBezTo>
                    <a:pt x="15" y="92"/>
                    <a:pt x="16" y="94"/>
                    <a:pt x="15" y="92"/>
                  </a:cubicBezTo>
                  <a:cubicBezTo>
                    <a:pt x="15" y="91"/>
                    <a:pt x="14" y="91"/>
                    <a:pt x="13" y="89"/>
                  </a:cubicBezTo>
                  <a:cubicBezTo>
                    <a:pt x="12" y="88"/>
                    <a:pt x="12" y="88"/>
                    <a:pt x="11" y="87"/>
                  </a:cubicBezTo>
                  <a:cubicBezTo>
                    <a:pt x="11" y="86"/>
                    <a:pt x="11" y="83"/>
                    <a:pt x="11" y="83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0" y="84"/>
                    <a:pt x="0" y="182"/>
                    <a:pt x="97" y="197"/>
                  </a:cubicBezTo>
                  <a:cubicBezTo>
                    <a:pt x="97" y="197"/>
                    <a:pt x="75" y="192"/>
                    <a:pt x="73" y="187"/>
                  </a:cubicBezTo>
                  <a:cubicBezTo>
                    <a:pt x="73" y="187"/>
                    <a:pt x="72" y="183"/>
                    <a:pt x="73" y="183"/>
                  </a:cubicBezTo>
                  <a:cubicBezTo>
                    <a:pt x="74" y="183"/>
                    <a:pt x="76" y="184"/>
                    <a:pt x="77" y="183"/>
                  </a:cubicBezTo>
                  <a:cubicBezTo>
                    <a:pt x="79" y="181"/>
                    <a:pt x="80" y="180"/>
                    <a:pt x="80" y="180"/>
                  </a:cubicBezTo>
                  <a:cubicBezTo>
                    <a:pt x="80" y="182"/>
                    <a:pt x="80" y="182"/>
                    <a:pt x="80" y="182"/>
                  </a:cubicBezTo>
                  <a:cubicBezTo>
                    <a:pt x="80" y="182"/>
                    <a:pt x="79" y="182"/>
                    <a:pt x="83" y="181"/>
                  </a:cubicBezTo>
                  <a:cubicBezTo>
                    <a:pt x="88" y="181"/>
                    <a:pt x="88" y="181"/>
                    <a:pt x="89" y="181"/>
                  </a:cubicBezTo>
                  <a:cubicBezTo>
                    <a:pt x="91" y="180"/>
                    <a:pt x="93" y="176"/>
                    <a:pt x="94" y="178"/>
                  </a:cubicBezTo>
                  <a:cubicBezTo>
                    <a:pt x="95" y="181"/>
                    <a:pt x="93" y="180"/>
                    <a:pt x="95" y="181"/>
                  </a:cubicBezTo>
                  <a:cubicBezTo>
                    <a:pt x="97" y="181"/>
                    <a:pt x="101" y="180"/>
                    <a:pt x="101" y="180"/>
                  </a:cubicBezTo>
                  <a:cubicBezTo>
                    <a:pt x="101" y="180"/>
                    <a:pt x="108" y="181"/>
                    <a:pt x="108" y="180"/>
                  </a:cubicBezTo>
                  <a:cubicBezTo>
                    <a:pt x="109" y="179"/>
                    <a:pt x="109" y="178"/>
                    <a:pt x="110" y="178"/>
                  </a:cubicBezTo>
                  <a:cubicBezTo>
                    <a:pt x="111" y="178"/>
                    <a:pt x="112" y="180"/>
                    <a:pt x="112" y="180"/>
                  </a:cubicBezTo>
                  <a:cubicBezTo>
                    <a:pt x="108" y="182"/>
                    <a:pt x="108" y="182"/>
                    <a:pt x="108" y="182"/>
                  </a:cubicBezTo>
                  <a:cubicBezTo>
                    <a:pt x="105" y="185"/>
                    <a:pt x="105" y="185"/>
                    <a:pt x="105" y="185"/>
                  </a:cubicBezTo>
                  <a:cubicBezTo>
                    <a:pt x="105" y="185"/>
                    <a:pt x="103" y="185"/>
                    <a:pt x="105" y="186"/>
                  </a:cubicBezTo>
                  <a:cubicBezTo>
                    <a:pt x="106" y="187"/>
                    <a:pt x="107" y="187"/>
                    <a:pt x="108" y="187"/>
                  </a:cubicBezTo>
                  <a:cubicBezTo>
                    <a:pt x="110" y="187"/>
                    <a:pt x="114" y="190"/>
                    <a:pt x="115" y="188"/>
                  </a:cubicBezTo>
                  <a:cubicBezTo>
                    <a:pt x="116" y="186"/>
                    <a:pt x="116" y="186"/>
                    <a:pt x="117" y="185"/>
                  </a:cubicBezTo>
                  <a:cubicBezTo>
                    <a:pt x="117" y="184"/>
                    <a:pt x="117" y="182"/>
                    <a:pt x="119" y="182"/>
                  </a:cubicBezTo>
                  <a:cubicBezTo>
                    <a:pt x="120" y="182"/>
                    <a:pt x="122" y="183"/>
                    <a:pt x="122" y="183"/>
                  </a:cubicBezTo>
                  <a:cubicBezTo>
                    <a:pt x="121" y="186"/>
                    <a:pt x="121" y="186"/>
                    <a:pt x="121" y="186"/>
                  </a:cubicBezTo>
                  <a:cubicBezTo>
                    <a:pt x="121" y="186"/>
                    <a:pt x="123" y="186"/>
                    <a:pt x="125" y="186"/>
                  </a:cubicBezTo>
                  <a:cubicBezTo>
                    <a:pt x="126" y="186"/>
                    <a:pt x="126" y="188"/>
                    <a:pt x="128" y="186"/>
                  </a:cubicBezTo>
                  <a:cubicBezTo>
                    <a:pt x="129" y="184"/>
                    <a:pt x="129" y="184"/>
                    <a:pt x="131" y="184"/>
                  </a:cubicBezTo>
                  <a:cubicBezTo>
                    <a:pt x="133" y="184"/>
                    <a:pt x="135" y="183"/>
                    <a:pt x="136" y="183"/>
                  </a:cubicBezTo>
                  <a:cubicBezTo>
                    <a:pt x="136" y="184"/>
                    <a:pt x="138" y="184"/>
                    <a:pt x="139" y="184"/>
                  </a:cubicBezTo>
                  <a:cubicBezTo>
                    <a:pt x="139" y="184"/>
                    <a:pt x="143" y="186"/>
                    <a:pt x="143" y="186"/>
                  </a:cubicBezTo>
                  <a:cubicBezTo>
                    <a:pt x="144" y="185"/>
                    <a:pt x="148" y="186"/>
                    <a:pt x="148" y="186"/>
                  </a:cubicBezTo>
                  <a:cubicBezTo>
                    <a:pt x="148" y="186"/>
                    <a:pt x="137" y="196"/>
                    <a:pt x="113" y="197"/>
                  </a:cubicBezTo>
                  <a:cubicBezTo>
                    <a:pt x="113" y="197"/>
                    <a:pt x="167" y="199"/>
                    <a:pt x="197" y="146"/>
                  </a:cubicBezTo>
                  <a:cubicBezTo>
                    <a:pt x="228" y="94"/>
                    <a:pt x="206" y="26"/>
                    <a:pt x="137" y="3"/>
                  </a:cubicBezTo>
                  <a:cubicBezTo>
                    <a:pt x="137" y="3"/>
                    <a:pt x="189" y="22"/>
                    <a:pt x="203" y="71"/>
                  </a:cubicBezTo>
                  <a:cubicBezTo>
                    <a:pt x="202" y="72"/>
                    <a:pt x="202" y="72"/>
                    <a:pt x="202" y="72"/>
                  </a:cubicBezTo>
                  <a:cubicBezTo>
                    <a:pt x="201" y="71"/>
                    <a:pt x="201" y="72"/>
                    <a:pt x="200" y="69"/>
                  </a:cubicBezTo>
                  <a:cubicBezTo>
                    <a:pt x="199" y="67"/>
                    <a:pt x="199" y="68"/>
                    <a:pt x="199" y="66"/>
                  </a:cubicBezTo>
                  <a:cubicBezTo>
                    <a:pt x="198" y="64"/>
                    <a:pt x="198" y="65"/>
                    <a:pt x="197" y="64"/>
                  </a:cubicBezTo>
                  <a:cubicBezTo>
                    <a:pt x="195" y="62"/>
                    <a:pt x="195" y="62"/>
                    <a:pt x="194" y="61"/>
                  </a:cubicBezTo>
                  <a:cubicBezTo>
                    <a:pt x="193" y="61"/>
                    <a:pt x="192" y="58"/>
                    <a:pt x="192" y="57"/>
                  </a:cubicBezTo>
                  <a:cubicBezTo>
                    <a:pt x="191" y="56"/>
                    <a:pt x="189" y="55"/>
                    <a:pt x="188" y="55"/>
                  </a:cubicBezTo>
                  <a:cubicBezTo>
                    <a:pt x="187" y="55"/>
                    <a:pt x="188" y="54"/>
                    <a:pt x="187" y="55"/>
                  </a:cubicBezTo>
                  <a:cubicBezTo>
                    <a:pt x="187" y="56"/>
                    <a:pt x="189" y="58"/>
                    <a:pt x="189" y="58"/>
                  </a:cubicBezTo>
                  <a:cubicBezTo>
                    <a:pt x="189" y="62"/>
                    <a:pt x="189" y="62"/>
                    <a:pt x="189" y="62"/>
                  </a:cubicBezTo>
                  <a:cubicBezTo>
                    <a:pt x="189" y="62"/>
                    <a:pt x="190" y="65"/>
                    <a:pt x="190" y="66"/>
                  </a:cubicBezTo>
                  <a:cubicBezTo>
                    <a:pt x="190" y="67"/>
                    <a:pt x="189" y="70"/>
                    <a:pt x="189" y="70"/>
                  </a:cubicBezTo>
                  <a:cubicBezTo>
                    <a:pt x="189" y="70"/>
                    <a:pt x="188" y="72"/>
                    <a:pt x="187" y="73"/>
                  </a:cubicBezTo>
                  <a:cubicBezTo>
                    <a:pt x="186" y="73"/>
                    <a:pt x="181" y="74"/>
                    <a:pt x="181" y="74"/>
                  </a:cubicBezTo>
                  <a:cubicBezTo>
                    <a:pt x="181" y="74"/>
                    <a:pt x="179" y="72"/>
                    <a:pt x="179" y="71"/>
                  </a:cubicBezTo>
                  <a:cubicBezTo>
                    <a:pt x="178" y="69"/>
                    <a:pt x="175" y="69"/>
                    <a:pt x="174" y="68"/>
                  </a:cubicBezTo>
                  <a:cubicBezTo>
                    <a:pt x="174" y="67"/>
                    <a:pt x="175" y="66"/>
                    <a:pt x="173" y="64"/>
                  </a:cubicBezTo>
                  <a:cubicBezTo>
                    <a:pt x="172" y="62"/>
                    <a:pt x="173" y="63"/>
                    <a:pt x="172" y="61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70" y="59"/>
                    <a:pt x="166" y="58"/>
                    <a:pt x="167" y="60"/>
                  </a:cubicBezTo>
                  <a:cubicBezTo>
                    <a:pt x="168" y="63"/>
                    <a:pt x="167" y="65"/>
                    <a:pt x="168" y="65"/>
                  </a:cubicBezTo>
                  <a:cubicBezTo>
                    <a:pt x="169" y="66"/>
                    <a:pt x="170" y="65"/>
                    <a:pt x="171" y="67"/>
                  </a:cubicBezTo>
                  <a:cubicBezTo>
                    <a:pt x="172" y="69"/>
                    <a:pt x="172" y="70"/>
                    <a:pt x="172" y="71"/>
                  </a:cubicBezTo>
                  <a:cubicBezTo>
                    <a:pt x="173" y="71"/>
                    <a:pt x="173" y="74"/>
                    <a:pt x="174" y="75"/>
                  </a:cubicBezTo>
                  <a:cubicBezTo>
                    <a:pt x="175" y="75"/>
                    <a:pt x="178" y="75"/>
                    <a:pt x="178" y="76"/>
                  </a:cubicBezTo>
                  <a:cubicBezTo>
                    <a:pt x="177" y="77"/>
                    <a:pt x="176" y="78"/>
                    <a:pt x="178" y="79"/>
                  </a:cubicBezTo>
                  <a:cubicBezTo>
                    <a:pt x="179" y="79"/>
                    <a:pt x="179" y="80"/>
                    <a:pt x="180" y="80"/>
                  </a:cubicBezTo>
                  <a:cubicBezTo>
                    <a:pt x="181" y="80"/>
                    <a:pt x="181" y="80"/>
                    <a:pt x="182" y="79"/>
                  </a:cubicBezTo>
                  <a:cubicBezTo>
                    <a:pt x="184" y="79"/>
                    <a:pt x="186" y="79"/>
                    <a:pt x="186" y="79"/>
                  </a:cubicBezTo>
                  <a:cubicBezTo>
                    <a:pt x="186" y="79"/>
                    <a:pt x="188" y="80"/>
                    <a:pt x="188" y="81"/>
                  </a:cubicBezTo>
                  <a:cubicBezTo>
                    <a:pt x="188" y="82"/>
                    <a:pt x="187" y="86"/>
                    <a:pt x="187" y="86"/>
                  </a:cubicBezTo>
                  <a:cubicBezTo>
                    <a:pt x="185" y="90"/>
                    <a:pt x="185" y="90"/>
                    <a:pt x="185" y="90"/>
                  </a:cubicBezTo>
                  <a:cubicBezTo>
                    <a:pt x="185" y="90"/>
                    <a:pt x="185" y="97"/>
                    <a:pt x="184" y="97"/>
                  </a:cubicBezTo>
                  <a:cubicBezTo>
                    <a:pt x="183" y="97"/>
                    <a:pt x="182" y="100"/>
                    <a:pt x="181" y="100"/>
                  </a:cubicBezTo>
                  <a:cubicBezTo>
                    <a:pt x="180" y="101"/>
                    <a:pt x="180" y="105"/>
                    <a:pt x="180" y="105"/>
                  </a:cubicBezTo>
                  <a:cubicBezTo>
                    <a:pt x="178" y="108"/>
                    <a:pt x="178" y="108"/>
                    <a:pt x="178" y="108"/>
                  </a:cubicBezTo>
                  <a:cubicBezTo>
                    <a:pt x="178" y="108"/>
                    <a:pt x="178" y="111"/>
                    <a:pt x="178" y="112"/>
                  </a:cubicBezTo>
                  <a:cubicBezTo>
                    <a:pt x="178" y="113"/>
                    <a:pt x="179" y="117"/>
                    <a:pt x="178" y="119"/>
                  </a:cubicBezTo>
                  <a:cubicBezTo>
                    <a:pt x="178" y="121"/>
                    <a:pt x="175" y="122"/>
                    <a:pt x="175" y="122"/>
                  </a:cubicBezTo>
                  <a:cubicBezTo>
                    <a:pt x="175" y="122"/>
                    <a:pt x="179" y="126"/>
                    <a:pt x="177" y="126"/>
                  </a:cubicBezTo>
                  <a:cubicBezTo>
                    <a:pt x="175" y="127"/>
                    <a:pt x="173" y="129"/>
                    <a:pt x="173" y="130"/>
                  </a:cubicBezTo>
                  <a:cubicBezTo>
                    <a:pt x="172" y="131"/>
                    <a:pt x="172" y="132"/>
                    <a:pt x="171" y="132"/>
                  </a:cubicBezTo>
                  <a:cubicBezTo>
                    <a:pt x="170" y="133"/>
                    <a:pt x="168" y="133"/>
                    <a:pt x="168" y="134"/>
                  </a:cubicBezTo>
                  <a:cubicBezTo>
                    <a:pt x="168" y="134"/>
                    <a:pt x="168" y="137"/>
                    <a:pt x="168" y="137"/>
                  </a:cubicBezTo>
                  <a:cubicBezTo>
                    <a:pt x="164" y="142"/>
                    <a:pt x="164" y="142"/>
                    <a:pt x="164" y="142"/>
                  </a:cubicBezTo>
                  <a:cubicBezTo>
                    <a:pt x="160" y="146"/>
                    <a:pt x="160" y="146"/>
                    <a:pt x="160" y="146"/>
                  </a:cubicBezTo>
                  <a:cubicBezTo>
                    <a:pt x="160" y="146"/>
                    <a:pt x="160" y="149"/>
                    <a:pt x="159" y="149"/>
                  </a:cubicBezTo>
                  <a:cubicBezTo>
                    <a:pt x="158" y="149"/>
                    <a:pt x="153" y="151"/>
                    <a:pt x="152" y="152"/>
                  </a:cubicBezTo>
                  <a:cubicBezTo>
                    <a:pt x="152" y="152"/>
                    <a:pt x="148" y="154"/>
                    <a:pt x="147" y="154"/>
                  </a:cubicBezTo>
                  <a:cubicBezTo>
                    <a:pt x="146" y="154"/>
                    <a:pt x="148" y="157"/>
                    <a:pt x="146" y="154"/>
                  </a:cubicBezTo>
                  <a:cubicBezTo>
                    <a:pt x="144" y="151"/>
                    <a:pt x="145" y="153"/>
                    <a:pt x="144" y="149"/>
                  </a:cubicBezTo>
                  <a:cubicBezTo>
                    <a:pt x="142" y="145"/>
                    <a:pt x="142" y="148"/>
                    <a:pt x="142" y="145"/>
                  </a:cubicBezTo>
                  <a:cubicBezTo>
                    <a:pt x="142" y="143"/>
                    <a:pt x="142" y="145"/>
                    <a:pt x="142" y="143"/>
                  </a:cubicBezTo>
                  <a:cubicBezTo>
                    <a:pt x="142" y="140"/>
                    <a:pt x="143" y="142"/>
                    <a:pt x="141" y="139"/>
                  </a:cubicBezTo>
                  <a:cubicBezTo>
                    <a:pt x="140" y="136"/>
                    <a:pt x="140" y="137"/>
                    <a:pt x="138" y="135"/>
                  </a:cubicBezTo>
                  <a:cubicBezTo>
                    <a:pt x="136" y="133"/>
                    <a:pt x="135" y="135"/>
                    <a:pt x="136" y="132"/>
                  </a:cubicBezTo>
                  <a:cubicBezTo>
                    <a:pt x="137" y="129"/>
                    <a:pt x="137" y="132"/>
                    <a:pt x="137" y="129"/>
                  </a:cubicBezTo>
                  <a:cubicBezTo>
                    <a:pt x="138" y="126"/>
                    <a:pt x="137" y="125"/>
                    <a:pt x="139" y="124"/>
                  </a:cubicBezTo>
                  <a:cubicBezTo>
                    <a:pt x="141" y="123"/>
                    <a:pt x="142" y="122"/>
                    <a:pt x="142" y="121"/>
                  </a:cubicBezTo>
                  <a:cubicBezTo>
                    <a:pt x="142" y="119"/>
                    <a:pt x="142" y="118"/>
                    <a:pt x="142" y="117"/>
                  </a:cubicBezTo>
                  <a:cubicBezTo>
                    <a:pt x="141" y="116"/>
                    <a:pt x="139" y="114"/>
                    <a:pt x="139" y="113"/>
                  </a:cubicBezTo>
                  <a:cubicBezTo>
                    <a:pt x="139" y="112"/>
                    <a:pt x="139" y="113"/>
                    <a:pt x="137" y="111"/>
                  </a:cubicBezTo>
                  <a:cubicBezTo>
                    <a:pt x="136" y="109"/>
                    <a:pt x="135" y="108"/>
                    <a:pt x="135" y="108"/>
                  </a:cubicBezTo>
                  <a:cubicBezTo>
                    <a:pt x="135" y="108"/>
                    <a:pt x="135" y="103"/>
                    <a:pt x="135" y="101"/>
                  </a:cubicBezTo>
                  <a:cubicBezTo>
                    <a:pt x="135" y="99"/>
                    <a:pt x="134" y="102"/>
                    <a:pt x="135" y="99"/>
                  </a:cubicBezTo>
                  <a:cubicBezTo>
                    <a:pt x="135" y="96"/>
                    <a:pt x="135" y="94"/>
                    <a:pt x="135" y="94"/>
                  </a:cubicBezTo>
                  <a:cubicBezTo>
                    <a:pt x="135" y="94"/>
                    <a:pt x="132" y="92"/>
                    <a:pt x="131" y="92"/>
                  </a:cubicBezTo>
                  <a:cubicBezTo>
                    <a:pt x="129" y="92"/>
                    <a:pt x="129" y="94"/>
                    <a:pt x="127" y="93"/>
                  </a:cubicBezTo>
                  <a:cubicBezTo>
                    <a:pt x="125" y="91"/>
                    <a:pt x="126" y="90"/>
                    <a:pt x="125" y="89"/>
                  </a:cubicBezTo>
                  <a:cubicBezTo>
                    <a:pt x="124" y="89"/>
                    <a:pt x="123" y="89"/>
                    <a:pt x="122" y="90"/>
                  </a:cubicBezTo>
                  <a:cubicBezTo>
                    <a:pt x="121" y="91"/>
                    <a:pt x="118" y="91"/>
                    <a:pt x="116" y="91"/>
                  </a:cubicBezTo>
                  <a:cubicBezTo>
                    <a:pt x="114" y="92"/>
                    <a:pt x="113" y="92"/>
                    <a:pt x="110" y="92"/>
                  </a:cubicBezTo>
                  <a:cubicBezTo>
                    <a:pt x="108" y="92"/>
                    <a:pt x="104" y="93"/>
                    <a:pt x="102" y="92"/>
                  </a:cubicBezTo>
                  <a:cubicBezTo>
                    <a:pt x="100" y="91"/>
                    <a:pt x="100" y="92"/>
                    <a:pt x="99" y="90"/>
                  </a:cubicBezTo>
                  <a:cubicBezTo>
                    <a:pt x="98" y="88"/>
                    <a:pt x="99" y="88"/>
                    <a:pt x="97" y="87"/>
                  </a:cubicBezTo>
                  <a:cubicBezTo>
                    <a:pt x="95" y="86"/>
                    <a:pt x="94" y="87"/>
                    <a:pt x="94" y="85"/>
                  </a:cubicBezTo>
                  <a:cubicBezTo>
                    <a:pt x="94" y="82"/>
                    <a:pt x="95" y="83"/>
                    <a:pt x="93" y="81"/>
                  </a:cubicBezTo>
                  <a:cubicBezTo>
                    <a:pt x="92" y="79"/>
                    <a:pt x="94" y="82"/>
                    <a:pt x="92" y="79"/>
                  </a:cubicBezTo>
                  <a:cubicBezTo>
                    <a:pt x="89" y="76"/>
                    <a:pt x="88" y="79"/>
                    <a:pt x="89" y="76"/>
                  </a:cubicBezTo>
                  <a:cubicBezTo>
                    <a:pt x="90" y="74"/>
                    <a:pt x="91" y="75"/>
                    <a:pt x="91" y="73"/>
                  </a:cubicBezTo>
                  <a:cubicBezTo>
                    <a:pt x="91" y="70"/>
                    <a:pt x="95" y="74"/>
                    <a:pt x="92" y="68"/>
                  </a:cubicBezTo>
                  <a:cubicBezTo>
                    <a:pt x="90" y="63"/>
                    <a:pt x="89" y="64"/>
                    <a:pt x="92" y="60"/>
                  </a:cubicBezTo>
                  <a:cubicBezTo>
                    <a:pt x="94" y="55"/>
                    <a:pt x="97" y="54"/>
                    <a:pt x="98" y="53"/>
                  </a:cubicBezTo>
                  <a:cubicBezTo>
                    <a:pt x="98" y="52"/>
                    <a:pt x="99" y="50"/>
                    <a:pt x="100" y="49"/>
                  </a:cubicBezTo>
                  <a:cubicBezTo>
                    <a:pt x="101" y="48"/>
                    <a:pt x="100" y="48"/>
                    <a:pt x="102" y="48"/>
                  </a:cubicBezTo>
                  <a:cubicBezTo>
                    <a:pt x="104" y="48"/>
                    <a:pt x="107" y="47"/>
                    <a:pt x="108" y="46"/>
                  </a:cubicBezTo>
                  <a:cubicBezTo>
                    <a:pt x="109" y="45"/>
                    <a:pt x="111" y="42"/>
                    <a:pt x="112" y="42"/>
                  </a:cubicBezTo>
                  <a:cubicBezTo>
                    <a:pt x="113" y="42"/>
                    <a:pt x="113" y="42"/>
                    <a:pt x="115" y="42"/>
                  </a:cubicBezTo>
                  <a:cubicBezTo>
                    <a:pt x="117" y="41"/>
                    <a:pt x="117" y="41"/>
                    <a:pt x="119" y="41"/>
                  </a:cubicBezTo>
                  <a:cubicBezTo>
                    <a:pt x="120" y="41"/>
                    <a:pt x="117" y="42"/>
                    <a:pt x="121" y="41"/>
                  </a:cubicBezTo>
                  <a:cubicBezTo>
                    <a:pt x="125" y="40"/>
                    <a:pt x="124" y="40"/>
                    <a:pt x="125" y="40"/>
                  </a:cubicBezTo>
                  <a:cubicBezTo>
                    <a:pt x="126" y="40"/>
                    <a:pt x="126" y="41"/>
                    <a:pt x="127" y="41"/>
                  </a:cubicBezTo>
                  <a:cubicBezTo>
                    <a:pt x="129" y="41"/>
                    <a:pt x="129" y="38"/>
                    <a:pt x="129" y="41"/>
                  </a:cubicBezTo>
                  <a:cubicBezTo>
                    <a:pt x="129" y="45"/>
                    <a:pt x="128" y="46"/>
                    <a:pt x="130" y="46"/>
                  </a:cubicBezTo>
                  <a:cubicBezTo>
                    <a:pt x="133" y="47"/>
                    <a:pt x="130" y="47"/>
                    <a:pt x="133" y="47"/>
                  </a:cubicBezTo>
                  <a:cubicBezTo>
                    <a:pt x="136" y="47"/>
                    <a:pt x="135" y="47"/>
                    <a:pt x="137" y="48"/>
                  </a:cubicBezTo>
                  <a:cubicBezTo>
                    <a:pt x="138" y="48"/>
                    <a:pt x="139" y="49"/>
                    <a:pt x="141" y="49"/>
                  </a:cubicBezTo>
                  <a:cubicBezTo>
                    <a:pt x="143" y="49"/>
                    <a:pt x="140" y="52"/>
                    <a:pt x="143" y="49"/>
                  </a:cubicBezTo>
                  <a:cubicBezTo>
                    <a:pt x="146" y="46"/>
                    <a:pt x="141" y="46"/>
                    <a:pt x="146" y="46"/>
                  </a:cubicBezTo>
                  <a:cubicBezTo>
                    <a:pt x="151" y="47"/>
                    <a:pt x="152" y="48"/>
                    <a:pt x="153" y="48"/>
                  </a:cubicBezTo>
                  <a:cubicBezTo>
                    <a:pt x="154" y="47"/>
                    <a:pt x="154" y="48"/>
                    <a:pt x="156" y="47"/>
                  </a:cubicBezTo>
                  <a:cubicBezTo>
                    <a:pt x="159" y="46"/>
                    <a:pt x="159" y="46"/>
                    <a:pt x="160" y="46"/>
                  </a:cubicBezTo>
                  <a:cubicBezTo>
                    <a:pt x="161" y="47"/>
                    <a:pt x="161" y="49"/>
                    <a:pt x="162" y="47"/>
                  </a:cubicBezTo>
                  <a:cubicBezTo>
                    <a:pt x="163" y="45"/>
                    <a:pt x="165" y="45"/>
                    <a:pt x="162" y="44"/>
                  </a:cubicBezTo>
                  <a:cubicBezTo>
                    <a:pt x="159" y="42"/>
                    <a:pt x="158" y="44"/>
                    <a:pt x="158" y="42"/>
                  </a:cubicBezTo>
                  <a:cubicBezTo>
                    <a:pt x="157" y="40"/>
                    <a:pt x="160" y="41"/>
                    <a:pt x="157" y="40"/>
                  </a:cubicBezTo>
                  <a:cubicBezTo>
                    <a:pt x="154" y="40"/>
                    <a:pt x="155" y="40"/>
                    <a:pt x="153" y="39"/>
                  </a:cubicBezTo>
                  <a:cubicBezTo>
                    <a:pt x="151" y="38"/>
                    <a:pt x="149" y="41"/>
                    <a:pt x="148" y="39"/>
                  </a:cubicBezTo>
                  <a:cubicBezTo>
                    <a:pt x="147" y="37"/>
                    <a:pt x="143" y="41"/>
                    <a:pt x="147" y="37"/>
                  </a:cubicBezTo>
                  <a:cubicBezTo>
                    <a:pt x="151" y="34"/>
                    <a:pt x="149" y="32"/>
                    <a:pt x="152" y="33"/>
                  </a:cubicBezTo>
                  <a:cubicBezTo>
                    <a:pt x="155" y="34"/>
                    <a:pt x="154" y="36"/>
                    <a:pt x="155" y="35"/>
                  </a:cubicBezTo>
                  <a:cubicBezTo>
                    <a:pt x="157" y="33"/>
                    <a:pt x="160" y="32"/>
                    <a:pt x="157" y="30"/>
                  </a:cubicBezTo>
                  <a:cubicBezTo>
                    <a:pt x="154" y="28"/>
                    <a:pt x="156" y="29"/>
                    <a:pt x="153" y="28"/>
                  </a:cubicBezTo>
                  <a:cubicBezTo>
                    <a:pt x="150" y="26"/>
                    <a:pt x="147" y="33"/>
                    <a:pt x="146" y="32"/>
                  </a:cubicBezTo>
                  <a:cubicBezTo>
                    <a:pt x="145" y="31"/>
                    <a:pt x="144" y="30"/>
                    <a:pt x="143" y="31"/>
                  </a:cubicBezTo>
                  <a:cubicBezTo>
                    <a:pt x="142" y="31"/>
                    <a:pt x="142" y="34"/>
                    <a:pt x="142" y="36"/>
                  </a:cubicBezTo>
                  <a:cubicBezTo>
                    <a:pt x="142" y="38"/>
                    <a:pt x="143" y="38"/>
                    <a:pt x="140" y="37"/>
                  </a:cubicBezTo>
                  <a:cubicBezTo>
                    <a:pt x="137" y="35"/>
                    <a:pt x="144" y="36"/>
                    <a:pt x="137" y="33"/>
                  </a:cubicBezTo>
                  <a:cubicBezTo>
                    <a:pt x="130" y="31"/>
                    <a:pt x="128" y="31"/>
                    <a:pt x="127" y="32"/>
                  </a:cubicBezTo>
                  <a:cubicBezTo>
                    <a:pt x="126" y="33"/>
                    <a:pt x="125" y="33"/>
                    <a:pt x="124" y="34"/>
                  </a:cubicBezTo>
                  <a:cubicBezTo>
                    <a:pt x="123" y="35"/>
                    <a:pt x="126" y="36"/>
                    <a:pt x="123" y="35"/>
                  </a:cubicBezTo>
                  <a:cubicBezTo>
                    <a:pt x="120" y="33"/>
                    <a:pt x="118" y="35"/>
                    <a:pt x="118" y="35"/>
                  </a:cubicBezTo>
                  <a:cubicBezTo>
                    <a:pt x="118" y="35"/>
                    <a:pt x="117" y="35"/>
                    <a:pt x="116" y="36"/>
                  </a:cubicBezTo>
                  <a:cubicBezTo>
                    <a:pt x="114" y="37"/>
                    <a:pt x="112" y="38"/>
                    <a:pt x="111" y="37"/>
                  </a:cubicBezTo>
                  <a:cubicBezTo>
                    <a:pt x="109" y="37"/>
                    <a:pt x="106" y="38"/>
                    <a:pt x="109" y="34"/>
                  </a:cubicBezTo>
                  <a:cubicBezTo>
                    <a:pt x="111" y="31"/>
                    <a:pt x="109" y="33"/>
                    <a:pt x="113" y="31"/>
                  </a:cubicBezTo>
                  <a:cubicBezTo>
                    <a:pt x="117" y="30"/>
                    <a:pt x="123" y="29"/>
                    <a:pt x="118" y="28"/>
                  </a:cubicBezTo>
                  <a:cubicBezTo>
                    <a:pt x="113" y="27"/>
                    <a:pt x="121" y="27"/>
                    <a:pt x="114" y="24"/>
                  </a:cubicBezTo>
                  <a:cubicBezTo>
                    <a:pt x="107" y="21"/>
                    <a:pt x="107" y="25"/>
                    <a:pt x="107" y="21"/>
                  </a:cubicBezTo>
                  <a:cubicBezTo>
                    <a:pt x="108" y="16"/>
                    <a:pt x="107" y="16"/>
                    <a:pt x="106" y="16"/>
                  </a:cubicBezTo>
                  <a:cubicBezTo>
                    <a:pt x="104" y="16"/>
                    <a:pt x="100" y="17"/>
                    <a:pt x="98" y="18"/>
                  </a:cubicBezTo>
                  <a:cubicBezTo>
                    <a:pt x="97" y="18"/>
                    <a:pt x="99" y="19"/>
                    <a:pt x="96" y="17"/>
                  </a:cubicBezTo>
                  <a:cubicBezTo>
                    <a:pt x="92" y="15"/>
                    <a:pt x="91" y="18"/>
                    <a:pt x="92" y="15"/>
                  </a:cubicBezTo>
                  <a:cubicBezTo>
                    <a:pt x="94" y="13"/>
                    <a:pt x="94" y="12"/>
                    <a:pt x="96" y="11"/>
                  </a:cubicBezTo>
                  <a:cubicBezTo>
                    <a:pt x="98" y="9"/>
                    <a:pt x="97" y="3"/>
                    <a:pt x="102" y="5"/>
                  </a:cubicBezTo>
                  <a:cubicBezTo>
                    <a:pt x="106" y="8"/>
                    <a:pt x="105" y="7"/>
                    <a:pt x="108" y="7"/>
                  </a:cubicBezTo>
                  <a:cubicBezTo>
                    <a:pt x="112" y="7"/>
                    <a:pt x="114" y="7"/>
                    <a:pt x="114" y="6"/>
                  </a:cubicBezTo>
                  <a:cubicBezTo>
                    <a:pt x="114" y="5"/>
                    <a:pt x="109" y="3"/>
                    <a:pt x="109" y="3"/>
                  </a:cubicBezTo>
                  <a:cubicBezTo>
                    <a:pt x="109" y="3"/>
                    <a:pt x="108" y="4"/>
                    <a:pt x="109" y="3"/>
                  </a:cubicBezTo>
                  <a:cubicBezTo>
                    <a:pt x="109" y="2"/>
                    <a:pt x="110" y="1"/>
                    <a:pt x="110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96" y="0"/>
                    <a:pt x="9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id-ID" sz="1012"/>
            </a:p>
          </p:txBody>
        </p:sp>
        <p:sp>
          <p:nvSpPr>
            <p:cNvPr id="40" name="Freeform 36"/>
            <p:cNvSpPr>
              <a:spLocks/>
            </p:cNvSpPr>
            <p:nvPr/>
          </p:nvSpPr>
          <p:spPr bwMode="auto">
            <a:xfrm>
              <a:off x="8729663" y="4613275"/>
              <a:ext cx="141288" cy="168275"/>
            </a:xfrm>
            <a:custGeom>
              <a:avLst/>
              <a:gdLst>
                <a:gd name="T0" fmla="*/ 45 w 65"/>
                <a:gd name="T1" fmla="*/ 5 h 77"/>
                <a:gd name="T2" fmla="*/ 45 w 65"/>
                <a:gd name="T3" fmla="*/ 28 h 77"/>
                <a:gd name="T4" fmla="*/ 25 w 65"/>
                <a:gd name="T5" fmla="*/ 45 h 77"/>
                <a:gd name="T6" fmla="*/ 1 w 65"/>
                <a:gd name="T7" fmla="*/ 64 h 77"/>
                <a:gd name="T8" fmla="*/ 65 w 65"/>
                <a:gd name="T9" fmla="*/ 77 h 77"/>
                <a:gd name="T10" fmla="*/ 65 w 65"/>
                <a:gd name="T11" fmla="*/ 0 h 77"/>
                <a:gd name="T12" fmla="*/ 45 w 65"/>
                <a:gd name="T13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7">
                  <a:moveTo>
                    <a:pt x="45" y="5"/>
                  </a:move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39" y="40"/>
                    <a:pt x="25" y="45"/>
                  </a:cubicBezTo>
                  <a:cubicBezTo>
                    <a:pt x="12" y="49"/>
                    <a:pt x="0" y="56"/>
                    <a:pt x="1" y="64"/>
                  </a:cubicBezTo>
                  <a:cubicBezTo>
                    <a:pt x="2" y="71"/>
                    <a:pt x="18" y="77"/>
                    <a:pt x="65" y="77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4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id-ID" sz="1012"/>
            </a:p>
          </p:txBody>
        </p:sp>
        <p:sp>
          <p:nvSpPr>
            <p:cNvPr id="41" name="Freeform 37"/>
            <p:cNvSpPr>
              <a:spLocks/>
            </p:cNvSpPr>
            <p:nvPr/>
          </p:nvSpPr>
          <p:spPr bwMode="auto">
            <a:xfrm>
              <a:off x="8855075" y="4613275"/>
              <a:ext cx="134938" cy="168275"/>
            </a:xfrm>
            <a:custGeom>
              <a:avLst/>
              <a:gdLst>
                <a:gd name="T0" fmla="*/ 14 w 62"/>
                <a:gd name="T1" fmla="*/ 5 h 77"/>
                <a:gd name="T2" fmla="*/ 14 w 62"/>
                <a:gd name="T3" fmla="*/ 28 h 77"/>
                <a:gd name="T4" fmla="*/ 32 w 62"/>
                <a:gd name="T5" fmla="*/ 45 h 77"/>
                <a:gd name="T6" fmla="*/ 61 w 62"/>
                <a:gd name="T7" fmla="*/ 64 h 77"/>
                <a:gd name="T8" fmla="*/ 0 w 62"/>
                <a:gd name="T9" fmla="*/ 77 h 77"/>
                <a:gd name="T10" fmla="*/ 0 w 62"/>
                <a:gd name="T11" fmla="*/ 0 h 77"/>
                <a:gd name="T12" fmla="*/ 14 w 62"/>
                <a:gd name="T13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77">
                  <a:moveTo>
                    <a:pt x="14" y="5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9" y="40"/>
                    <a:pt x="32" y="45"/>
                  </a:cubicBezTo>
                  <a:cubicBezTo>
                    <a:pt x="46" y="49"/>
                    <a:pt x="62" y="56"/>
                    <a:pt x="61" y="64"/>
                  </a:cubicBezTo>
                  <a:cubicBezTo>
                    <a:pt x="60" y="71"/>
                    <a:pt x="34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id-ID" sz="1012"/>
            </a:p>
          </p:txBody>
        </p:sp>
        <p:sp>
          <p:nvSpPr>
            <p:cNvPr id="42" name="Freeform 38"/>
            <p:cNvSpPr>
              <a:spLocks/>
            </p:cNvSpPr>
            <p:nvPr/>
          </p:nvSpPr>
          <p:spPr bwMode="auto">
            <a:xfrm>
              <a:off x="8618538" y="4127500"/>
              <a:ext cx="500063" cy="503238"/>
            </a:xfrm>
            <a:custGeom>
              <a:avLst/>
              <a:gdLst>
                <a:gd name="T0" fmla="*/ 169 w 230"/>
                <a:gd name="T1" fmla="*/ 12 h 231"/>
                <a:gd name="T2" fmla="*/ 215 w 230"/>
                <a:gd name="T3" fmla="*/ 103 h 231"/>
                <a:gd name="T4" fmla="*/ 102 w 230"/>
                <a:gd name="T5" fmla="*/ 216 h 231"/>
                <a:gd name="T6" fmla="*/ 12 w 230"/>
                <a:gd name="T7" fmla="*/ 171 h 231"/>
                <a:gd name="T8" fmla="*/ 0 w 230"/>
                <a:gd name="T9" fmla="*/ 181 h 231"/>
                <a:gd name="T10" fmla="*/ 102 w 230"/>
                <a:gd name="T11" fmla="*/ 231 h 231"/>
                <a:gd name="T12" fmla="*/ 230 w 230"/>
                <a:gd name="T13" fmla="*/ 103 h 231"/>
                <a:gd name="T14" fmla="*/ 178 w 230"/>
                <a:gd name="T15" fmla="*/ 0 h 231"/>
                <a:gd name="T16" fmla="*/ 169 w 230"/>
                <a:gd name="T17" fmla="*/ 1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231">
                  <a:moveTo>
                    <a:pt x="169" y="12"/>
                  </a:moveTo>
                  <a:cubicBezTo>
                    <a:pt x="197" y="32"/>
                    <a:pt x="215" y="65"/>
                    <a:pt x="215" y="103"/>
                  </a:cubicBezTo>
                  <a:cubicBezTo>
                    <a:pt x="215" y="165"/>
                    <a:pt x="165" y="216"/>
                    <a:pt x="102" y="216"/>
                  </a:cubicBezTo>
                  <a:cubicBezTo>
                    <a:pt x="65" y="216"/>
                    <a:pt x="33" y="198"/>
                    <a:pt x="12" y="17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24" y="211"/>
                    <a:pt x="61" y="231"/>
                    <a:pt x="102" y="231"/>
                  </a:cubicBezTo>
                  <a:cubicBezTo>
                    <a:pt x="173" y="231"/>
                    <a:pt x="230" y="174"/>
                    <a:pt x="230" y="103"/>
                  </a:cubicBezTo>
                  <a:cubicBezTo>
                    <a:pt x="230" y="61"/>
                    <a:pt x="210" y="23"/>
                    <a:pt x="178" y="0"/>
                  </a:cubicBezTo>
                  <a:lnTo>
                    <a:pt x="169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id-ID" sz="1012"/>
            </a:p>
          </p:txBody>
        </p:sp>
        <p:sp>
          <p:nvSpPr>
            <p:cNvPr id="43" name="Freeform 39"/>
            <p:cNvSpPr>
              <a:spLocks noEditPoints="1"/>
            </p:cNvSpPr>
            <p:nvPr/>
          </p:nvSpPr>
          <p:spPr bwMode="auto">
            <a:xfrm>
              <a:off x="8621713" y="4137025"/>
              <a:ext cx="442913" cy="441325"/>
            </a:xfrm>
            <a:custGeom>
              <a:avLst/>
              <a:gdLst>
                <a:gd name="T0" fmla="*/ 102 w 203"/>
                <a:gd name="T1" fmla="*/ 203 h 203"/>
                <a:gd name="T2" fmla="*/ 203 w 203"/>
                <a:gd name="T3" fmla="*/ 101 h 203"/>
                <a:gd name="T4" fmla="*/ 102 w 203"/>
                <a:gd name="T5" fmla="*/ 0 h 203"/>
                <a:gd name="T6" fmla="*/ 102 w 203"/>
                <a:gd name="T7" fmla="*/ 5 h 203"/>
                <a:gd name="T8" fmla="*/ 198 w 203"/>
                <a:gd name="T9" fmla="*/ 101 h 203"/>
                <a:gd name="T10" fmla="*/ 102 w 203"/>
                <a:gd name="T11" fmla="*/ 198 h 203"/>
                <a:gd name="T12" fmla="*/ 102 w 203"/>
                <a:gd name="T13" fmla="*/ 203 h 203"/>
                <a:gd name="T14" fmla="*/ 102 w 203"/>
                <a:gd name="T15" fmla="*/ 0 h 203"/>
                <a:gd name="T16" fmla="*/ 0 w 203"/>
                <a:gd name="T17" fmla="*/ 101 h 203"/>
                <a:gd name="T18" fmla="*/ 102 w 203"/>
                <a:gd name="T19" fmla="*/ 203 h 203"/>
                <a:gd name="T20" fmla="*/ 102 w 203"/>
                <a:gd name="T21" fmla="*/ 203 h 203"/>
                <a:gd name="T22" fmla="*/ 102 w 203"/>
                <a:gd name="T23" fmla="*/ 198 h 203"/>
                <a:gd name="T24" fmla="*/ 102 w 203"/>
                <a:gd name="T25" fmla="*/ 198 h 203"/>
                <a:gd name="T26" fmla="*/ 102 w 203"/>
                <a:gd name="T27" fmla="*/ 198 h 203"/>
                <a:gd name="T28" fmla="*/ 5 w 203"/>
                <a:gd name="T29" fmla="*/ 101 h 203"/>
                <a:gd name="T30" fmla="*/ 102 w 203"/>
                <a:gd name="T31" fmla="*/ 5 h 203"/>
                <a:gd name="T32" fmla="*/ 102 w 203"/>
                <a:gd name="T33" fmla="*/ 5 h 203"/>
                <a:gd name="T34" fmla="*/ 102 w 203"/>
                <a:gd name="T35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3" h="203">
                  <a:moveTo>
                    <a:pt x="102" y="203"/>
                  </a:moveTo>
                  <a:cubicBezTo>
                    <a:pt x="158" y="203"/>
                    <a:pt x="203" y="157"/>
                    <a:pt x="203" y="101"/>
                  </a:cubicBezTo>
                  <a:cubicBezTo>
                    <a:pt x="203" y="45"/>
                    <a:pt x="158" y="0"/>
                    <a:pt x="102" y="0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55" y="5"/>
                    <a:pt x="198" y="48"/>
                    <a:pt x="198" y="101"/>
                  </a:cubicBezTo>
                  <a:cubicBezTo>
                    <a:pt x="198" y="155"/>
                    <a:pt x="155" y="198"/>
                    <a:pt x="102" y="198"/>
                  </a:cubicBezTo>
                  <a:lnTo>
                    <a:pt x="102" y="203"/>
                  </a:lnTo>
                  <a:close/>
                  <a:moveTo>
                    <a:pt x="102" y="0"/>
                  </a:moveTo>
                  <a:cubicBezTo>
                    <a:pt x="46" y="0"/>
                    <a:pt x="0" y="45"/>
                    <a:pt x="0" y="101"/>
                  </a:cubicBezTo>
                  <a:cubicBezTo>
                    <a:pt x="0" y="157"/>
                    <a:pt x="46" y="203"/>
                    <a:pt x="102" y="203"/>
                  </a:cubicBezTo>
                  <a:cubicBezTo>
                    <a:pt x="102" y="203"/>
                    <a:pt x="102" y="203"/>
                    <a:pt x="102" y="203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48" y="198"/>
                    <a:pt x="5" y="155"/>
                    <a:pt x="5" y="101"/>
                  </a:cubicBezTo>
                  <a:cubicBezTo>
                    <a:pt x="5" y="48"/>
                    <a:pt x="48" y="5"/>
                    <a:pt x="102" y="5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0"/>
                    <a:pt x="102" y="0"/>
                    <a:pt x="10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id-ID" sz="1012"/>
            </a:p>
          </p:txBody>
        </p:sp>
        <p:sp>
          <p:nvSpPr>
            <p:cNvPr id="44" name="Freeform 40"/>
            <p:cNvSpPr>
              <a:spLocks/>
            </p:cNvSpPr>
            <p:nvPr/>
          </p:nvSpPr>
          <p:spPr bwMode="auto">
            <a:xfrm>
              <a:off x="8610600" y="4144963"/>
              <a:ext cx="496888" cy="433388"/>
            </a:xfrm>
            <a:custGeom>
              <a:avLst/>
              <a:gdLst>
                <a:gd name="T0" fmla="*/ 65 w 228"/>
                <a:gd name="T1" fmla="*/ 15 h 199"/>
                <a:gd name="T2" fmla="*/ 61 w 228"/>
                <a:gd name="T3" fmla="*/ 23 h 199"/>
                <a:gd name="T4" fmla="*/ 57 w 228"/>
                <a:gd name="T5" fmla="*/ 29 h 199"/>
                <a:gd name="T6" fmla="*/ 54 w 228"/>
                <a:gd name="T7" fmla="*/ 26 h 199"/>
                <a:gd name="T8" fmla="*/ 52 w 228"/>
                <a:gd name="T9" fmla="*/ 32 h 199"/>
                <a:gd name="T10" fmla="*/ 42 w 228"/>
                <a:gd name="T11" fmla="*/ 34 h 199"/>
                <a:gd name="T12" fmla="*/ 36 w 228"/>
                <a:gd name="T13" fmla="*/ 41 h 199"/>
                <a:gd name="T14" fmla="*/ 27 w 228"/>
                <a:gd name="T15" fmla="*/ 53 h 199"/>
                <a:gd name="T16" fmla="*/ 21 w 228"/>
                <a:gd name="T17" fmla="*/ 61 h 199"/>
                <a:gd name="T18" fmla="*/ 27 w 228"/>
                <a:gd name="T19" fmla="*/ 67 h 199"/>
                <a:gd name="T20" fmla="*/ 27 w 228"/>
                <a:gd name="T21" fmla="*/ 70 h 199"/>
                <a:gd name="T22" fmla="*/ 22 w 228"/>
                <a:gd name="T23" fmla="*/ 65 h 199"/>
                <a:gd name="T24" fmla="*/ 18 w 228"/>
                <a:gd name="T25" fmla="*/ 60 h 199"/>
                <a:gd name="T26" fmla="*/ 16 w 228"/>
                <a:gd name="T27" fmla="*/ 69 h 199"/>
                <a:gd name="T28" fmla="*/ 17 w 228"/>
                <a:gd name="T29" fmla="*/ 83 h 199"/>
                <a:gd name="T30" fmla="*/ 24 w 228"/>
                <a:gd name="T31" fmla="*/ 80 h 199"/>
                <a:gd name="T32" fmla="*/ 32 w 228"/>
                <a:gd name="T33" fmla="*/ 88 h 199"/>
                <a:gd name="T34" fmla="*/ 41 w 228"/>
                <a:gd name="T35" fmla="*/ 98 h 199"/>
                <a:gd name="T36" fmla="*/ 50 w 228"/>
                <a:gd name="T37" fmla="*/ 105 h 199"/>
                <a:gd name="T38" fmla="*/ 61 w 228"/>
                <a:gd name="T39" fmla="*/ 117 h 199"/>
                <a:gd name="T40" fmla="*/ 58 w 228"/>
                <a:gd name="T41" fmla="*/ 134 h 199"/>
                <a:gd name="T42" fmla="*/ 49 w 228"/>
                <a:gd name="T43" fmla="*/ 155 h 199"/>
                <a:gd name="T44" fmla="*/ 52 w 228"/>
                <a:gd name="T45" fmla="*/ 170 h 199"/>
                <a:gd name="T46" fmla="*/ 46 w 228"/>
                <a:gd name="T47" fmla="*/ 171 h 199"/>
                <a:gd name="T48" fmla="*/ 32 w 228"/>
                <a:gd name="T49" fmla="*/ 148 h 199"/>
                <a:gd name="T50" fmla="*/ 16 w 228"/>
                <a:gd name="T51" fmla="*/ 113 h 199"/>
                <a:gd name="T52" fmla="*/ 11 w 228"/>
                <a:gd name="T53" fmla="*/ 87 h 199"/>
                <a:gd name="T54" fmla="*/ 73 w 228"/>
                <a:gd name="T55" fmla="*/ 183 h 199"/>
                <a:gd name="T56" fmla="*/ 89 w 228"/>
                <a:gd name="T57" fmla="*/ 181 h 199"/>
                <a:gd name="T58" fmla="*/ 110 w 228"/>
                <a:gd name="T59" fmla="*/ 178 h 199"/>
                <a:gd name="T60" fmla="*/ 108 w 228"/>
                <a:gd name="T61" fmla="*/ 187 h 199"/>
                <a:gd name="T62" fmla="*/ 121 w 228"/>
                <a:gd name="T63" fmla="*/ 186 h 199"/>
                <a:gd name="T64" fmla="*/ 139 w 228"/>
                <a:gd name="T65" fmla="*/ 184 h 199"/>
                <a:gd name="T66" fmla="*/ 137 w 228"/>
                <a:gd name="T67" fmla="*/ 3 h 199"/>
                <a:gd name="T68" fmla="*/ 197 w 228"/>
                <a:gd name="T69" fmla="*/ 64 h 199"/>
                <a:gd name="T70" fmla="*/ 189 w 228"/>
                <a:gd name="T71" fmla="*/ 58 h 199"/>
                <a:gd name="T72" fmla="*/ 181 w 228"/>
                <a:gd name="T73" fmla="*/ 74 h 199"/>
                <a:gd name="T74" fmla="*/ 170 w 228"/>
                <a:gd name="T75" fmla="*/ 59 h 199"/>
                <a:gd name="T76" fmla="*/ 174 w 228"/>
                <a:gd name="T77" fmla="*/ 75 h 199"/>
                <a:gd name="T78" fmla="*/ 186 w 228"/>
                <a:gd name="T79" fmla="*/ 79 h 199"/>
                <a:gd name="T80" fmla="*/ 181 w 228"/>
                <a:gd name="T81" fmla="*/ 100 h 199"/>
                <a:gd name="T82" fmla="*/ 175 w 228"/>
                <a:gd name="T83" fmla="*/ 122 h 199"/>
                <a:gd name="T84" fmla="*/ 168 w 228"/>
                <a:gd name="T85" fmla="*/ 137 h 199"/>
                <a:gd name="T86" fmla="*/ 147 w 228"/>
                <a:gd name="T87" fmla="*/ 154 h 199"/>
                <a:gd name="T88" fmla="*/ 141 w 228"/>
                <a:gd name="T89" fmla="*/ 139 h 199"/>
                <a:gd name="T90" fmla="*/ 142 w 228"/>
                <a:gd name="T91" fmla="*/ 121 h 199"/>
                <a:gd name="T92" fmla="*/ 135 w 228"/>
                <a:gd name="T93" fmla="*/ 101 h 199"/>
                <a:gd name="T94" fmla="*/ 125 w 228"/>
                <a:gd name="T95" fmla="*/ 89 h 199"/>
                <a:gd name="T96" fmla="*/ 99 w 228"/>
                <a:gd name="T97" fmla="*/ 90 h 199"/>
                <a:gd name="T98" fmla="*/ 89 w 228"/>
                <a:gd name="T99" fmla="*/ 76 h 199"/>
                <a:gd name="T100" fmla="*/ 100 w 228"/>
                <a:gd name="T101" fmla="*/ 49 h 199"/>
                <a:gd name="T102" fmla="*/ 119 w 228"/>
                <a:gd name="T103" fmla="*/ 41 h 199"/>
                <a:gd name="T104" fmla="*/ 130 w 228"/>
                <a:gd name="T105" fmla="*/ 46 h 199"/>
                <a:gd name="T106" fmla="*/ 146 w 228"/>
                <a:gd name="T107" fmla="*/ 46 h 199"/>
                <a:gd name="T108" fmla="*/ 162 w 228"/>
                <a:gd name="T109" fmla="*/ 44 h 199"/>
                <a:gd name="T110" fmla="*/ 147 w 228"/>
                <a:gd name="T111" fmla="*/ 37 h 199"/>
                <a:gd name="T112" fmla="*/ 146 w 228"/>
                <a:gd name="T113" fmla="*/ 32 h 199"/>
                <a:gd name="T114" fmla="*/ 127 w 228"/>
                <a:gd name="T115" fmla="*/ 32 h 199"/>
                <a:gd name="T116" fmla="*/ 111 w 228"/>
                <a:gd name="T117" fmla="*/ 37 h 199"/>
                <a:gd name="T118" fmla="*/ 107 w 228"/>
                <a:gd name="T119" fmla="*/ 21 h 199"/>
                <a:gd name="T120" fmla="*/ 96 w 228"/>
                <a:gd name="T121" fmla="*/ 11 h 199"/>
                <a:gd name="T122" fmla="*/ 109 w 228"/>
                <a:gd name="T123" fmla="*/ 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8" h="199">
                  <a:moveTo>
                    <a:pt x="92" y="0"/>
                  </a:moveTo>
                  <a:cubicBezTo>
                    <a:pt x="92" y="0"/>
                    <a:pt x="58" y="5"/>
                    <a:pt x="35" y="31"/>
                  </a:cubicBezTo>
                  <a:cubicBezTo>
                    <a:pt x="35" y="31"/>
                    <a:pt x="53" y="13"/>
                    <a:pt x="64" y="13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14"/>
                    <a:pt x="66" y="15"/>
                    <a:pt x="65" y="15"/>
                  </a:cubicBezTo>
                  <a:cubicBezTo>
                    <a:pt x="65" y="16"/>
                    <a:pt x="64" y="17"/>
                    <a:pt x="64" y="18"/>
                  </a:cubicBezTo>
                  <a:cubicBezTo>
                    <a:pt x="64" y="18"/>
                    <a:pt x="64" y="20"/>
                    <a:pt x="64" y="20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3" y="21"/>
                    <a:pt x="62" y="21"/>
                    <a:pt x="62" y="22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61" y="24"/>
                    <a:pt x="61" y="25"/>
                    <a:pt x="61" y="25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8" y="29"/>
                    <a:pt x="57" y="29"/>
                  </a:cubicBezTo>
                  <a:cubicBezTo>
                    <a:pt x="56" y="29"/>
                    <a:pt x="56" y="27"/>
                    <a:pt x="56" y="27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6"/>
                    <a:pt x="58" y="26"/>
                    <a:pt x="58" y="25"/>
                  </a:cubicBezTo>
                  <a:cubicBezTo>
                    <a:pt x="57" y="25"/>
                    <a:pt x="57" y="24"/>
                    <a:pt x="56" y="24"/>
                  </a:cubicBezTo>
                  <a:cubicBezTo>
                    <a:pt x="55" y="24"/>
                    <a:pt x="54" y="26"/>
                    <a:pt x="54" y="26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2" y="27"/>
                    <a:pt x="51" y="29"/>
                    <a:pt x="51" y="29"/>
                  </a:cubicBezTo>
                  <a:cubicBezTo>
                    <a:pt x="52" y="29"/>
                    <a:pt x="53" y="29"/>
                    <a:pt x="53" y="29"/>
                  </a:cubicBezTo>
                  <a:cubicBezTo>
                    <a:pt x="53" y="29"/>
                    <a:pt x="53" y="30"/>
                    <a:pt x="53" y="31"/>
                  </a:cubicBezTo>
                  <a:cubicBezTo>
                    <a:pt x="53" y="31"/>
                    <a:pt x="52" y="32"/>
                    <a:pt x="52" y="32"/>
                  </a:cubicBezTo>
                  <a:cubicBezTo>
                    <a:pt x="52" y="32"/>
                    <a:pt x="52" y="33"/>
                    <a:pt x="51" y="33"/>
                  </a:cubicBezTo>
                  <a:cubicBezTo>
                    <a:pt x="50" y="32"/>
                    <a:pt x="49" y="32"/>
                    <a:pt x="48" y="32"/>
                  </a:cubicBezTo>
                  <a:cubicBezTo>
                    <a:pt x="47" y="32"/>
                    <a:pt x="46" y="31"/>
                    <a:pt x="46" y="32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3"/>
                    <a:pt x="42" y="34"/>
                    <a:pt x="42" y="34"/>
                  </a:cubicBezTo>
                  <a:cubicBezTo>
                    <a:pt x="42" y="34"/>
                    <a:pt x="41" y="35"/>
                    <a:pt x="41" y="35"/>
                  </a:cubicBezTo>
                  <a:cubicBezTo>
                    <a:pt x="41" y="35"/>
                    <a:pt x="41" y="37"/>
                    <a:pt x="41" y="37"/>
                  </a:cubicBezTo>
                  <a:cubicBezTo>
                    <a:pt x="41" y="37"/>
                    <a:pt x="40" y="38"/>
                    <a:pt x="38" y="38"/>
                  </a:cubicBezTo>
                  <a:cubicBezTo>
                    <a:pt x="37" y="39"/>
                    <a:pt x="36" y="39"/>
                    <a:pt x="36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4" y="42"/>
                    <a:pt x="34" y="43"/>
                  </a:cubicBezTo>
                  <a:cubicBezTo>
                    <a:pt x="33" y="44"/>
                    <a:pt x="30" y="46"/>
                    <a:pt x="30" y="46"/>
                  </a:cubicBezTo>
                  <a:cubicBezTo>
                    <a:pt x="30" y="46"/>
                    <a:pt x="29" y="47"/>
                    <a:pt x="28" y="48"/>
                  </a:cubicBezTo>
                  <a:cubicBezTo>
                    <a:pt x="28" y="49"/>
                    <a:pt x="28" y="50"/>
                    <a:pt x="28" y="51"/>
                  </a:cubicBezTo>
                  <a:cubicBezTo>
                    <a:pt x="28" y="51"/>
                    <a:pt x="27" y="52"/>
                    <a:pt x="27" y="53"/>
                  </a:cubicBezTo>
                  <a:cubicBezTo>
                    <a:pt x="27" y="54"/>
                    <a:pt x="26" y="55"/>
                    <a:pt x="26" y="56"/>
                  </a:cubicBezTo>
                  <a:cubicBezTo>
                    <a:pt x="25" y="56"/>
                    <a:pt x="25" y="57"/>
                    <a:pt x="24" y="57"/>
                  </a:cubicBezTo>
                  <a:cubicBezTo>
                    <a:pt x="24" y="57"/>
                    <a:pt x="22" y="58"/>
                    <a:pt x="21" y="58"/>
                  </a:cubicBezTo>
                  <a:cubicBezTo>
                    <a:pt x="20" y="59"/>
                    <a:pt x="20" y="60"/>
                    <a:pt x="20" y="60"/>
                  </a:cubicBezTo>
                  <a:cubicBezTo>
                    <a:pt x="20" y="60"/>
                    <a:pt x="21" y="61"/>
                    <a:pt x="21" y="61"/>
                  </a:cubicBezTo>
                  <a:cubicBezTo>
                    <a:pt x="22" y="61"/>
                    <a:pt x="23" y="62"/>
                    <a:pt x="23" y="62"/>
                  </a:cubicBezTo>
                  <a:cubicBezTo>
                    <a:pt x="23" y="62"/>
                    <a:pt x="23" y="63"/>
                    <a:pt x="23" y="64"/>
                  </a:cubicBezTo>
                  <a:cubicBezTo>
                    <a:pt x="23" y="64"/>
                    <a:pt x="22" y="66"/>
                    <a:pt x="23" y="66"/>
                  </a:cubicBezTo>
                  <a:cubicBezTo>
                    <a:pt x="24" y="66"/>
                    <a:pt x="25" y="66"/>
                    <a:pt x="25" y="66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9" y="68"/>
                    <a:pt x="29" y="69"/>
                    <a:pt x="29" y="70"/>
                  </a:cubicBezTo>
                  <a:cubicBezTo>
                    <a:pt x="28" y="70"/>
                    <a:pt x="28" y="71"/>
                    <a:pt x="28" y="71"/>
                  </a:cubicBezTo>
                  <a:cubicBezTo>
                    <a:pt x="27" y="71"/>
                    <a:pt x="27" y="71"/>
                    <a:pt x="27" y="70"/>
                  </a:cubicBezTo>
                  <a:cubicBezTo>
                    <a:pt x="27" y="69"/>
                    <a:pt x="27" y="69"/>
                    <a:pt x="26" y="68"/>
                  </a:cubicBezTo>
                  <a:cubicBezTo>
                    <a:pt x="25" y="68"/>
                    <a:pt x="24" y="69"/>
                    <a:pt x="24" y="69"/>
                  </a:cubicBezTo>
                  <a:cubicBezTo>
                    <a:pt x="24" y="69"/>
                    <a:pt x="23" y="69"/>
                    <a:pt x="23" y="68"/>
                  </a:cubicBezTo>
                  <a:cubicBezTo>
                    <a:pt x="22" y="67"/>
                    <a:pt x="22" y="68"/>
                    <a:pt x="22" y="67"/>
                  </a:cubicBezTo>
                  <a:cubicBezTo>
                    <a:pt x="22" y="66"/>
                    <a:pt x="23" y="66"/>
                    <a:pt x="22" y="65"/>
                  </a:cubicBezTo>
                  <a:cubicBezTo>
                    <a:pt x="22" y="65"/>
                    <a:pt x="21" y="64"/>
                    <a:pt x="21" y="64"/>
                  </a:cubicBezTo>
                  <a:cubicBezTo>
                    <a:pt x="20" y="64"/>
                    <a:pt x="21" y="65"/>
                    <a:pt x="20" y="64"/>
                  </a:cubicBezTo>
                  <a:cubicBezTo>
                    <a:pt x="20" y="63"/>
                    <a:pt x="19" y="63"/>
                    <a:pt x="19" y="63"/>
                  </a:cubicBezTo>
                  <a:cubicBezTo>
                    <a:pt x="19" y="63"/>
                    <a:pt x="18" y="63"/>
                    <a:pt x="18" y="62"/>
                  </a:cubicBezTo>
                  <a:cubicBezTo>
                    <a:pt x="18" y="62"/>
                    <a:pt x="18" y="61"/>
                    <a:pt x="18" y="60"/>
                  </a:cubicBezTo>
                  <a:cubicBezTo>
                    <a:pt x="18" y="60"/>
                    <a:pt x="19" y="59"/>
                    <a:pt x="19" y="58"/>
                  </a:cubicBezTo>
                  <a:cubicBezTo>
                    <a:pt x="19" y="58"/>
                    <a:pt x="19" y="55"/>
                    <a:pt x="19" y="55"/>
                  </a:cubicBezTo>
                  <a:cubicBezTo>
                    <a:pt x="19" y="55"/>
                    <a:pt x="16" y="61"/>
                    <a:pt x="15" y="66"/>
                  </a:cubicBezTo>
                  <a:cubicBezTo>
                    <a:pt x="15" y="66"/>
                    <a:pt x="16" y="65"/>
                    <a:pt x="16" y="66"/>
                  </a:cubicBezTo>
                  <a:cubicBezTo>
                    <a:pt x="16" y="67"/>
                    <a:pt x="17" y="68"/>
                    <a:pt x="16" y="69"/>
                  </a:cubicBezTo>
                  <a:cubicBezTo>
                    <a:pt x="16" y="69"/>
                    <a:pt x="16" y="69"/>
                    <a:pt x="16" y="72"/>
                  </a:cubicBezTo>
                  <a:cubicBezTo>
                    <a:pt x="16" y="74"/>
                    <a:pt x="17" y="75"/>
                    <a:pt x="17" y="76"/>
                  </a:cubicBezTo>
                  <a:cubicBezTo>
                    <a:pt x="16" y="76"/>
                    <a:pt x="16" y="77"/>
                    <a:pt x="16" y="78"/>
                  </a:cubicBezTo>
                  <a:cubicBezTo>
                    <a:pt x="16" y="79"/>
                    <a:pt x="16" y="82"/>
                    <a:pt x="17" y="82"/>
                  </a:cubicBezTo>
                  <a:cubicBezTo>
                    <a:pt x="17" y="82"/>
                    <a:pt x="17" y="83"/>
                    <a:pt x="17" y="83"/>
                  </a:cubicBezTo>
                  <a:cubicBezTo>
                    <a:pt x="18" y="84"/>
                    <a:pt x="17" y="85"/>
                    <a:pt x="18" y="84"/>
                  </a:cubicBezTo>
                  <a:cubicBezTo>
                    <a:pt x="19" y="82"/>
                    <a:pt x="20" y="81"/>
                    <a:pt x="20" y="8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0" y="80"/>
                    <a:pt x="20" y="79"/>
                    <a:pt x="22" y="79"/>
                  </a:cubicBezTo>
                  <a:cubicBezTo>
                    <a:pt x="23" y="79"/>
                    <a:pt x="24" y="79"/>
                    <a:pt x="24" y="80"/>
                  </a:cubicBezTo>
                  <a:cubicBezTo>
                    <a:pt x="25" y="80"/>
                    <a:pt x="23" y="82"/>
                    <a:pt x="24" y="82"/>
                  </a:cubicBezTo>
                  <a:cubicBezTo>
                    <a:pt x="25" y="82"/>
                    <a:pt x="27" y="81"/>
                    <a:pt x="28" y="81"/>
                  </a:cubicBezTo>
                  <a:cubicBezTo>
                    <a:pt x="29" y="81"/>
                    <a:pt x="29" y="82"/>
                    <a:pt x="30" y="83"/>
                  </a:cubicBezTo>
                  <a:cubicBezTo>
                    <a:pt x="30" y="84"/>
                    <a:pt x="30" y="85"/>
                    <a:pt x="31" y="86"/>
                  </a:cubicBezTo>
                  <a:cubicBezTo>
                    <a:pt x="32" y="86"/>
                    <a:pt x="31" y="87"/>
                    <a:pt x="32" y="88"/>
                  </a:cubicBezTo>
                  <a:cubicBezTo>
                    <a:pt x="32" y="89"/>
                    <a:pt x="34" y="90"/>
                    <a:pt x="35" y="90"/>
                  </a:cubicBezTo>
                  <a:cubicBezTo>
                    <a:pt x="35" y="90"/>
                    <a:pt x="37" y="90"/>
                    <a:pt x="38" y="90"/>
                  </a:cubicBezTo>
                  <a:cubicBezTo>
                    <a:pt x="39" y="91"/>
                    <a:pt x="38" y="92"/>
                    <a:pt x="39" y="92"/>
                  </a:cubicBezTo>
                  <a:cubicBezTo>
                    <a:pt x="40" y="92"/>
                    <a:pt x="41" y="95"/>
                    <a:pt x="41" y="95"/>
                  </a:cubicBezTo>
                  <a:cubicBezTo>
                    <a:pt x="41" y="95"/>
                    <a:pt x="41" y="97"/>
                    <a:pt x="41" y="98"/>
                  </a:cubicBezTo>
                  <a:cubicBezTo>
                    <a:pt x="41" y="98"/>
                    <a:pt x="41" y="99"/>
                    <a:pt x="42" y="100"/>
                  </a:cubicBezTo>
                  <a:cubicBezTo>
                    <a:pt x="42" y="100"/>
                    <a:pt x="44" y="100"/>
                    <a:pt x="44" y="100"/>
                  </a:cubicBezTo>
                  <a:cubicBezTo>
                    <a:pt x="44" y="100"/>
                    <a:pt x="43" y="102"/>
                    <a:pt x="45" y="102"/>
                  </a:cubicBezTo>
                  <a:cubicBezTo>
                    <a:pt x="47" y="103"/>
                    <a:pt x="48" y="103"/>
                    <a:pt x="49" y="104"/>
                  </a:cubicBezTo>
                  <a:cubicBezTo>
                    <a:pt x="49" y="104"/>
                    <a:pt x="48" y="105"/>
                    <a:pt x="50" y="105"/>
                  </a:cubicBezTo>
                  <a:cubicBezTo>
                    <a:pt x="52" y="105"/>
                    <a:pt x="54" y="105"/>
                    <a:pt x="55" y="106"/>
                  </a:cubicBezTo>
                  <a:cubicBezTo>
                    <a:pt x="56" y="106"/>
                    <a:pt x="55" y="107"/>
                    <a:pt x="57" y="109"/>
                  </a:cubicBezTo>
                  <a:cubicBezTo>
                    <a:pt x="60" y="110"/>
                    <a:pt x="60" y="111"/>
                    <a:pt x="61" y="111"/>
                  </a:cubicBezTo>
                  <a:cubicBezTo>
                    <a:pt x="62" y="111"/>
                    <a:pt x="63" y="111"/>
                    <a:pt x="63" y="113"/>
                  </a:cubicBezTo>
                  <a:cubicBezTo>
                    <a:pt x="62" y="115"/>
                    <a:pt x="62" y="116"/>
                    <a:pt x="61" y="117"/>
                  </a:cubicBezTo>
                  <a:cubicBezTo>
                    <a:pt x="60" y="118"/>
                    <a:pt x="59" y="120"/>
                    <a:pt x="58" y="121"/>
                  </a:cubicBezTo>
                  <a:cubicBezTo>
                    <a:pt x="58" y="122"/>
                    <a:pt x="57" y="123"/>
                    <a:pt x="58" y="124"/>
                  </a:cubicBezTo>
                  <a:cubicBezTo>
                    <a:pt x="58" y="126"/>
                    <a:pt x="59" y="127"/>
                    <a:pt x="59" y="128"/>
                  </a:cubicBezTo>
                  <a:cubicBezTo>
                    <a:pt x="59" y="129"/>
                    <a:pt x="59" y="131"/>
                    <a:pt x="59" y="132"/>
                  </a:cubicBezTo>
                  <a:cubicBezTo>
                    <a:pt x="58" y="133"/>
                    <a:pt x="58" y="134"/>
                    <a:pt x="58" y="134"/>
                  </a:cubicBezTo>
                  <a:cubicBezTo>
                    <a:pt x="58" y="134"/>
                    <a:pt x="59" y="136"/>
                    <a:pt x="58" y="137"/>
                  </a:cubicBezTo>
                  <a:cubicBezTo>
                    <a:pt x="57" y="138"/>
                    <a:pt x="55" y="140"/>
                    <a:pt x="54" y="140"/>
                  </a:cubicBezTo>
                  <a:cubicBezTo>
                    <a:pt x="53" y="140"/>
                    <a:pt x="51" y="142"/>
                    <a:pt x="51" y="142"/>
                  </a:cubicBezTo>
                  <a:cubicBezTo>
                    <a:pt x="51" y="142"/>
                    <a:pt x="51" y="146"/>
                    <a:pt x="51" y="147"/>
                  </a:cubicBezTo>
                  <a:cubicBezTo>
                    <a:pt x="51" y="147"/>
                    <a:pt x="47" y="154"/>
                    <a:pt x="49" y="155"/>
                  </a:cubicBezTo>
                  <a:cubicBezTo>
                    <a:pt x="50" y="156"/>
                    <a:pt x="50" y="158"/>
                    <a:pt x="50" y="159"/>
                  </a:cubicBezTo>
                  <a:cubicBezTo>
                    <a:pt x="49" y="160"/>
                    <a:pt x="49" y="160"/>
                    <a:pt x="49" y="160"/>
                  </a:cubicBezTo>
                  <a:cubicBezTo>
                    <a:pt x="48" y="161"/>
                    <a:pt x="46" y="161"/>
                    <a:pt x="47" y="163"/>
                  </a:cubicBezTo>
                  <a:cubicBezTo>
                    <a:pt x="49" y="165"/>
                    <a:pt x="50" y="165"/>
                    <a:pt x="50" y="167"/>
                  </a:cubicBezTo>
                  <a:cubicBezTo>
                    <a:pt x="51" y="168"/>
                    <a:pt x="51" y="168"/>
                    <a:pt x="52" y="170"/>
                  </a:cubicBezTo>
                  <a:cubicBezTo>
                    <a:pt x="53" y="171"/>
                    <a:pt x="53" y="172"/>
                    <a:pt x="54" y="173"/>
                  </a:cubicBezTo>
                  <a:cubicBezTo>
                    <a:pt x="55" y="174"/>
                    <a:pt x="56" y="175"/>
                    <a:pt x="56" y="176"/>
                  </a:cubicBezTo>
                  <a:cubicBezTo>
                    <a:pt x="56" y="177"/>
                    <a:pt x="59" y="179"/>
                    <a:pt x="56" y="177"/>
                  </a:cubicBezTo>
                  <a:cubicBezTo>
                    <a:pt x="53" y="175"/>
                    <a:pt x="56" y="177"/>
                    <a:pt x="52" y="174"/>
                  </a:cubicBezTo>
                  <a:cubicBezTo>
                    <a:pt x="49" y="171"/>
                    <a:pt x="48" y="173"/>
                    <a:pt x="46" y="171"/>
                  </a:cubicBezTo>
                  <a:cubicBezTo>
                    <a:pt x="45" y="169"/>
                    <a:pt x="47" y="175"/>
                    <a:pt x="44" y="168"/>
                  </a:cubicBezTo>
                  <a:cubicBezTo>
                    <a:pt x="41" y="160"/>
                    <a:pt x="40" y="161"/>
                    <a:pt x="39" y="159"/>
                  </a:cubicBezTo>
                  <a:cubicBezTo>
                    <a:pt x="39" y="157"/>
                    <a:pt x="39" y="159"/>
                    <a:pt x="37" y="155"/>
                  </a:cubicBezTo>
                  <a:cubicBezTo>
                    <a:pt x="35" y="151"/>
                    <a:pt x="37" y="154"/>
                    <a:pt x="35" y="151"/>
                  </a:cubicBezTo>
                  <a:cubicBezTo>
                    <a:pt x="33" y="149"/>
                    <a:pt x="33" y="152"/>
                    <a:pt x="32" y="148"/>
                  </a:cubicBezTo>
                  <a:cubicBezTo>
                    <a:pt x="31" y="143"/>
                    <a:pt x="31" y="146"/>
                    <a:pt x="30" y="141"/>
                  </a:cubicBezTo>
                  <a:cubicBezTo>
                    <a:pt x="28" y="136"/>
                    <a:pt x="31" y="136"/>
                    <a:pt x="28" y="133"/>
                  </a:cubicBezTo>
                  <a:cubicBezTo>
                    <a:pt x="25" y="131"/>
                    <a:pt x="25" y="132"/>
                    <a:pt x="24" y="131"/>
                  </a:cubicBezTo>
                  <a:cubicBezTo>
                    <a:pt x="23" y="129"/>
                    <a:pt x="25" y="130"/>
                    <a:pt x="22" y="126"/>
                  </a:cubicBezTo>
                  <a:cubicBezTo>
                    <a:pt x="20" y="122"/>
                    <a:pt x="16" y="120"/>
                    <a:pt x="16" y="113"/>
                  </a:cubicBezTo>
                  <a:cubicBezTo>
                    <a:pt x="16" y="105"/>
                    <a:pt x="16" y="104"/>
                    <a:pt x="16" y="104"/>
                  </a:cubicBezTo>
                  <a:cubicBezTo>
                    <a:pt x="16" y="104"/>
                    <a:pt x="13" y="101"/>
                    <a:pt x="14" y="97"/>
                  </a:cubicBezTo>
                  <a:cubicBezTo>
                    <a:pt x="15" y="92"/>
                    <a:pt x="16" y="94"/>
                    <a:pt x="15" y="92"/>
                  </a:cubicBezTo>
                  <a:cubicBezTo>
                    <a:pt x="15" y="91"/>
                    <a:pt x="14" y="91"/>
                    <a:pt x="13" y="89"/>
                  </a:cubicBezTo>
                  <a:cubicBezTo>
                    <a:pt x="12" y="88"/>
                    <a:pt x="12" y="88"/>
                    <a:pt x="11" y="87"/>
                  </a:cubicBezTo>
                  <a:cubicBezTo>
                    <a:pt x="11" y="86"/>
                    <a:pt x="11" y="83"/>
                    <a:pt x="11" y="83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0" y="84"/>
                    <a:pt x="0" y="182"/>
                    <a:pt x="97" y="197"/>
                  </a:cubicBezTo>
                  <a:cubicBezTo>
                    <a:pt x="97" y="197"/>
                    <a:pt x="75" y="192"/>
                    <a:pt x="73" y="187"/>
                  </a:cubicBezTo>
                  <a:cubicBezTo>
                    <a:pt x="73" y="187"/>
                    <a:pt x="72" y="183"/>
                    <a:pt x="73" y="183"/>
                  </a:cubicBezTo>
                  <a:cubicBezTo>
                    <a:pt x="74" y="183"/>
                    <a:pt x="76" y="184"/>
                    <a:pt x="77" y="183"/>
                  </a:cubicBezTo>
                  <a:cubicBezTo>
                    <a:pt x="79" y="181"/>
                    <a:pt x="80" y="180"/>
                    <a:pt x="80" y="180"/>
                  </a:cubicBezTo>
                  <a:cubicBezTo>
                    <a:pt x="80" y="182"/>
                    <a:pt x="80" y="182"/>
                    <a:pt x="80" y="182"/>
                  </a:cubicBezTo>
                  <a:cubicBezTo>
                    <a:pt x="80" y="182"/>
                    <a:pt x="79" y="182"/>
                    <a:pt x="83" y="181"/>
                  </a:cubicBezTo>
                  <a:cubicBezTo>
                    <a:pt x="88" y="181"/>
                    <a:pt x="88" y="181"/>
                    <a:pt x="89" y="181"/>
                  </a:cubicBezTo>
                  <a:cubicBezTo>
                    <a:pt x="91" y="180"/>
                    <a:pt x="93" y="176"/>
                    <a:pt x="94" y="178"/>
                  </a:cubicBezTo>
                  <a:cubicBezTo>
                    <a:pt x="95" y="181"/>
                    <a:pt x="93" y="180"/>
                    <a:pt x="95" y="181"/>
                  </a:cubicBezTo>
                  <a:cubicBezTo>
                    <a:pt x="97" y="181"/>
                    <a:pt x="101" y="180"/>
                    <a:pt x="101" y="180"/>
                  </a:cubicBezTo>
                  <a:cubicBezTo>
                    <a:pt x="101" y="180"/>
                    <a:pt x="108" y="181"/>
                    <a:pt x="108" y="180"/>
                  </a:cubicBezTo>
                  <a:cubicBezTo>
                    <a:pt x="109" y="179"/>
                    <a:pt x="109" y="178"/>
                    <a:pt x="110" y="178"/>
                  </a:cubicBezTo>
                  <a:cubicBezTo>
                    <a:pt x="111" y="178"/>
                    <a:pt x="112" y="180"/>
                    <a:pt x="112" y="180"/>
                  </a:cubicBezTo>
                  <a:cubicBezTo>
                    <a:pt x="108" y="182"/>
                    <a:pt x="108" y="182"/>
                    <a:pt x="108" y="182"/>
                  </a:cubicBezTo>
                  <a:cubicBezTo>
                    <a:pt x="105" y="185"/>
                    <a:pt x="105" y="185"/>
                    <a:pt x="105" y="185"/>
                  </a:cubicBezTo>
                  <a:cubicBezTo>
                    <a:pt x="105" y="185"/>
                    <a:pt x="103" y="185"/>
                    <a:pt x="105" y="186"/>
                  </a:cubicBezTo>
                  <a:cubicBezTo>
                    <a:pt x="106" y="187"/>
                    <a:pt x="107" y="187"/>
                    <a:pt x="108" y="187"/>
                  </a:cubicBezTo>
                  <a:cubicBezTo>
                    <a:pt x="110" y="187"/>
                    <a:pt x="114" y="190"/>
                    <a:pt x="115" y="188"/>
                  </a:cubicBezTo>
                  <a:cubicBezTo>
                    <a:pt x="116" y="186"/>
                    <a:pt x="116" y="186"/>
                    <a:pt x="117" y="185"/>
                  </a:cubicBezTo>
                  <a:cubicBezTo>
                    <a:pt x="117" y="184"/>
                    <a:pt x="117" y="182"/>
                    <a:pt x="119" y="182"/>
                  </a:cubicBezTo>
                  <a:cubicBezTo>
                    <a:pt x="120" y="182"/>
                    <a:pt x="122" y="183"/>
                    <a:pt x="122" y="183"/>
                  </a:cubicBezTo>
                  <a:cubicBezTo>
                    <a:pt x="121" y="186"/>
                    <a:pt x="121" y="186"/>
                    <a:pt x="121" y="186"/>
                  </a:cubicBezTo>
                  <a:cubicBezTo>
                    <a:pt x="121" y="186"/>
                    <a:pt x="123" y="186"/>
                    <a:pt x="125" y="186"/>
                  </a:cubicBezTo>
                  <a:cubicBezTo>
                    <a:pt x="126" y="186"/>
                    <a:pt x="126" y="188"/>
                    <a:pt x="128" y="186"/>
                  </a:cubicBezTo>
                  <a:cubicBezTo>
                    <a:pt x="129" y="184"/>
                    <a:pt x="129" y="184"/>
                    <a:pt x="131" y="184"/>
                  </a:cubicBezTo>
                  <a:cubicBezTo>
                    <a:pt x="133" y="184"/>
                    <a:pt x="135" y="183"/>
                    <a:pt x="136" y="183"/>
                  </a:cubicBezTo>
                  <a:cubicBezTo>
                    <a:pt x="136" y="184"/>
                    <a:pt x="138" y="184"/>
                    <a:pt x="139" y="184"/>
                  </a:cubicBezTo>
                  <a:cubicBezTo>
                    <a:pt x="139" y="184"/>
                    <a:pt x="143" y="186"/>
                    <a:pt x="143" y="186"/>
                  </a:cubicBezTo>
                  <a:cubicBezTo>
                    <a:pt x="144" y="185"/>
                    <a:pt x="148" y="186"/>
                    <a:pt x="148" y="186"/>
                  </a:cubicBezTo>
                  <a:cubicBezTo>
                    <a:pt x="148" y="186"/>
                    <a:pt x="137" y="196"/>
                    <a:pt x="113" y="197"/>
                  </a:cubicBezTo>
                  <a:cubicBezTo>
                    <a:pt x="113" y="197"/>
                    <a:pt x="167" y="199"/>
                    <a:pt x="197" y="146"/>
                  </a:cubicBezTo>
                  <a:cubicBezTo>
                    <a:pt x="228" y="94"/>
                    <a:pt x="206" y="26"/>
                    <a:pt x="137" y="3"/>
                  </a:cubicBezTo>
                  <a:cubicBezTo>
                    <a:pt x="137" y="3"/>
                    <a:pt x="189" y="22"/>
                    <a:pt x="203" y="71"/>
                  </a:cubicBezTo>
                  <a:cubicBezTo>
                    <a:pt x="202" y="72"/>
                    <a:pt x="202" y="72"/>
                    <a:pt x="202" y="72"/>
                  </a:cubicBezTo>
                  <a:cubicBezTo>
                    <a:pt x="201" y="71"/>
                    <a:pt x="201" y="72"/>
                    <a:pt x="200" y="69"/>
                  </a:cubicBezTo>
                  <a:cubicBezTo>
                    <a:pt x="199" y="67"/>
                    <a:pt x="199" y="68"/>
                    <a:pt x="199" y="66"/>
                  </a:cubicBezTo>
                  <a:cubicBezTo>
                    <a:pt x="198" y="64"/>
                    <a:pt x="198" y="65"/>
                    <a:pt x="197" y="64"/>
                  </a:cubicBezTo>
                  <a:cubicBezTo>
                    <a:pt x="195" y="62"/>
                    <a:pt x="195" y="62"/>
                    <a:pt x="194" y="61"/>
                  </a:cubicBezTo>
                  <a:cubicBezTo>
                    <a:pt x="193" y="61"/>
                    <a:pt x="192" y="58"/>
                    <a:pt x="192" y="57"/>
                  </a:cubicBezTo>
                  <a:cubicBezTo>
                    <a:pt x="191" y="56"/>
                    <a:pt x="189" y="55"/>
                    <a:pt x="188" y="55"/>
                  </a:cubicBezTo>
                  <a:cubicBezTo>
                    <a:pt x="187" y="55"/>
                    <a:pt x="188" y="54"/>
                    <a:pt x="187" y="55"/>
                  </a:cubicBezTo>
                  <a:cubicBezTo>
                    <a:pt x="187" y="56"/>
                    <a:pt x="189" y="58"/>
                    <a:pt x="189" y="58"/>
                  </a:cubicBezTo>
                  <a:cubicBezTo>
                    <a:pt x="189" y="62"/>
                    <a:pt x="189" y="62"/>
                    <a:pt x="189" y="62"/>
                  </a:cubicBezTo>
                  <a:cubicBezTo>
                    <a:pt x="189" y="62"/>
                    <a:pt x="190" y="65"/>
                    <a:pt x="190" y="66"/>
                  </a:cubicBezTo>
                  <a:cubicBezTo>
                    <a:pt x="190" y="67"/>
                    <a:pt x="189" y="70"/>
                    <a:pt x="189" y="70"/>
                  </a:cubicBezTo>
                  <a:cubicBezTo>
                    <a:pt x="189" y="70"/>
                    <a:pt x="188" y="72"/>
                    <a:pt x="187" y="73"/>
                  </a:cubicBezTo>
                  <a:cubicBezTo>
                    <a:pt x="186" y="73"/>
                    <a:pt x="181" y="74"/>
                    <a:pt x="181" y="74"/>
                  </a:cubicBezTo>
                  <a:cubicBezTo>
                    <a:pt x="181" y="74"/>
                    <a:pt x="179" y="72"/>
                    <a:pt x="179" y="71"/>
                  </a:cubicBezTo>
                  <a:cubicBezTo>
                    <a:pt x="178" y="69"/>
                    <a:pt x="175" y="69"/>
                    <a:pt x="174" y="68"/>
                  </a:cubicBezTo>
                  <a:cubicBezTo>
                    <a:pt x="174" y="67"/>
                    <a:pt x="175" y="66"/>
                    <a:pt x="173" y="64"/>
                  </a:cubicBezTo>
                  <a:cubicBezTo>
                    <a:pt x="172" y="62"/>
                    <a:pt x="173" y="63"/>
                    <a:pt x="172" y="61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70" y="59"/>
                    <a:pt x="166" y="58"/>
                    <a:pt x="167" y="60"/>
                  </a:cubicBezTo>
                  <a:cubicBezTo>
                    <a:pt x="168" y="63"/>
                    <a:pt x="167" y="65"/>
                    <a:pt x="168" y="65"/>
                  </a:cubicBezTo>
                  <a:cubicBezTo>
                    <a:pt x="169" y="66"/>
                    <a:pt x="170" y="65"/>
                    <a:pt x="171" y="67"/>
                  </a:cubicBezTo>
                  <a:cubicBezTo>
                    <a:pt x="172" y="69"/>
                    <a:pt x="172" y="70"/>
                    <a:pt x="172" y="71"/>
                  </a:cubicBezTo>
                  <a:cubicBezTo>
                    <a:pt x="173" y="71"/>
                    <a:pt x="173" y="74"/>
                    <a:pt x="174" y="75"/>
                  </a:cubicBezTo>
                  <a:cubicBezTo>
                    <a:pt x="175" y="75"/>
                    <a:pt x="178" y="75"/>
                    <a:pt x="178" y="76"/>
                  </a:cubicBezTo>
                  <a:cubicBezTo>
                    <a:pt x="177" y="77"/>
                    <a:pt x="176" y="78"/>
                    <a:pt x="178" y="79"/>
                  </a:cubicBezTo>
                  <a:cubicBezTo>
                    <a:pt x="179" y="79"/>
                    <a:pt x="179" y="80"/>
                    <a:pt x="180" y="80"/>
                  </a:cubicBezTo>
                  <a:cubicBezTo>
                    <a:pt x="181" y="80"/>
                    <a:pt x="181" y="80"/>
                    <a:pt x="182" y="79"/>
                  </a:cubicBezTo>
                  <a:cubicBezTo>
                    <a:pt x="184" y="79"/>
                    <a:pt x="186" y="79"/>
                    <a:pt x="186" y="79"/>
                  </a:cubicBezTo>
                  <a:cubicBezTo>
                    <a:pt x="186" y="79"/>
                    <a:pt x="188" y="80"/>
                    <a:pt x="188" y="81"/>
                  </a:cubicBezTo>
                  <a:cubicBezTo>
                    <a:pt x="188" y="82"/>
                    <a:pt x="187" y="86"/>
                    <a:pt x="187" y="86"/>
                  </a:cubicBezTo>
                  <a:cubicBezTo>
                    <a:pt x="185" y="90"/>
                    <a:pt x="185" y="90"/>
                    <a:pt x="185" y="90"/>
                  </a:cubicBezTo>
                  <a:cubicBezTo>
                    <a:pt x="185" y="90"/>
                    <a:pt x="185" y="97"/>
                    <a:pt x="184" y="97"/>
                  </a:cubicBezTo>
                  <a:cubicBezTo>
                    <a:pt x="183" y="97"/>
                    <a:pt x="182" y="100"/>
                    <a:pt x="181" y="100"/>
                  </a:cubicBezTo>
                  <a:cubicBezTo>
                    <a:pt x="180" y="101"/>
                    <a:pt x="180" y="105"/>
                    <a:pt x="180" y="105"/>
                  </a:cubicBezTo>
                  <a:cubicBezTo>
                    <a:pt x="178" y="108"/>
                    <a:pt x="178" y="108"/>
                    <a:pt x="178" y="108"/>
                  </a:cubicBezTo>
                  <a:cubicBezTo>
                    <a:pt x="178" y="108"/>
                    <a:pt x="178" y="111"/>
                    <a:pt x="178" y="112"/>
                  </a:cubicBezTo>
                  <a:cubicBezTo>
                    <a:pt x="178" y="113"/>
                    <a:pt x="179" y="117"/>
                    <a:pt x="178" y="119"/>
                  </a:cubicBezTo>
                  <a:cubicBezTo>
                    <a:pt x="178" y="121"/>
                    <a:pt x="175" y="122"/>
                    <a:pt x="175" y="122"/>
                  </a:cubicBezTo>
                  <a:cubicBezTo>
                    <a:pt x="175" y="122"/>
                    <a:pt x="179" y="126"/>
                    <a:pt x="177" y="126"/>
                  </a:cubicBezTo>
                  <a:cubicBezTo>
                    <a:pt x="175" y="127"/>
                    <a:pt x="173" y="129"/>
                    <a:pt x="173" y="130"/>
                  </a:cubicBezTo>
                  <a:cubicBezTo>
                    <a:pt x="172" y="131"/>
                    <a:pt x="172" y="132"/>
                    <a:pt x="171" y="132"/>
                  </a:cubicBezTo>
                  <a:cubicBezTo>
                    <a:pt x="170" y="133"/>
                    <a:pt x="168" y="133"/>
                    <a:pt x="168" y="134"/>
                  </a:cubicBezTo>
                  <a:cubicBezTo>
                    <a:pt x="168" y="134"/>
                    <a:pt x="168" y="137"/>
                    <a:pt x="168" y="137"/>
                  </a:cubicBezTo>
                  <a:cubicBezTo>
                    <a:pt x="164" y="142"/>
                    <a:pt x="164" y="142"/>
                    <a:pt x="164" y="142"/>
                  </a:cubicBezTo>
                  <a:cubicBezTo>
                    <a:pt x="160" y="146"/>
                    <a:pt x="160" y="146"/>
                    <a:pt x="160" y="146"/>
                  </a:cubicBezTo>
                  <a:cubicBezTo>
                    <a:pt x="160" y="146"/>
                    <a:pt x="160" y="149"/>
                    <a:pt x="159" y="149"/>
                  </a:cubicBezTo>
                  <a:cubicBezTo>
                    <a:pt x="158" y="149"/>
                    <a:pt x="153" y="151"/>
                    <a:pt x="152" y="152"/>
                  </a:cubicBezTo>
                  <a:cubicBezTo>
                    <a:pt x="152" y="152"/>
                    <a:pt x="148" y="154"/>
                    <a:pt x="147" y="154"/>
                  </a:cubicBezTo>
                  <a:cubicBezTo>
                    <a:pt x="146" y="154"/>
                    <a:pt x="148" y="157"/>
                    <a:pt x="146" y="154"/>
                  </a:cubicBezTo>
                  <a:cubicBezTo>
                    <a:pt x="144" y="151"/>
                    <a:pt x="145" y="153"/>
                    <a:pt x="144" y="149"/>
                  </a:cubicBezTo>
                  <a:cubicBezTo>
                    <a:pt x="142" y="145"/>
                    <a:pt x="142" y="148"/>
                    <a:pt x="142" y="145"/>
                  </a:cubicBezTo>
                  <a:cubicBezTo>
                    <a:pt x="142" y="143"/>
                    <a:pt x="142" y="145"/>
                    <a:pt x="142" y="143"/>
                  </a:cubicBezTo>
                  <a:cubicBezTo>
                    <a:pt x="142" y="140"/>
                    <a:pt x="143" y="142"/>
                    <a:pt x="141" y="139"/>
                  </a:cubicBezTo>
                  <a:cubicBezTo>
                    <a:pt x="140" y="136"/>
                    <a:pt x="140" y="137"/>
                    <a:pt x="138" y="135"/>
                  </a:cubicBezTo>
                  <a:cubicBezTo>
                    <a:pt x="136" y="133"/>
                    <a:pt x="135" y="135"/>
                    <a:pt x="136" y="132"/>
                  </a:cubicBezTo>
                  <a:cubicBezTo>
                    <a:pt x="137" y="129"/>
                    <a:pt x="137" y="132"/>
                    <a:pt x="137" y="129"/>
                  </a:cubicBezTo>
                  <a:cubicBezTo>
                    <a:pt x="138" y="126"/>
                    <a:pt x="137" y="125"/>
                    <a:pt x="139" y="124"/>
                  </a:cubicBezTo>
                  <a:cubicBezTo>
                    <a:pt x="141" y="123"/>
                    <a:pt x="142" y="122"/>
                    <a:pt x="142" y="121"/>
                  </a:cubicBezTo>
                  <a:cubicBezTo>
                    <a:pt x="142" y="119"/>
                    <a:pt x="142" y="118"/>
                    <a:pt x="142" y="117"/>
                  </a:cubicBezTo>
                  <a:cubicBezTo>
                    <a:pt x="141" y="116"/>
                    <a:pt x="139" y="114"/>
                    <a:pt x="139" y="113"/>
                  </a:cubicBezTo>
                  <a:cubicBezTo>
                    <a:pt x="139" y="112"/>
                    <a:pt x="139" y="113"/>
                    <a:pt x="137" y="111"/>
                  </a:cubicBezTo>
                  <a:cubicBezTo>
                    <a:pt x="136" y="109"/>
                    <a:pt x="135" y="108"/>
                    <a:pt x="135" y="108"/>
                  </a:cubicBezTo>
                  <a:cubicBezTo>
                    <a:pt x="135" y="108"/>
                    <a:pt x="135" y="103"/>
                    <a:pt x="135" y="101"/>
                  </a:cubicBezTo>
                  <a:cubicBezTo>
                    <a:pt x="135" y="99"/>
                    <a:pt x="134" y="102"/>
                    <a:pt x="135" y="99"/>
                  </a:cubicBezTo>
                  <a:cubicBezTo>
                    <a:pt x="135" y="96"/>
                    <a:pt x="135" y="94"/>
                    <a:pt x="135" y="94"/>
                  </a:cubicBezTo>
                  <a:cubicBezTo>
                    <a:pt x="135" y="94"/>
                    <a:pt x="132" y="92"/>
                    <a:pt x="131" y="92"/>
                  </a:cubicBezTo>
                  <a:cubicBezTo>
                    <a:pt x="129" y="92"/>
                    <a:pt x="129" y="94"/>
                    <a:pt x="127" y="93"/>
                  </a:cubicBezTo>
                  <a:cubicBezTo>
                    <a:pt x="125" y="91"/>
                    <a:pt x="126" y="90"/>
                    <a:pt x="125" y="89"/>
                  </a:cubicBezTo>
                  <a:cubicBezTo>
                    <a:pt x="124" y="89"/>
                    <a:pt x="123" y="89"/>
                    <a:pt x="122" y="90"/>
                  </a:cubicBezTo>
                  <a:cubicBezTo>
                    <a:pt x="121" y="91"/>
                    <a:pt x="118" y="91"/>
                    <a:pt x="116" y="91"/>
                  </a:cubicBezTo>
                  <a:cubicBezTo>
                    <a:pt x="114" y="92"/>
                    <a:pt x="113" y="92"/>
                    <a:pt x="110" y="92"/>
                  </a:cubicBezTo>
                  <a:cubicBezTo>
                    <a:pt x="108" y="92"/>
                    <a:pt x="104" y="93"/>
                    <a:pt x="102" y="92"/>
                  </a:cubicBezTo>
                  <a:cubicBezTo>
                    <a:pt x="100" y="91"/>
                    <a:pt x="100" y="92"/>
                    <a:pt x="99" y="90"/>
                  </a:cubicBezTo>
                  <a:cubicBezTo>
                    <a:pt x="98" y="88"/>
                    <a:pt x="99" y="88"/>
                    <a:pt x="97" y="87"/>
                  </a:cubicBezTo>
                  <a:cubicBezTo>
                    <a:pt x="95" y="86"/>
                    <a:pt x="94" y="87"/>
                    <a:pt x="94" y="85"/>
                  </a:cubicBezTo>
                  <a:cubicBezTo>
                    <a:pt x="94" y="82"/>
                    <a:pt x="95" y="83"/>
                    <a:pt x="93" y="81"/>
                  </a:cubicBezTo>
                  <a:cubicBezTo>
                    <a:pt x="92" y="79"/>
                    <a:pt x="94" y="82"/>
                    <a:pt x="92" y="79"/>
                  </a:cubicBezTo>
                  <a:cubicBezTo>
                    <a:pt x="89" y="76"/>
                    <a:pt x="88" y="79"/>
                    <a:pt x="89" y="76"/>
                  </a:cubicBezTo>
                  <a:cubicBezTo>
                    <a:pt x="90" y="74"/>
                    <a:pt x="91" y="75"/>
                    <a:pt x="91" y="73"/>
                  </a:cubicBezTo>
                  <a:cubicBezTo>
                    <a:pt x="91" y="70"/>
                    <a:pt x="95" y="74"/>
                    <a:pt x="92" y="68"/>
                  </a:cubicBezTo>
                  <a:cubicBezTo>
                    <a:pt x="90" y="63"/>
                    <a:pt x="89" y="64"/>
                    <a:pt x="92" y="60"/>
                  </a:cubicBezTo>
                  <a:cubicBezTo>
                    <a:pt x="94" y="55"/>
                    <a:pt x="97" y="54"/>
                    <a:pt x="98" y="53"/>
                  </a:cubicBezTo>
                  <a:cubicBezTo>
                    <a:pt x="98" y="52"/>
                    <a:pt x="99" y="50"/>
                    <a:pt x="100" y="49"/>
                  </a:cubicBezTo>
                  <a:cubicBezTo>
                    <a:pt x="101" y="48"/>
                    <a:pt x="100" y="48"/>
                    <a:pt x="102" y="48"/>
                  </a:cubicBezTo>
                  <a:cubicBezTo>
                    <a:pt x="104" y="48"/>
                    <a:pt x="107" y="47"/>
                    <a:pt x="108" y="46"/>
                  </a:cubicBezTo>
                  <a:cubicBezTo>
                    <a:pt x="109" y="45"/>
                    <a:pt x="111" y="42"/>
                    <a:pt x="112" y="42"/>
                  </a:cubicBezTo>
                  <a:cubicBezTo>
                    <a:pt x="113" y="42"/>
                    <a:pt x="113" y="42"/>
                    <a:pt x="115" y="42"/>
                  </a:cubicBezTo>
                  <a:cubicBezTo>
                    <a:pt x="117" y="41"/>
                    <a:pt x="117" y="41"/>
                    <a:pt x="119" y="41"/>
                  </a:cubicBezTo>
                  <a:cubicBezTo>
                    <a:pt x="120" y="41"/>
                    <a:pt x="117" y="42"/>
                    <a:pt x="121" y="41"/>
                  </a:cubicBezTo>
                  <a:cubicBezTo>
                    <a:pt x="125" y="40"/>
                    <a:pt x="124" y="40"/>
                    <a:pt x="125" y="40"/>
                  </a:cubicBezTo>
                  <a:cubicBezTo>
                    <a:pt x="126" y="40"/>
                    <a:pt x="126" y="41"/>
                    <a:pt x="127" y="41"/>
                  </a:cubicBezTo>
                  <a:cubicBezTo>
                    <a:pt x="129" y="41"/>
                    <a:pt x="129" y="38"/>
                    <a:pt x="129" y="41"/>
                  </a:cubicBezTo>
                  <a:cubicBezTo>
                    <a:pt x="129" y="45"/>
                    <a:pt x="128" y="46"/>
                    <a:pt x="130" y="46"/>
                  </a:cubicBezTo>
                  <a:cubicBezTo>
                    <a:pt x="133" y="47"/>
                    <a:pt x="130" y="47"/>
                    <a:pt x="133" y="47"/>
                  </a:cubicBezTo>
                  <a:cubicBezTo>
                    <a:pt x="136" y="47"/>
                    <a:pt x="135" y="47"/>
                    <a:pt x="137" y="48"/>
                  </a:cubicBezTo>
                  <a:cubicBezTo>
                    <a:pt x="138" y="48"/>
                    <a:pt x="139" y="49"/>
                    <a:pt x="141" y="49"/>
                  </a:cubicBezTo>
                  <a:cubicBezTo>
                    <a:pt x="143" y="49"/>
                    <a:pt x="140" y="52"/>
                    <a:pt x="143" y="49"/>
                  </a:cubicBezTo>
                  <a:cubicBezTo>
                    <a:pt x="146" y="46"/>
                    <a:pt x="141" y="46"/>
                    <a:pt x="146" y="46"/>
                  </a:cubicBezTo>
                  <a:cubicBezTo>
                    <a:pt x="151" y="47"/>
                    <a:pt x="152" y="48"/>
                    <a:pt x="153" y="48"/>
                  </a:cubicBezTo>
                  <a:cubicBezTo>
                    <a:pt x="154" y="47"/>
                    <a:pt x="154" y="48"/>
                    <a:pt x="156" y="47"/>
                  </a:cubicBezTo>
                  <a:cubicBezTo>
                    <a:pt x="159" y="46"/>
                    <a:pt x="159" y="46"/>
                    <a:pt x="160" y="46"/>
                  </a:cubicBezTo>
                  <a:cubicBezTo>
                    <a:pt x="161" y="47"/>
                    <a:pt x="161" y="49"/>
                    <a:pt x="162" y="47"/>
                  </a:cubicBezTo>
                  <a:cubicBezTo>
                    <a:pt x="163" y="45"/>
                    <a:pt x="165" y="45"/>
                    <a:pt x="162" y="44"/>
                  </a:cubicBezTo>
                  <a:cubicBezTo>
                    <a:pt x="159" y="42"/>
                    <a:pt x="158" y="44"/>
                    <a:pt x="158" y="42"/>
                  </a:cubicBezTo>
                  <a:cubicBezTo>
                    <a:pt x="157" y="40"/>
                    <a:pt x="160" y="41"/>
                    <a:pt x="157" y="40"/>
                  </a:cubicBezTo>
                  <a:cubicBezTo>
                    <a:pt x="154" y="40"/>
                    <a:pt x="155" y="40"/>
                    <a:pt x="153" y="39"/>
                  </a:cubicBezTo>
                  <a:cubicBezTo>
                    <a:pt x="151" y="38"/>
                    <a:pt x="149" y="41"/>
                    <a:pt x="148" y="39"/>
                  </a:cubicBezTo>
                  <a:cubicBezTo>
                    <a:pt x="147" y="37"/>
                    <a:pt x="143" y="41"/>
                    <a:pt x="147" y="37"/>
                  </a:cubicBezTo>
                  <a:cubicBezTo>
                    <a:pt x="151" y="34"/>
                    <a:pt x="149" y="32"/>
                    <a:pt x="152" y="33"/>
                  </a:cubicBezTo>
                  <a:cubicBezTo>
                    <a:pt x="155" y="34"/>
                    <a:pt x="154" y="36"/>
                    <a:pt x="155" y="35"/>
                  </a:cubicBezTo>
                  <a:cubicBezTo>
                    <a:pt x="157" y="33"/>
                    <a:pt x="160" y="32"/>
                    <a:pt x="157" y="30"/>
                  </a:cubicBezTo>
                  <a:cubicBezTo>
                    <a:pt x="154" y="28"/>
                    <a:pt x="156" y="29"/>
                    <a:pt x="153" y="28"/>
                  </a:cubicBezTo>
                  <a:cubicBezTo>
                    <a:pt x="150" y="26"/>
                    <a:pt x="147" y="33"/>
                    <a:pt x="146" y="32"/>
                  </a:cubicBezTo>
                  <a:cubicBezTo>
                    <a:pt x="145" y="31"/>
                    <a:pt x="144" y="30"/>
                    <a:pt x="143" y="31"/>
                  </a:cubicBezTo>
                  <a:cubicBezTo>
                    <a:pt x="142" y="31"/>
                    <a:pt x="142" y="34"/>
                    <a:pt x="142" y="36"/>
                  </a:cubicBezTo>
                  <a:cubicBezTo>
                    <a:pt x="142" y="38"/>
                    <a:pt x="143" y="38"/>
                    <a:pt x="140" y="37"/>
                  </a:cubicBezTo>
                  <a:cubicBezTo>
                    <a:pt x="137" y="35"/>
                    <a:pt x="144" y="36"/>
                    <a:pt x="137" y="33"/>
                  </a:cubicBezTo>
                  <a:cubicBezTo>
                    <a:pt x="130" y="31"/>
                    <a:pt x="128" y="31"/>
                    <a:pt x="127" y="32"/>
                  </a:cubicBezTo>
                  <a:cubicBezTo>
                    <a:pt x="126" y="33"/>
                    <a:pt x="125" y="33"/>
                    <a:pt x="124" y="34"/>
                  </a:cubicBezTo>
                  <a:cubicBezTo>
                    <a:pt x="123" y="35"/>
                    <a:pt x="126" y="36"/>
                    <a:pt x="123" y="35"/>
                  </a:cubicBezTo>
                  <a:cubicBezTo>
                    <a:pt x="120" y="33"/>
                    <a:pt x="118" y="35"/>
                    <a:pt x="118" y="35"/>
                  </a:cubicBezTo>
                  <a:cubicBezTo>
                    <a:pt x="118" y="35"/>
                    <a:pt x="117" y="35"/>
                    <a:pt x="116" y="36"/>
                  </a:cubicBezTo>
                  <a:cubicBezTo>
                    <a:pt x="114" y="37"/>
                    <a:pt x="112" y="38"/>
                    <a:pt x="111" y="37"/>
                  </a:cubicBezTo>
                  <a:cubicBezTo>
                    <a:pt x="109" y="37"/>
                    <a:pt x="106" y="38"/>
                    <a:pt x="109" y="34"/>
                  </a:cubicBezTo>
                  <a:cubicBezTo>
                    <a:pt x="111" y="31"/>
                    <a:pt x="109" y="33"/>
                    <a:pt x="113" y="31"/>
                  </a:cubicBezTo>
                  <a:cubicBezTo>
                    <a:pt x="117" y="30"/>
                    <a:pt x="123" y="29"/>
                    <a:pt x="118" y="28"/>
                  </a:cubicBezTo>
                  <a:cubicBezTo>
                    <a:pt x="113" y="27"/>
                    <a:pt x="121" y="27"/>
                    <a:pt x="114" y="24"/>
                  </a:cubicBezTo>
                  <a:cubicBezTo>
                    <a:pt x="107" y="21"/>
                    <a:pt x="107" y="25"/>
                    <a:pt x="107" y="21"/>
                  </a:cubicBezTo>
                  <a:cubicBezTo>
                    <a:pt x="108" y="16"/>
                    <a:pt x="107" y="16"/>
                    <a:pt x="106" y="16"/>
                  </a:cubicBezTo>
                  <a:cubicBezTo>
                    <a:pt x="104" y="16"/>
                    <a:pt x="100" y="17"/>
                    <a:pt x="98" y="18"/>
                  </a:cubicBezTo>
                  <a:cubicBezTo>
                    <a:pt x="97" y="18"/>
                    <a:pt x="99" y="19"/>
                    <a:pt x="96" y="17"/>
                  </a:cubicBezTo>
                  <a:cubicBezTo>
                    <a:pt x="92" y="15"/>
                    <a:pt x="91" y="18"/>
                    <a:pt x="92" y="15"/>
                  </a:cubicBezTo>
                  <a:cubicBezTo>
                    <a:pt x="94" y="13"/>
                    <a:pt x="94" y="12"/>
                    <a:pt x="96" y="11"/>
                  </a:cubicBezTo>
                  <a:cubicBezTo>
                    <a:pt x="98" y="9"/>
                    <a:pt x="97" y="3"/>
                    <a:pt x="102" y="5"/>
                  </a:cubicBezTo>
                  <a:cubicBezTo>
                    <a:pt x="106" y="8"/>
                    <a:pt x="105" y="7"/>
                    <a:pt x="108" y="7"/>
                  </a:cubicBezTo>
                  <a:cubicBezTo>
                    <a:pt x="112" y="7"/>
                    <a:pt x="114" y="7"/>
                    <a:pt x="114" y="6"/>
                  </a:cubicBezTo>
                  <a:cubicBezTo>
                    <a:pt x="114" y="5"/>
                    <a:pt x="109" y="3"/>
                    <a:pt x="109" y="3"/>
                  </a:cubicBezTo>
                  <a:cubicBezTo>
                    <a:pt x="109" y="3"/>
                    <a:pt x="108" y="4"/>
                    <a:pt x="109" y="3"/>
                  </a:cubicBezTo>
                  <a:cubicBezTo>
                    <a:pt x="109" y="2"/>
                    <a:pt x="110" y="1"/>
                    <a:pt x="110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96" y="0"/>
                    <a:pt x="9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id-ID" sz="1012"/>
            </a:p>
          </p:txBody>
        </p:sp>
      </p:grpSp>
      <p:sp>
        <p:nvSpPr>
          <p:cNvPr id="45" name="Freeform 41"/>
          <p:cNvSpPr>
            <a:spLocks noEditPoints="1"/>
          </p:cNvSpPr>
          <p:nvPr/>
        </p:nvSpPr>
        <p:spPr bwMode="auto">
          <a:xfrm>
            <a:off x="7250769" y="3623631"/>
            <a:ext cx="355944" cy="432405"/>
          </a:xfrm>
          <a:custGeom>
            <a:avLst/>
            <a:gdLst>
              <a:gd name="T0" fmla="*/ 116 w 196"/>
              <a:gd name="T1" fmla="*/ 2 h 179"/>
              <a:gd name="T2" fmla="*/ 98 w 196"/>
              <a:gd name="T3" fmla="*/ 0 h 179"/>
              <a:gd name="T4" fmla="*/ 98 w 196"/>
              <a:gd name="T5" fmla="*/ 17 h 179"/>
              <a:gd name="T6" fmla="*/ 113 w 196"/>
              <a:gd name="T7" fmla="*/ 18 h 179"/>
              <a:gd name="T8" fmla="*/ 169 w 196"/>
              <a:gd name="T9" fmla="*/ 105 h 179"/>
              <a:gd name="T10" fmla="*/ 98 w 196"/>
              <a:gd name="T11" fmla="*/ 163 h 179"/>
              <a:gd name="T12" fmla="*/ 98 w 196"/>
              <a:gd name="T13" fmla="*/ 179 h 179"/>
              <a:gd name="T14" fmla="*/ 185 w 196"/>
              <a:gd name="T15" fmla="*/ 108 h 179"/>
              <a:gd name="T16" fmla="*/ 116 w 196"/>
              <a:gd name="T17" fmla="*/ 2 h 179"/>
              <a:gd name="T18" fmla="*/ 98 w 196"/>
              <a:gd name="T19" fmla="*/ 0 h 179"/>
              <a:gd name="T20" fmla="*/ 10 w 196"/>
              <a:gd name="T21" fmla="*/ 71 h 179"/>
              <a:gd name="T22" fmla="*/ 79 w 196"/>
              <a:gd name="T23" fmla="*/ 177 h 179"/>
              <a:gd name="T24" fmla="*/ 98 w 196"/>
              <a:gd name="T25" fmla="*/ 179 h 179"/>
              <a:gd name="T26" fmla="*/ 98 w 196"/>
              <a:gd name="T27" fmla="*/ 163 h 179"/>
              <a:gd name="T28" fmla="*/ 83 w 196"/>
              <a:gd name="T29" fmla="*/ 161 h 179"/>
              <a:gd name="T30" fmla="*/ 83 w 196"/>
              <a:gd name="T31" fmla="*/ 161 h 179"/>
              <a:gd name="T32" fmla="*/ 26 w 196"/>
              <a:gd name="T33" fmla="*/ 75 h 179"/>
              <a:gd name="T34" fmla="*/ 98 w 196"/>
              <a:gd name="T35" fmla="*/ 17 h 179"/>
              <a:gd name="T36" fmla="*/ 98 w 196"/>
              <a:gd name="T37" fmla="*/ 0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96" h="179">
                <a:moveTo>
                  <a:pt x="116" y="2"/>
                </a:moveTo>
                <a:cubicBezTo>
                  <a:pt x="110" y="1"/>
                  <a:pt x="104" y="0"/>
                  <a:pt x="98" y="0"/>
                </a:cubicBezTo>
                <a:cubicBezTo>
                  <a:pt x="98" y="17"/>
                  <a:pt x="98" y="17"/>
                  <a:pt x="98" y="17"/>
                </a:cubicBezTo>
                <a:cubicBezTo>
                  <a:pt x="103" y="17"/>
                  <a:pt x="108" y="17"/>
                  <a:pt x="113" y="18"/>
                </a:cubicBezTo>
                <a:cubicBezTo>
                  <a:pt x="152" y="27"/>
                  <a:pt x="177" y="65"/>
                  <a:pt x="169" y="105"/>
                </a:cubicBezTo>
                <a:cubicBezTo>
                  <a:pt x="162" y="139"/>
                  <a:pt x="131" y="163"/>
                  <a:pt x="98" y="163"/>
                </a:cubicBezTo>
                <a:cubicBezTo>
                  <a:pt x="98" y="179"/>
                  <a:pt x="98" y="179"/>
                  <a:pt x="98" y="179"/>
                </a:cubicBezTo>
                <a:cubicBezTo>
                  <a:pt x="139" y="179"/>
                  <a:pt x="177" y="150"/>
                  <a:pt x="185" y="108"/>
                </a:cubicBezTo>
                <a:cubicBezTo>
                  <a:pt x="196" y="60"/>
                  <a:pt x="165" y="12"/>
                  <a:pt x="116" y="2"/>
                </a:cubicBezTo>
                <a:close/>
                <a:moveTo>
                  <a:pt x="98" y="0"/>
                </a:moveTo>
                <a:cubicBezTo>
                  <a:pt x="56" y="0"/>
                  <a:pt x="19" y="29"/>
                  <a:pt x="10" y="71"/>
                </a:cubicBezTo>
                <a:cubicBezTo>
                  <a:pt x="0" y="120"/>
                  <a:pt x="31" y="167"/>
                  <a:pt x="79" y="177"/>
                </a:cubicBezTo>
                <a:cubicBezTo>
                  <a:pt x="85" y="179"/>
                  <a:pt x="92" y="179"/>
                  <a:pt x="98" y="179"/>
                </a:cubicBezTo>
                <a:cubicBezTo>
                  <a:pt x="98" y="163"/>
                  <a:pt x="98" y="163"/>
                  <a:pt x="98" y="163"/>
                </a:cubicBezTo>
                <a:cubicBezTo>
                  <a:pt x="93" y="163"/>
                  <a:pt x="88" y="162"/>
                  <a:pt x="83" y="161"/>
                </a:cubicBezTo>
                <a:cubicBezTo>
                  <a:pt x="83" y="161"/>
                  <a:pt x="83" y="161"/>
                  <a:pt x="83" y="161"/>
                </a:cubicBezTo>
                <a:cubicBezTo>
                  <a:pt x="43" y="153"/>
                  <a:pt x="18" y="114"/>
                  <a:pt x="26" y="75"/>
                </a:cubicBezTo>
                <a:cubicBezTo>
                  <a:pt x="33" y="40"/>
                  <a:pt x="64" y="17"/>
                  <a:pt x="98" y="17"/>
                </a:cubicBezTo>
                <a:lnTo>
                  <a:pt x="98" y="0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46" name="Freeform 42"/>
          <p:cNvSpPr>
            <a:spLocks/>
          </p:cNvSpPr>
          <p:nvPr/>
        </p:nvSpPr>
        <p:spPr bwMode="auto">
          <a:xfrm>
            <a:off x="7343049" y="4022639"/>
            <a:ext cx="76462" cy="219719"/>
          </a:xfrm>
          <a:custGeom>
            <a:avLst/>
            <a:gdLst>
              <a:gd name="T0" fmla="*/ 33 w 58"/>
              <a:gd name="T1" fmla="*/ 125 h 125"/>
              <a:gd name="T2" fmla="*/ 0 w 58"/>
              <a:gd name="T3" fmla="*/ 118 h 125"/>
              <a:gd name="T4" fmla="*/ 25 w 58"/>
              <a:gd name="T5" fmla="*/ 0 h 125"/>
              <a:gd name="T6" fmla="*/ 58 w 58"/>
              <a:gd name="T7" fmla="*/ 7 h 125"/>
              <a:gd name="T8" fmla="*/ 33 w 58"/>
              <a:gd name="T9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125">
                <a:moveTo>
                  <a:pt x="33" y="125"/>
                </a:moveTo>
                <a:lnTo>
                  <a:pt x="0" y="118"/>
                </a:lnTo>
                <a:lnTo>
                  <a:pt x="25" y="0"/>
                </a:lnTo>
                <a:lnTo>
                  <a:pt x="58" y="7"/>
                </a:lnTo>
                <a:lnTo>
                  <a:pt x="33" y="125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47" name="Freeform 43"/>
          <p:cNvSpPr>
            <a:spLocks/>
          </p:cNvSpPr>
          <p:nvPr/>
        </p:nvSpPr>
        <p:spPr bwMode="auto">
          <a:xfrm>
            <a:off x="7311409" y="4089431"/>
            <a:ext cx="108102" cy="297061"/>
          </a:xfrm>
          <a:custGeom>
            <a:avLst/>
            <a:gdLst>
              <a:gd name="T0" fmla="*/ 40 w 60"/>
              <a:gd name="T1" fmla="*/ 106 h 123"/>
              <a:gd name="T2" fmla="*/ 18 w 60"/>
              <a:gd name="T3" fmla="*/ 121 h 123"/>
              <a:gd name="T4" fmla="*/ 3 w 60"/>
              <a:gd name="T5" fmla="*/ 98 h 123"/>
              <a:gd name="T6" fmla="*/ 20 w 60"/>
              <a:gd name="T7" fmla="*/ 17 h 123"/>
              <a:gd name="T8" fmla="*/ 42 w 60"/>
              <a:gd name="T9" fmla="*/ 2 h 123"/>
              <a:gd name="T10" fmla="*/ 57 w 60"/>
              <a:gd name="T11" fmla="*/ 25 h 123"/>
              <a:gd name="T12" fmla="*/ 40 w 60"/>
              <a:gd name="T13" fmla="*/ 106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0" h="123">
                <a:moveTo>
                  <a:pt x="40" y="106"/>
                </a:moveTo>
                <a:cubicBezTo>
                  <a:pt x="38" y="116"/>
                  <a:pt x="28" y="123"/>
                  <a:pt x="18" y="121"/>
                </a:cubicBezTo>
                <a:cubicBezTo>
                  <a:pt x="7" y="118"/>
                  <a:pt x="0" y="108"/>
                  <a:pt x="3" y="98"/>
                </a:cubicBezTo>
                <a:cubicBezTo>
                  <a:pt x="20" y="17"/>
                  <a:pt x="20" y="17"/>
                  <a:pt x="20" y="17"/>
                </a:cubicBezTo>
                <a:cubicBezTo>
                  <a:pt x="22" y="6"/>
                  <a:pt x="32" y="0"/>
                  <a:pt x="42" y="2"/>
                </a:cubicBezTo>
                <a:cubicBezTo>
                  <a:pt x="53" y="4"/>
                  <a:pt x="60" y="14"/>
                  <a:pt x="57" y="25"/>
                </a:cubicBezTo>
                <a:lnTo>
                  <a:pt x="40" y="106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48" name="Freeform 44"/>
          <p:cNvSpPr>
            <a:spLocks/>
          </p:cNvSpPr>
          <p:nvPr/>
        </p:nvSpPr>
        <p:spPr bwMode="auto">
          <a:xfrm>
            <a:off x="6323994" y="762014"/>
            <a:ext cx="435043" cy="530840"/>
          </a:xfrm>
          <a:custGeom>
            <a:avLst/>
            <a:gdLst>
              <a:gd name="T0" fmla="*/ 117 w 240"/>
              <a:gd name="T1" fmla="*/ 220 h 220"/>
              <a:gd name="T2" fmla="*/ 0 w 240"/>
              <a:gd name="T3" fmla="*/ 219 h 220"/>
              <a:gd name="T4" fmla="*/ 0 w 240"/>
              <a:gd name="T5" fmla="*/ 44 h 220"/>
              <a:gd name="T6" fmla="*/ 120 w 240"/>
              <a:gd name="T7" fmla="*/ 44 h 220"/>
              <a:gd name="T8" fmla="*/ 240 w 240"/>
              <a:gd name="T9" fmla="*/ 44 h 220"/>
              <a:gd name="T10" fmla="*/ 240 w 240"/>
              <a:gd name="T11" fmla="*/ 219 h 220"/>
              <a:gd name="T12" fmla="*/ 117 w 240"/>
              <a:gd name="T13" fmla="*/ 22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0" h="220">
                <a:moveTo>
                  <a:pt x="117" y="220"/>
                </a:moveTo>
                <a:cubicBezTo>
                  <a:pt x="117" y="220"/>
                  <a:pt x="76" y="179"/>
                  <a:pt x="0" y="219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4"/>
                  <a:pt x="78" y="0"/>
                  <a:pt x="120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40" y="219"/>
                  <a:pt x="240" y="219"/>
                  <a:pt x="240" y="219"/>
                </a:cubicBezTo>
                <a:lnTo>
                  <a:pt x="117" y="220"/>
                </a:lnTo>
                <a:close/>
              </a:path>
            </a:pathLst>
          </a:custGeom>
          <a:solidFill>
            <a:srgbClr val="1D3C7A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49" name="Freeform 45"/>
          <p:cNvSpPr>
            <a:spLocks noEditPoints="1"/>
          </p:cNvSpPr>
          <p:nvPr/>
        </p:nvSpPr>
        <p:spPr bwMode="auto">
          <a:xfrm>
            <a:off x="6194802" y="3708001"/>
            <a:ext cx="529961" cy="585330"/>
          </a:xfrm>
          <a:custGeom>
            <a:avLst/>
            <a:gdLst>
              <a:gd name="T0" fmla="*/ 199 w 293"/>
              <a:gd name="T1" fmla="*/ 192 h 242"/>
              <a:gd name="T2" fmla="*/ 219 w 293"/>
              <a:gd name="T3" fmla="*/ 205 h 242"/>
              <a:gd name="T4" fmla="*/ 219 w 293"/>
              <a:gd name="T5" fmla="*/ 214 h 242"/>
              <a:gd name="T6" fmla="*/ 199 w 293"/>
              <a:gd name="T7" fmla="*/ 214 h 242"/>
              <a:gd name="T8" fmla="*/ 219 w 293"/>
              <a:gd name="T9" fmla="*/ 242 h 242"/>
              <a:gd name="T10" fmla="*/ 242 w 293"/>
              <a:gd name="T11" fmla="*/ 216 h 242"/>
              <a:gd name="T12" fmla="*/ 199 w 293"/>
              <a:gd name="T13" fmla="*/ 170 h 242"/>
              <a:gd name="T14" fmla="*/ 293 w 293"/>
              <a:gd name="T15" fmla="*/ 147 h 242"/>
              <a:gd name="T16" fmla="*/ 269 w 293"/>
              <a:gd name="T17" fmla="*/ 0 h 242"/>
              <a:gd name="T18" fmla="*/ 199 w 293"/>
              <a:gd name="T19" fmla="*/ 16 h 242"/>
              <a:gd name="T20" fmla="*/ 275 w 293"/>
              <a:gd name="T21" fmla="*/ 35 h 242"/>
              <a:gd name="T22" fmla="*/ 256 w 293"/>
              <a:gd name="T23" fmla="*/ 154 h 242"/>
              <a:gd name="T24" fmla="*/ 199 w 293"/>
              <a:gd name="T25" fmla="*/ 170 h 242"/>
              <a:gd name="T26" fmla="*/ 175 w 293"/>
              <a:gd name="T27" fmla="*/ 192 h 242"/>
              <a:gd name="T28" fmla="*/ 199 w 293"/>
              <a:gd name="T29" fmla="*/ 170 h 242"/>
              <a:gd name="T30" fmla="*/ 146 w 293"/>
              <a:gd name="T31" fmla="*/ 154 h 242"/>
              <a:gd name="T32" fmla="*/ 199 w 293"/>
              <a:gd name="T33" fmla="*/ 242 h 242"/>
              <a:gd name="T34" fmla="*/ 179 w 293"/>
              <a:gd name="T35" fmla="*/ 214 h 242"/>
              <a:gd name="T36" fmla="*/ 179 w 293"/>
              <a:gd name="T37" fmla="*/ 205 h 242"/>
              <a:gd name="T38" fmla="*/ 199 w 293"/>
              <a:gd name="T39" fmla="*/ 192 h 242"/>
              <a:gd name="T40" fmla="*/ 146 w 293"/>
              <a:gd name="T41" fmla="*/ 0 h 242"/>
              <a:gd name="T42" fmla="*/ 199 w 293"/>
              <a:gd name="T43" fmla="*/ 16 h 242"/>
              <a:gd name="T44" fmla="*/ 146 w 293"/>
              <a:gd name="T45" fmla="*/ 0 h 242"/>
              <a:gd name="T46" fmla="*/ 0 w 293"/>
              <a:gd name="T47" fmla="*/ 24 h 242"/>
              <a:gd name="T48" fmla="*/ 23 w 293"/>
              <a:gd name="T49" fmla="*/ 170 h 242"/>
              <a:gd name="T50" fmla="*/ 117 w 293"/>
              <a:gd name="T51" fmla="*/ 192 h 242"/>
              <a:gd name="T52" fmla="*/ 52 w 293"/>
              <a:gd name="T53" fmla="*/ 216 h 242"/>
              <a:gd name="T54" fmla="*/ 75 w 293"/>
              <a:gd name="T55" fmla="*/ 242 h 242"/>
              <a:gd name="T56" fmla="*/ 146 w 293"/>
              <a:gd name="T57" fmla="*/ 154 h 242"/>
              <a:gd name="T58" fmla="*/ 37 w 293"/>
              <a:gd name="T59" fmla="*/ 154 h 242"/>
              <a:gd name="T60" fmla="*/ 17 w 293"/>
              <a:gd name="T61" fmla="*/ 35 h 242"/>
              <a:gd name="T62" fmla="*/ 146 w 293"/>
              <a:gd name="T63" fmla="*/ 1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93" h="242">
                <a:moveTo>
                  <a:pt x="219" y="192"/>
                </a:moveTo>
                <a:cubicBezTo>
                  <a:pt x="199" y="192"/>
                  <a:pt x="199" y="192"/>
                  <a:pt x="199" y="192"/>
                </a:cubicBezTo>
                <a:cubicBezTo>
                  <a:pt x="199" y="205"/>
                  <a:pt x="199" y="205"/>
                  <a:pt x="199" y="205"/>
                </a:cubicBezTo>
                <a:cubicBezTo>
                  <a:pt x="219" y="205"/>
                  <a:pt x="219" y="205"/>
                  <a:pt x="219" y="205"/>
                </a:cubicBezTo>
                <a:cubicBezTo>
                  <a:pt x="221" y="205"/>
                  <a:pt x="223" y="207"/>
                  <a:pt x="223" y="209"/>
                </a:cubicBezTo>
                <a:cubicBezTo>
                  <a:pt x="223" y="212"/>
                  <a:pt x="221" y="214"/>
                  <a:pt x="219" y="214"/>
                </a:cubicBezTo>
                <a:cubicBezTo>
                  <a:pt x="219" y="214"/>
                  <a:pt x="219" y="214"/>
                  <a:pt x="219" y="214"/>
                </a:cubicBezTo>
                <a:cubicBezTo>
                  <a:pt x="199" y="214"/>
                  <a:pt x="199" y="214"/>
                  <a:pt x="199" y="214"/>
                </a:cubicBezTo>
                <a:cubicBezTo>
                  <a:pt x="199" y="242"/>
                  <a:pt x="199" y="242"/>
                  <a:pt x="199" y="242"/>
                </a:cubicBezTo>
                <a:cubicBezTo>
                  <a:pt x="219" y="242"/>
                  <a:pt x="219" y="242"/>
                  <a:pt x="219" y="242"/>
                </a:cubicBezTo>
                <a:cubicBezTo>
                  <a:pt x="232" y="242"/>
                  <a:pt x="242" y="232"/>
                  <a:pt x="242" y="219"/>
                </a:cubicBezTo>
                <a:cubicBezTo>
                  <a:pt x="242" y="216"/>
                  <a:pt x="242" y="216"/>
                  <a:pt x="242" y="216"/>
                </a:cubicBezTo>
                <a:cubicBezTo>
                  <a:pt x="242" y="203"/>
                  <a:pt x="232" y="192"/>
                  <a:pt x="219" y="192"/>
                </a:cubicBezTo>
                <a:close/>
                <a:moveTo>
                  <a:pt x="199" y="170"/>
                </a:moveTo>
                <a:cubicBezTo>
                  <a:pt x="269" y="170"/>
                  <a:pt x="269" y="170"/>
                  <a:pt x="269" y="170"/>
                </a:cubicBezTo>
                <a:cubicBezTo>
                  <a:pt x="282" y="170"/>
                  <a:pt x="293" y="160"/>
                  <a:pt x="293" y="147"/>
                </a:cubicBezTo>
                <a:cubicBezTo>
                  <a:pt x="293" y="24"/>
                  <a:pt x="293" y="24"/>
                  <a:pt x="293" y="24"/>
                </a:cubicBezTo>
                <a:cubicBezTo>
                  <a:pt x="293" y="11"/>
                  <a:pt x="282" y="0"/>
                  <a:pt x="269" y="0"/>
                </a:cubicBezTo>
                <a:cubicBezTo>
                  <a:pt x="199" y="0"/>
                  <a:pt x="199" y="0"/>
                  <a:pt x="199" y="0"/>
                </a:cubicBezTo>
                <a:cubicBezTo>
                  <a:pt x="199" y="16"/>
                  <a:pt x="199" y="16"/>
                  <a:pt x="199" y="16"/>
                </a:cubicBezTo>
                <a:cubicBezTo>
                  <a:pt x="256" y="16"/>
                  <a:pt x="256" y="16"/>
                  <a:pt x="256" y="16"/>
                </a:cubicBezTo>
                <a:cubicBezTo>
                  <a:pt x="267" y="16"/>
                  <a:pt x="275" y="24"/>
                  <a:pt x="275" y="35"/>
                </a:cubicBezTo>
                <a:cubicBezTo>
                  <a:pt x="275" y="135"/>
                  <a:pt x="275" y="135"/>
                  <a:pt x="275" y="135"/>
                </a:cubicBezTo>
                <a:cubicBezTo>
                  <a:pt x="275" y="146"/>
                  <a:pt x="267" y="154"/>
                  <a:pt x="256" y="154"/>
                </a:cubicBezTo>
                <a:cubicBezTo>
                  <a:pt x="199" y="154"/>
                  <a:pt x="199" y="154"/>
                  <a:pt x="199" y="154"/>
                </a:cubicBezTo>
                <a:lnTo>
                  <a:pt x="199" y="170"/>
                </a:lnTo>
                <a:close/>
                <a:moveTo>
                  <a:pt x="199" y="192"/>
                </a:moveTo>
                <a:cubicBezTo>
                  <a:pt x="175" y="192"/>
                  <a:pt x="175" y="192"/>
                  <a:pt x="175" y="192"/>
                </a:cubicBezTo>
                <a:cubicBezTo>
                  <a:pt x="175" y="170"/>
                  <a:pt x="175" y="170"/>
                  <a:pt x="175" y="170"/>
                </a:cubicBezTo>
                <a:cubicBezTo>
                  <a:pt x="199" y="170"/>
                  <a:pt x="199" y="170"/>
                  <a:pt x="199" y="170"/>
                </a:cubicBezTo>
                <a:cubicBezTo>
                  <a:pt x="199" y="154"/>
                  <a:pt x="199" y="154"/>
                  <a:pt x="199" y="154"/>
                </a:cubicBezTo>
                <a:cubicBezTo>
                  <a:pt x="146" y="154"/>
                  <a:pt x="146" y="154"/>
                  <a:pt x="146" y="154"/>
                </a:cubicBezTo>
                <a:cubicBezTo>
                  <a:pt x="146" y="242"/>
                  <a:pt x="146" y="242"/>
                  <a:pt x="146" y="242"/>
                </a:cubicBezTo>
                <a:cubicBezTo>
                  <a:pt x="199" y="242"/>
                  <a:pt x="199" y="242"/>
                  <a:pt x="199" y="242"/>
                </a:cubicBezTo>
                <a:cubicBezTo>
                  <a:pt x="199" y="214"/>
                  <a:pt x="199" y="214"/>
                  <a:pt x="199" y="214"/>
                </a:cubicBezTo>
                <a:cubicBezTo>
                  <a:pt x="179" y="214"/>
                  <a:pt x="179" y="214"/>
                  <a:pt x="179" y="214"/>
                </a:cubicBezTo>
                <a:cubicBezTo>
                  <a:pt x="177" y="214"/>
                  <a:pt x="175" y="212"/>
                  <a:pt x="175" y="209"/>
                </a:cubicBezTo>
                <a:cubicBezTo>
                  <a:pt x="175" y="207"/>
                  <a:pt x="177" y="205"/>
                  <a:pt x="179" y="205"/>
                </a:cubicBezTo>
                <a:cubicBezTo>
                  <a:pt x="199" y="205"/>
                  <a:pt x="199" y="205"/>
                  <a:pt x="199" y="205"/>
                </a:cubicBezTo>
                <a:cubicBezTo>
                  <a:pt x="199" y="192"/>
                  <a:pt x="199" y="192"/>
                  <a:pt x="199" y="192"/>
                </a:cubicBezTo>
                <a:close/>
                <a:moveTo>
                  <a:pt x="199" y="0"/>
                </a:moveTo>
                <a:cubicBezTo>
                  <a:pt x="146" y="0"/>
                  <a:pt x="146" y="0"/>
                  <a:pt x="146" y="0"/>
                </a:cubicBezTo>
                <a:cubicBezTo>
                  <a:pt x="146" y="16"/>
                  <a:pt x="146" y="16"/>
                  <a:pt x="146" y="16"/>
                </a:cubicBezTo>
                <a:cubicBezTo>
                  <a:pt x="199" y="16"/>
                  <a:pt x="199" y="16"/>
                  <a:pt x="199" y="16"/>
                </a:cubicBezTo>
                <a:lnTo>
                  <a:pt x="199" y="0"/>
                </a:lnTo>
                <a:close/>
                <a:moveTo>
                  <a:pt x="146" y="0"/>
                </a:moveTo>
                <a:cubicBezTo>
                  <a:pt x="23" y="0"/>
                  <a:pt x="23" y="0"/>
                  <a:pt x="23" y="0"/>
                </a:cubicBezTo>
                <a:cubicBezTo>
                  <a:pt x="10" y="0"/>
                  <a:pt x="0" y="11"/>
                  <a:pt x="0" y="24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60"/>
                  <a:pt x="10" y="170"/>
                  <a:pt x="23" y="170"/>
                </a:cubicBezTo>
                <a:cubicBezTo>
                  <a:pt x="117" y="170"/>
                  <a:pt x="117" y="170"/>
                  <a:pt x="117" y="170"/>
                </a:cubicBezTo>
                <a:cubicBezTo>
                  <a:pt x="117" y="192"/>
                  <a:pt x="117" y="192"/>
                  <a:pt x="117" y="192"/>
                </a:cubicBezTo>
                <a:cubicBezTo>
                  <a:pt x="75" y="192"/>
                  <a:pt x="75" y="192"/>
                  <a:pt x="75" y="192"/>
                </a:cubicBezTo>
                <a:cubicBezTo>
                  <a:pt x="62" y="192"/>
                  <a:pt x="52" y="203"/>
                  <a:pt x="52" y="216"/>
                </a:cubicBezTo>
                <a:cubicBezTo>
                  <a:pt x="52" y="219"/>
                  <a:pt x="52" y="219"/>
                  <a:pt x="52" y="219"/>
                </a:cubicBezTo>
                <a:cubicBezTo>
                  <a:pt x="52" y="232"/>
                  <a:pt x="62" y="242"/>
                  <a:pt x="75" y="242"/>
                </a:cubicBezTo>
                <a:cubicBezTo>
                  <a:pt x="146" y="242"/>
                  <a:pt x="146" y="242"/>
                  <a:pt x="146" y="242"/>
                </a:cubicBezTo>
                <a:cubicBezTo>
                  <a:pt x="146" y="154"/>
                  <a:pt x="146" y="154"/>
                  <a:pt x="146" y="154"/>
                </a:cubicBezTo>
                <a:cubicBezTo>
                  <a:pt x="37" y="154"/>
                  <a:pt x="37" y="154"/>
                  <a:pt x="37" y="154"/>
                </a:cubicBezTo>
                <a:cubicBezTo>
                  <a:pt x="37" y="154"/>
                  <a:pt x="37" y="154"/>
                  <a:pt x="37" y="154"/>
                </a:cubicBezTo>
                <a:cubicBezTo>
                  <a:pt x="26" y="154"/>
                  <a:pt x="17" y="146"/>
                  <a:pt x="17" y="135"/>
                </a:cubicBezTo>
                <a:cubicBezTo>
                  <a:pt x="17" y="35"/>
                  <a:pt x="17" y="35"/>
                  <a:pt x="17" y="35"/>
                </a:cubicBezTo>
                <a:cubicBezTo>
                  <a:pt x="17" y="24"/>
                  <a:pt x="26" y="16"/>
                  <a:pt x="37" y="16"/>
                </a:cubicBezTo>
                <a:cubicBezTo>
                  <a:pt x="146" y="16"/>
                  <a:pt x="146" y="16"/>
                  <a:pt x="146" y="16"/>
                </a:cubicBezTo>
                <a:lnTo>
                  <a:pt x="146" y="0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50" name="Freeform 46"/>
          <p:cNvSpPr>
            <a:spLocks noEditPoints="1"/>
          </p:cNvSpPr>
          <p:nvPr/>
        </p:nvSpPr>
        <p:spPr bwMode="auto">
          <a:xfrm>
            <a:off x="7132121" y="2542614"/>
            <a:ext cx="680249" cy="1058165"/>
          </a:xfrm>
          <a:custGeom>
            <a:avLst/>
            <a:gdLst>
              <a:gd name="T0" fmla="*/ 376 w 376"/>
              <a:gd name="T1" fmla="*/ 43 h 438"/>
              <a:gd name="T2" fmla="*/ 324 w 376"/>
              <a:gd name="T3" fmla="*/ 32 h 438"/>
              <a:gd name="T4" fmla="*/ 334 w 376"/>
              <a:gd name="T5" fmla="*/ 54 h 438"/>
              <a:gd name="T6" fmla="*/ 324 w 376"/>
              <a:gd name="T7" fmla="*/ 59 h 438"/>
              <a:gd name="T8" fmla="*/ 272 w 376"/>
              <a:gd name="T9" fmla="*/ 63 h 438"/>
              <a:gd name="T10" fmla="*/ 304 w 376"/>
              <a:gd name="T11" fmla="*/ 98 h 438"/>
              <a:gd name="T12" fmla="*/ 256 w 376"/>
              <a:gd name="T13" fmla="*/ 81 h 438"/>
              <a:gd name="T14" fmla="*/ 271 w 376"/>
              <a:gd name="T15" fmla="*/ 103 h 438"/>
              <a:gd name="T16" fmla="*/ 241 w 376"/>
              <a:gd name="T17" fmla="*/ 100 h 438"/>
              <a:gd name="T18" fmla="*/ 256 w 376"/>
              <a:gd name="T19" fmla="*/ 122 h 438"/>
              <a:gd name="T20" fmla="*/ 226 w 376"/>
              <a:gd name="T21" fmla="*/ 119 h 438"/>
              <a:gd name="T22" fmla="*/ 240 w 376"/>
              <a:gd name="T23" fmla="*/ 140 h 438"/>
              <a:gd name="T24" fmla="*/ 210 w 376"/>
              <a:gd name="T25" fmla="*/ 138 h 438"/>
              <a:gd name="T26" fmla="*/ 242 w 376"/>
              <a:gd name="T27" fmla="*/ 173 h 438"/>
              <a:gd name="T28" fmla="*/ 195 w 376"/>
              <a:gd name="T29" fmla="*/ 156 h 438"/>
              <a:gd name="T30" fmla="*/ 210 w 376"/>
              <a:gd name="T31" fmla="*/ 178 h 438"/>
              <a:gd name="T32" fmla="*/ 180 w 376"/>
              <a:gd name="T33" fmla="*/ 175 h 438"/>
              <a:gd name="T34" fmla="*/ 194 w 376"/>
              <a:gd name="T35" fmla="*/ 197 h 438"/>
              <a:gd name="T36" fmla="*/ 164 w 376"/>
              <a:gd name="T37" fmla="*/ 194 h 438"/>
              <a:gd name="T38" fmla="*/ 179 w 376"/>
              <a:gd name="T39" fmla="*/ 215 h 438"/>
              <a:gd name="T40" fmla="*/ 149 w 376"/>
              <a:gd name="T41" fmla="*/ 213 h 438"/>
              <a:gd name="T42" fmla="*/ 181 w 376"/>
              <a:gd name="T43" fmla="*/ 248 h 438"/>
              <a:gd name="T44" fmla="*/ 134 w 376"/>
              <a:gd name="T45" fmla="*/ 232 h 438"/>
              <a:gd name="T46" fmla="*/ 148 w 376"/>
              <a:gd name="T47" fmla="*/ 253 h 438"/>
              <a:gd name="T48" fmla="*/ 118 w 376"/>
              <a:gd name="T49" fmla="*/ 250 h 438"/>
              <a:gd name="T50" fmla="*/ 133 w 376"/>
              <a:gd name="T51" fmla="*/ 272 h 438"/>
              <a:gd name="T52" fmla="*/ 103 w 376"/>
              <a:gd name="T53" fmla="*/ 269 h 438"/>
              <a:gd name="T54" fmla="*/ 117 w 376"/>
              <a:gd name="T55" fmla="*/ 290 h 438"/>
              <a:gd name="T56" fmla="*/ 88 w 376"/>
              <a:gd name="T57" fmla="*/ 288 h 438"/>
              <a:gd name="T58" fmla="*/ 119 w 376"/>
              <a:gd name="T59" fmla="*/ 323 h 438"/>
              <a:gd name="T60" fmla="*/ 72 w 376"/>
              <a:gd name="T61" fmla="*/ 307 h 438"/>
              <a:gd name="T62" fmla="*/ 87 w 376"/>
              <a:gd name="T63" fmla="*/ 328 h 438"/>
              <a:gd name="T64" fmla="*/ 57 w 376"/>
              <a:gd name="T65" fmla="*/ 325 h 438"/>
              <a:gd name="T66" fmla="*/ 71 w 376"/>
              <a:gd name="T67" fmla="*/ 347 h 438"/>
              <a:gd name="T68" fmla="*/ 42 w 376"/>
              <a:gd name="T69" fmla="*/ 344 h 438"/>
              <a:gd name="T70" fmla="*/ 56 w 376"/>
              <a:gd name="T71" fmla="*/ 366 h 438"/>
              <a:gd name="T72" fmla="*/ 26 w 376"/>
              <a:gd name="T73" fmla="*/ 363 h 438"/>
              <a:gd name="T74" fmla="*/ 58 w 376"/>
              <a:gd name="T75" fmla="*/ 398 h 438"/>
              <a:gd name="T76" fmla="*/ 0 w 376"/>
              <a:gd name="T77" fmla="*/ 395 h 438"/>
              <a:gd name="T78" fmla="*/ 324 w 376"/>
              <a:gd name="T79" fmla="*/ 106 h 438"/>
              <a:gd name="T80" fmla="*/ 316 w 376"/>
              <a:gd name="T81" fmla="*/ 56 h 438"/>
              <a:gd name="T82" fmla="*/ 324 w 376"/>
              <a:gd name="T83" fmla="*/ 32 h 438"/>
              <a:gd name="T84" fmla="*/ 323 w 376"/>
              <a:gd name="T85" fmla="*/ 0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76" h="438">
                <a:moveTo>
                  <a:pt x="324" y="106"/>
                </a:moveTo>
                <a:cubicBezTo>
                  <a:pt x="376" y="43"/>
                  <a:pt x="376" y="43"/>
                  <a:pt x="376" y="43"/>
                </a:cubicBezTo>
                <a:cubicBezTo>
                  <a:pt x="324" y="1"/>
                  <a:pt x="324" y="1"/>
                  <a:pt x="324" y="1"/>
                </a:cubicBezTo>
                <a:cubicBezTo>
                  <a:pt x="324" y="32"/>
                  <a:pt x="324" y="32"/>
                  <a:pt x="324" y="32"/>
                </a:cubicBezTo>
                <a:cubicBezTo>
                  <a:pt x="327" y="32"/>
                  <a:pt x="330" y="33"/>
                  <a:pt x="332" y="35"/>
                </a:cubicBezTo>
                <a:cubicBezTo>
                  <a:pt x="338" y="40"/>
                  <a:pt x="339" y="49"/>
                  <a:pt x="334" y="54"/>
                </a:cubicBezTo>
                <a:cubicBezTo>
                  <a:pt x="334" y="54"/>
                  <a:pt x="334" y="54"/>
                  <a:pt x="334" y="54"/>
                </a:cubicBezTo>
                <a:cubicBezTo>
                  <a:pt x="332" y="57"/>
                  <a:pt x="328" y="59"/>
                  <a:pt x="324" y="59"/>
                </a:cubicBezTo>
                <a:lnTo>
                  <a:pt x="324" y="106"/>
                </a:lnTo>
                <a:close/>
                <a:moveTo>
                  <a:pt x="272" y="63"/>
                </a:moveTo>
                <a:cubicBezTo>
                  <a:pt x="308" y="92"/>
                  <a:pt x="308" y="92"/>
                  <a:pt x="308" y="92"/>
                </a:cubicBezTo>
                <a:cubicBezTo>
                  <a:pt x="304" y="98"/>
                  <a:pt x="304" y="98"/>
                  <a:pt x="304" y="98"/>
                </a:cubicBezTo>
                <a:cubicBezTo>
                  <a:pt x="267" y="68"/>
                  <a:pt x="267" y="68"/>
                  <a:pt x="267" y="68"/>
                </a:cubicBezTo>
                <a:cubicBezTo>
                  <a:pt x="256" y="81"/>
                  <a:pt x="256" y="81"/>
                  <a:pt x="256" y="81"/>
                </a:cubicBezTo>
                <a:cubicBezTo>
                  <a:pt x="276" y="97"/>
                  <a:pt x="276" y="97"/>
                  <a:pt x="276" y="97"/>
                </a:cubicBezTo>
                <a:cubicBezTo>
                  <a:pt x="271" y="103"/>
                  <a:pt x="271" y="103"/>
                  <a:pt x="271" y="103"/>
                </a:cubicBezTo>
                <a:cubicBezTo>
                  <a:pt x="252" y="87"/>
                  <a:pt x="252" y="87"/>
                  <a:pt x="252" y="87"/>
                </a:cubicBezTo>
                <a:cubicBezTo>
                  <a:pt x="241" y="100"/>
                  <a:pt x="241" y="100"/>
                  <a:pt x="241" y="100"/>
                </a:cubicBezTo>
                <a:cubicBezTo>
                  <a:pt x="260" y="116"/>
                  <a:pt x="260" y="116"/>
                  <a:pt x="260" y="116"/>
                </a:cubicBezTo>
                <a:cubicBezTo>
                  <a:pt x="256" y="122"/>
                  <a:pt x="256" y="122"/>
                  <a:pt x="256" y="122"/>
                </a:cubicBezTo>
                <a:cubicBezTo>
                  <a:pt x="236" y="106"/>
                  <a:pt x="236" y="106"/>
                  <a:pt x="236" y="106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45" y="135"/>
                  <a:pt x="245" y="135"/>
                  <a:pt x="245" y="135"/>
                </a:cubicBezTo>
                <a:cubicBezTo>
                  <a:pt x="240" y="140"/>
                  <a:pt x="240" y="140"/>
                  <a:pt x="240" y="140"/>
                </a:cubicBezTo>
                <a:cubicBezTo>
                  <a:pt x="221" y="125"/>
                  <a:pt x="221" y="125"/>
                  <a:pt x="221" y="125"/>
                </a:cubicBezTo>
                <a:cubicBezTo>
                  <a:pt x="210" y="138"/>
                  <a:pt x="210" y="138"/>
                  <a:pt x="210" y="138"/>
                </a:cubicBezTo>
                <a:cubicBezTo>
                  <a:pt x="247" y="167"/>
                  <a:pt x="247" y="167"/>
                  <a:pt x="247" y="167"/>
                </a:cubicBezTo>
                <a:cubicBezTo>
                  <a:pt x="242" y="173"/>
                  <a:pt x="242" y="173"/>
                  <a:pt x="242" y="173"/>
                </a:cubicBezTo>
                <a:cubicBezTo>
                  <a:pt x="206" y="143"/>
                  <a:pt x="206" y="143"/>
                  <a:pt x="206" y="143"/>
                </a:cubicBezTo>
                <a:cubicBezTo>
                  <a:pt x="195" y="156"/>
                  <a:pt x="195" y="156"/>
                  <a:pt x="195" y="156"/>
                </a:cubicBezTo>
                <a:cubicBezTo>
                  <a:pt x="214" y="172"/>
                  <a:pt x="214" y="172"/>
                  <a:pt x="214" y="172"/>
                </a:cubicBezTo>
                <a:cubicBezTo>
                  <a:pt x="210" y="178"/>
                  <a:pt x="210" y="178"/>
                  <a:pt x="210" y="178"/>
                </a:cubicBezTo>
                <a:cubicBezTo>
                  <a:pt x="190" y="162"/>
                  <a:pt x="190" y="162"/>
                  <a:pt x="190" y="162"/>
                </a:cubicBezTo>
                <a:cubicBezTo>
                  <a:pt x="180" y="175"/>
                  <a:pt x="180" y="175"/>
                  <a:pt x="180" y="175"/>
                </a:cubicBezTo>
                <a:cubicBezTo>
                  <a:pt x="199" y="191"/>
                  <a:pt x="199" y="191"/>
                  <a:pt x="199" y="191"/>
                </a:cubicBezTo>
                <a:cubicBezTo>
                  <a:pt x="194" y="197"/>
                  <a:pt x="194" y="197"/>
                  <a:pt x="194" y="197"/>
                </a:cubicBezTo>
                <a:cubicBezTo>
                  <a:pt x="175" y="181"/>
                  <a:pt x="175" y="181"/>
                  <a:pt x="175" y="181"/>
                </a:cubicBezTo>
                <a:cubicBezTo>
                  <a:pt x="164" y="194"/>
                  <a:pt x="164" y="194"/>
                  <a:pt x="164" y="194"/>
                </a:cubicBezTo>
                <a:cubicBezTo>
                  <a:pt x="184" y="210"/>
                  <a:pt x="184" y="210"/>
                  <a:pt x="184" y="210"/>
                </a:cubicBezTo>
                <a:cubicBezTo>
                  <a:pt x="179" y="215"/>
                  <a:pt x="179" y="215"/>
                  <a:pt x="179" y="215"/>
                </a:cubicBezTo>
                <a:cubicBezTo>
                  <a:pt x="160" y="200"/>
                  <a:pt x="160" y="200"/>
                  <a:pt x="160" y="200"/>
                </a:cubicBezTo>
                <a:cubicBezTo>
                  <a:pt x="149" y="213"/>
                  <a:pt x="149" y="213"/>
                  <a:pt x="149" y="213"/>
                </a:cubicBezTo>
                <a:cubicBezTo>
                  <a:pt x="185" y="243"/>
                  <a:pt x="185" y="243"/>
                  <a:pt x="185" y="243"/>
                </a:cubicBezTo>
                <a:cubicBezTo>
                  <a:pt x="181" y="248"/>
                  <a:pt x="181" y="248"/>
                  <a:pt x="181" y="248"/>
                </a:cubicBezTo>
                <a:cubicBezTo>
                  <a:pt x="144" y="218"/>
                  <a:pt x="144" y="218"/>
                  <a:pt x="144" y="218"/>
                </a:cubicBezTo>
                <a:cubicBezTo>
                  <a:pt x="134" y="232"/>
                  <a:pt x="134" y="232"/>
                  <a:pt x="134" y="232"/>
                </a:cubicBezTo>
                <a:cubicBezTo>
                  <a:pt x="153" y="247"/>
                  <a:pt x="153" y="247"/>
                  <a:pt x="153" y="247"/>
                </a:cubicBezTo>
                <a:cubicBezTo>
                  <a:pt x="148" y="253"/>
                  <a:pt x="148" y="253"/>
                  <a:pt x="148" y="253"/>
                </a:cubicBezTo>
                <a:cubicBezTo>
                  <a:pt x="129" y="237"/>
                  <a:pt x="129" y="237"/>
                  <a:pt x="129" y="237"/>
                </a:cubicBezTo>
                <a:cubicBezTo>
                  <a:pt x="118" y="250"/>
                  <a:pt x="118" y="250"/>
                  <a:pt x="118" y="250"/>
                </a:cubicBezTo>
                <a:cubicBezTo>
                  <a:pt x="137" y="266"/>
                  <a:pt x="137" y="266"/>
                  <a:pt x="137" y="266"/>
                </a:cubicBezTo>
                <a:cubicBezTo>
                  <a:pt x="133" y="272"/>
                  <a:pt x="133" y="272"/>
                  <a:pt x="133" y="272"/>
                </a:cubicBezTo>
                <a:cubicBezTo>
                  <a:pt x="114" y="256"/>
                  <a:pt x="114" y="256"/>
                  <a:pt x="114" y="256"/>
                </a:cubicBezTo>
                <a:cubicBezTo>
                  <a:pt x="103" y="269"/>
                  <a:pt x="103" y="269"/>
                  <a:pt x="103" y="269"/>
                </a:cubicBezTo>
                <a:cubicBezTo>
                  <a:pt x="122" y="285"/>
                  <a:pt x="122" y="285"/>
                  <a:pt x="122" y="285"/>
                </a:cubicBezTo>
                <a:cubicBezTo>
                  <a:pt x="117" y="290"/>
                  <a:pt x="117" y="290"/>
                  <a:pt x="117" y="290"/>
                </a:cubicBezTo>
                <a:cubicBezTo>
                  <a:pt x="98" y="275"/>
                  <a:pt x="98" y="275"/>
                  <a:pt x="98" y="275"/>
                </a:cubicBezTo>
                <a:cubicBezTo>
                  <a:pt x="88" y="288"/>
                  <a:pt x="88" y="288"/>
                  <a:pt x="88" y="288"/>
                </a:cubicBezTo>
                <a:cubicBezTo>
                  <a:pt x="124" y="318"/>
                  <a:pt x="124" y="318"/>
                  <a:pt x="124" y="318"/>
                </a:cubicBezTo>
                <a:cubicBezTo>
                  <a:pt x="119" y="323"/>
                  <a:pt x="119" y="323"/>
                  <a:pt x="119" y="323"/>
                </a:cubicBezTo>
                <a:cubicBezTo>
                  <a:pt x="83" y="294"/>
                  <a:pt x="83" y="294"/>
                  <a:pt x="83" y="294"/>
                </a:cubicBezTo>
                <a:cubicBezTo>
                  <a:pt x="72" y="307"/>
                  <a:pt x="72" y="307"/>
                  <a:pt x="72" y="307"/>
                </a:cubicBezTo>
                <a:cubicBezTo>
                  <a:pt x="91" y="322"/>
                  <a:pt x="91" y="322"/>
                  <a:pt x="91" y="322"/>
                </a:cubicBezTo>
                <a:cubicBezTo>
                  <a:pt x="87" y="328"/>
                  <a:pt x="87" y="328"/>
                  <a:pt x="87" y="328"/>
                </a:cubicBezTo>
                <a:cubicBezTo>
                  <a:pt x="68" y="312"/>
                  <a:pt x="68" y="312"/>
                  <a:pt x="68" y="312"/>
                </a:cubicBezTo>
                <a:cubicBezTo>
                  <a:pt x="57" y="325"/>
                  <a:pt x="57" y="325"/>
                  <a:pt x="57" y="325"/>
                </a:cubicBezTo>
                <a:cubicBezTo>
                  <a:pt x="76" y="341"/>
                  <a:pt x="76" y="341"/>
                  <a:pt x="76" y="341"/>
                </a:cubicBezTo>
                <a:cubicBezTo>
                  <a:pt x="71" y="347"/>
                  <a:pt x="71" y="347"/>
                  <a:pt x="71" y="347"/>
                </a:cubicBezTo>
                <a:cubicBezTo>
                  <a:pt x="52" y="331"/>
                  <a:pt x="52" y="331"/>
                  <a:pt x="52" y="331"/>
                </a:cubicBezTo>
                <a:cubicBezTo>
                  <a:pt x="42" y="344"/>
                  <a:pt x="42" y="344"/>
                  <a:pt x="42" y="344"/>
                </a:cubicBezTo>
                <a:cubicBezTo>
                  <a:pt x="61" y="360"/>
                  <a:pt x="61" y="360"/>
                  <a:pt x="61" y="360"/>
                </a:cubicBezTo>
                <a:cubicBezTo>
                  <a:pt x="56" y="366"/>
                  <a:pt x="56" y="366"/>
                  <a:pt x="56" y="366"/>
                </a:cubicBezTo>
                <a:cubicBezTo>
                  <a:pt x="37" y="350"/>
                  <a:pt x="37" y="350"/>
                  <a:pt x="37" y="350"/>
                </a:cubicBezTo>
                <a:cubicBezTo>
                  <a:pt x="26" y="363"/>
                  <a:pt x="26" y="363"/>
                  <a:pt x="26" y="363"/>
                </a:cubicBezTo>
                <a:cubicBezTo>
                  <a:pt x="63" y="393"/>
                  <a:pt x="63" y="393"/>
                  <a:pt x="63" y="393"/>
                </a:cubicBezTo>
                <a:cubicBezTo>
                  <a:pt x="58" y="398"/>
                  <a:pt x="58" y="398"/>
                  <a:pt x="58" y="398"/>
                </a:cubicBezTo>
                <a:cubicBezTo>
                  <a:pt x="22" y="369"/>
                  <a:pt x="22" y="369"/>
                  <a:pt x="22" y="369"/>
                </a:cubicBezTo>
                <a:cubicBezTo>
                  <a:pt x="0" y="395"/>
                  <a:pt x="0" y="395"/>
                  <a:pt x="0" y="395"/>
                </a:cubicBezTo>
                <a:cubicBezTo>
                  <a:pt x="53" y="438"/>
                  <a:pt x="53" y="438"/>
                  <a:pt x="53" y="438"/>
                </a:cubicBezTo>
                <a:cubicBezTo>
                  <a:pt x="324" y="106"/>
                  <a:pt x="324" y="106"/>
                  <a:pt x="324" y="106"/>
                </a:cubicBezTo>
                <a:cubicBezTo>
                  <a:pt x="324" y="59"/>
                  <a:pt x="324" y="59"/>
                  <a:pt x="324" y="59"/>
                </a:cubicBezTo>
                <a:cubicBezTo>
                  <a:pt x="321" y="59"/>
                  <a:pt x="318" y="58"/>
                  <a:pt x="316" y="56"/>
                </a:cubicBezTo>
                <a:cubicBezTo>
                  <a:pt x="310" y="51"/>
                  <a:pt x="309" y="43"/>
                  <a:pt x="314" y="37"/>
                </a:cubicBezTo>
                <a:cubicBezTo>
                  <a:pt x="316" y="34"/>
                  <a:pt x="320" y="32"/>
                  <a:pt x="324" y="32"/>
                </a:cubicBezTo>
                <a:cubicBezTo>
                  <a:pt x="324" y="1"/>
                  <a:pt x="324" y="1"/>
                  <a:pt x="324" y="1"/>
                </a:cubicBezTo>
                <a:cubicBezTo>
                  <a:pt x="323" y="0"/>
                  <a:pt x="323" y="0"/>
                  <a:pt x="323" y="0"/>
                </a:cubicBezTo>
                <a:lnTo>
                  <a:pt x="272" y="63"/>
                </a:lnTo>
                <a:close/>
              </a:path>
            </a:pathLst>
          </a:custGeom>
          <a:solidFill>
            <a:srgbClr val="1D3C7A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51" name="Freeform 47"/>
          <p:cNvSpPr>
            <a:spLocks noEditPoints="1"/>
          </p:cNvSpPr>
          <p:nvPr/>
        </p:nvSpPr>
        <p:spPr bwMode="auto">
          <a:xfrm>
            <a:off x="7647580" y="2851977"/>
            <a:ext cx="293984" cy="769894"/>
          </a:xfrm>
          <a:custGeom>
            <a:avLst/>
            <a:gdLst>
              <a:gd name="T0" fmla="*/ 121 w 162"/>
              <a:gd name="T1" fmla="*/ 144 h 319"/>
              <a:gd name="T2" fmla="*/ 128 w 162"/>
              <a:gd name="T3" fmla="*/ 138 h 319"/>
              <a:gd name="T4" fmla="*/ 150 w 162"/>
              <a:gd name="T5" fmla="*/ 80 h 319"/>
              <a:gd name="T6" fmla="*/ 147 w 162"/>
              <a:gd name="T7" fmla="*/ 69 h 319"/>
              <a:gd name="T8" fmla="*/ 156 w 162"/>
              <a:gd name="T9" fmla="*/ 46 h 319"/>
              <a:gd name="T10" fmla="*/ 137 w 162"/>
              <a:gd name="T11" fmla="*/ 3 h 319"/>
              <a:gd name="T12" fmla="*/ 121 w 162"/>
              <a:gd name="T13" fmla="*/ 1 h 319"/>
              <a:gd name="T14" fmla="*/ 121 w 162"/>
              <a:gd name="T15" fmla="*/ 58 h 319"/>
              <a:gd name="T16" fmla="*/ 126 w 162"/>
              <a:gd name="T17" fmla="*/ 61 h 319"/>
              <a:gd name="T18" fmla="*/ 121 w 162"/>
              <a:gd name="T19" fmla="*/ 59 h 319"/>
              <a:gd name="T20" fmla="*/ 121 w 162"/>
              <a:gd name="T21" fmla="*/ 85 h 319"/>
              <a:gd name="T22" fmla="*/ 125 w 162"/>
              <a:gd name="T23" fmla="*/ 75 h 319"/>
              <a:gd name="T24" fmla="*/ 123 w 162"/>
              <a:gd name="T25" fmla="*/ 66 h 319"/>
              <a:gd name="T26" fmla="*/ 139 w 162"/>
              <a:gd name="T27" fmla="*/ 72 h 319"/>
              <a:gd name="T28" fmla="*/ 144 w 162"/>
              <a:gd name="T29" fmla="*/ 83 h 319"/>
              <a:gd name="T30" fmla="*/ 125 w 162"/>
              <a:gd name="T31" fmla="*/ 132 h 319"/>
              <a:gd name="T32" fmla="*/ 121 w 162"/>
              <a:gd name="T33" fmla="*/ 136 h 319"/>
              <a:gd name="T34" fmla="*/ 121 w 162"/>
              <a:gd name="T35" fmla="*/ 144 h 319"/>
              <a:gd name="T36" fmla="*/ 66 w 162"/>
              <a:gd name="T37" fmla="*/ 284 h 319"/>
              <a:gd name="T38" fmla="*/ 121 w 162"/>
              <a:gd name="T39" fmla="*/ 144 h 319"/>
              <a:gd name="T40" fmla="*/ 121 w 162"/>
              <a:gd name="T41" fmla="*/ 144 h 319"/>
              <a:gd name="T42" fmla="*/ 121 w 162"/>
              <a:gd name="T43" fmla="*/ 136 h 319"/>
              <a:gd name="T44" fmla="*/ 114 w 162"/>
              <a:gd name="T45" fmla="*/ 137 h 319"/>
              <a:gd name="T46" fmla="*/ 98 w 162"/>
              <a:gd name="T47" fmla="*/ 130 h 319"/>
              <a:gd name="T48" fmla="*/ 98 w 162"/>
              <a:gd name="T49" fmla="*/ 130 h 319"/>
              <a:gd name="T50" fmla="*/ 106 w 162"/>
              <a:gd name="T51" fmla="*/ 125 h 319"/>
              <a:gd name="T52" fmla="*/ 121 w 162"/>
              <a:gd name="T53" fmla="*/ 85 h 319"/>
              <a:gd name="T54" fmla="*/ 121 w 162"/>
              <a:gd name="T55" fmla="*/ 59 h 319"/>
              <a:gd name="T56" fmla="*/ 85 w 162"/>
              <a:gd name="T57" fmla="*/ 45 h 319"/>
              <a:gd name="T58" fmla="*/ 74 w 162"/>
              <a:gd name="T59" fmla="*/ 51 h 319"/>
              <a:gd name="T60" fmla="*/ 52 w 162"/>
              <a:gd name="T61" fmla="*/ 108 h 319"/>
              <a:gd name="T62" fmla="*/ 54 w 162"/>
              <a:gd name="T63" fmla="*/ 118 h 319"/>
              <a:gd name="T64" fmla="*/ 35 w 162"/>
              <a:gd name="T65" fmla="*/ 168 h 319"/>
              <a:gd name="T66" fmla="*/ 35 w 162"/>
              <a:gd name="T67" fmla="*/ 256 h 319"/>
              <a:gd name="T68" fmla="*/ 39 w 162"/>
              <a:gd name="T69" fmla="*/ 257 h 319"/>
              <a:gd name="T70" fmla="*/ 45 w 162"/>
              <a:gd name="T71" fmla="*/ 268 h 319"/>
              <a:gd name="T72" fmla="*/ 58 w 162"/>
              <a:gd name="T73" fmla="*/ 264 h 319"/>
              <a:gd name="T74" fmla="*/ 64 w 162"/>
              <a:gd name="T75" fmla="*/ 278 h 319"/>
              <a:gd name="T76" fmla="*/ 63 w 162"/>
              <a:gd name="T77" fmla="*/ 281 h 319"/>
              <a:gd name="T78" fmla="*/ 35 w 162"/>
              <a:gd name="T79" fmla="*/ 300 h 319"/>
              <a:gd name="T80" fmla="*/ 35 w 162"/>
              <a:gd name="T81" fmla="*/ 306 h 319"/>
              <a:gd name="T82" fmla="*/ 66 w 162"/>
              <a:gd name="T83" fmla="*/ 284 h 319"/>
              <a:gd name="T84" fmla="*/ 121 w 162"/>
              <a:gd name="T85" fmla="*/ 1 h 319"/>
              <a:gd name="T86" fmla="*/ 121 w 162"/>
              <a:gd name="T87" fmla="*/ 58 h 319"/>
              <a:gd name="T88" fmla="*/ 88 w 162"/>
              <a:gd name="T89" fmla="*/ 36 h 319"/>
              <a:gd name="T90" fmla="*/ 94 w 162"/>
              <a:gd name="T91" fmla="*/ 22 h 319"/>
              <a:gd name="T92" fmla="*/ 121 w 162"/>
              <a:gd name="T93" fmla="*/ 1 h 319"/>
              <a:gd name="T94" fmla="*/ 35 w 162"/>
              <a:gd name="T95" fmla="*/ 168 h 319"/>
              <a:gd name="T96" fmla="*/ 0 w 162"/>
              <a:gd name="T97" fmla="*/ 258 h 319"/>
              <a:gd name="T98" fmla="*/ 15 w 162"/>
              <a:gd name="T99" fmla="*/ 319 h 319"/>
              <a:gd name="T100" fmla="*/ 35 w 162"/>
              <a:gd name="T101" fmla="*/ 306 h 319"/>
              <a:gd name="T102" fmla="*/ 35 w 162"/>
              <a:gd name="T103" fmla="*/ 300 h 319"/>
              <a:gd name="T104" fmla="*/ 33 w 162"/>
              <a:gd name="T105" fmla="*/ 301 h 319"/>
              <a:gd name="T106" fmla="*/ 13 w 162"/>
              <a:gd name="T107" fmla="*/ 294 h 319"/>
              <a:gd name="T108" fmla="*/ 5 w 162"/>
              <a:gd name="T109" fmla="*/ 259 h 319"/>
              <a:gd name="T110" fmla="*/ 5 w 162"/>
              <a:gd name="T111" fmla="*/ 259 h 319"/>
              <a:gd name="T112" fmla="*/ 6 w 162"/>
              <a:gd name="T113" fmla="*/ 256 h 319"/>
              <a:gd name="T114" fmla="*/ 19 w 162"/>
              <a:gd name="T115" fmla="*/ 250 h 319"/>
              <a:gd name="T116" fmla="*/ 26 w 162"/>
              <a:gd name="T117" fmla="*/ 261 h 319"/>
              <a:gd name="T118" fmla="*/ 35 w 162"/>
              <a:gd name="T119" fmla="*/ 256 h 319"/>
              <a:gd name="T120" fmla="*/ 35 w 162"/>
              <a:gd name="T121" fmla="*/ 168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2" h="319">
                <a:moveTo>
                  <a:pt x="121" y="144"/>
                </a:moveTo>
                <a:cubicBezTo>
                  <a:pt x="124" y="143"/>
                  <a:pt x="127" y="141"/>
                  <a:pt x="128" y="138"/>
                </a:cubicBezTo>
                <a:cubicBezTo>
                  <a:pt x="150" y="80"/>
                  <a:pt x="150" y="80"/>
                  <a:pt x="150" y="80"/>
                </a:cubicBezTo>
                <a:cubicBezTo>
                  <a:pt x="152" y="76"/>
                  <a:pt x="150" y="71"/>
                  <a:pt x="147" y="69"/>
                </a:cubicBezTo>
                <a:cubicBezTo>
                  <a:pt x="156" y="46"/>
                  <a:pt x="156" y="46"/>
                  <a:pt x="156" y="46"/>
                </a:cubicBezTo>
                <a:cubicBezTo>
                  <a:pt x="162" y="29"/>
                  <a:pt x="154" y="9"/>
                  <a:pt x="137" y="3"/>
                </a:cubicBezTo>
                <a:cubicBezTo>
                  <a:pt x="132" y="1"/>
                  <a:pt x="126" y="0"/>
                  <a:pt x="121" y="1"/>
                </a:cubicBezTo>
                <a:cubicBezTo>
                  <a:pt x="121" y="58"/>
                  <a:pt x="121" y="58"/>
                  <a:pt x="121" y="58"/>
                </a:cubicBezTo>
                <a:cubicBezTo>
                  <a:pt x="126" y="61"/>
                  <a:pt x="126" y="61"/>
                  <a:pt x="126" y="61"/>
                </a:cubicBezTo>
                <a:cubicBezTo>
                  <a:pt x="121" y="59"/>
                  <a:pt x="121" y="59"/>
                  <a:pt x="121" y="59"/>
                </a:cubicBezTo>
                <a:cubicBezTo>
                  <a:pt x="121" y="85"/>
                  <a:pt x="121" y="85"/>
                  <a:pt x="121" y="85"/>
                </a:cubicBezTo>
                <a:cubicBezTo>
                  <a:pt x="125" y="75"/>
                  <a:pt x="125" y="75"/>
                  <a:pt x="125" y="75"/>
                </a:cubicBezTo>
                <a:cubicBezTo>
                  <a:pt x="126" y="72"/>
                  <a:pt x="126" y="68"/>
                  <a:pt x="123" y="66"/>
                </a:cubicBezTo>
                <a:cubicBezTo>
                  <a:pt x="139" y="72"/>
                  <a:pt x="139" y="72"/>
                  <a:pt x="139" y="72"/>
                </a:cubicBezTo>
                <a:cubicBezTo>
                  <a:pt x="143" y="73"/>
                  <a:pt x="146" y="78"/>
                  <a:pt x="144" y="83"/>
                </a:cubicBezTo>
                <a:cubicBezTo>
                  <a:pt x="125" y="132"/>
                  <a:pt x="125" y="132"/>
                  <a:pt x="125" y="132"/>
                </a:cubicBezTo>
                <a:cubicBezTo>
                  <a:pt x="124" y="134"/>
                  <a:pt x="123" y="135"/>
                  <a:pt x="121" y="136"/>
                </a:cubicBezTo>
                <a:lnTo>
                  <a:pt x="121" y="144"/>
                </a:lnTo>
                <a:close/>
                <a:moveTo>
                  <a:pt x="66" y="284"/>
                </a:moveTo>
                <a:cubicBezTo>
                  <a:pt x="121" y="144"/>
                  <a:pt x="121" y="144"/>
                  <a:pt x="121" y="144"/>
                </a:cubicBezTo>
                <a:cubicBezTo>
                  <a:pt x="121" y="144"/>
                  <a:pt x="121" y="144"/>
                  <a:pt x="121" y="144"/>
                </a:cubicBezTo>
                <a:cubicBezTo>
                  <a:pt x="121" y="136"/>
                  <a:pt x="121" y="136"/>
                  <a:pt x="121" y="136"/>
                </a:cubicBezTo>
                <a:cubicBezTo>
                  <a:pt x="119" y="137"/>
                  <a:pt x="117" y="137"/>
                  <a:pt x="114" y="137"/>
                </a:cubicBezTo>
                <a:cubicBezTo>
                  <a:pt x="98" y="130"/>
                  <a:pt x="98" y="130"/>
                  <a:pt x="98" y="130"/>
                </a:cubicBezTo>
                <a:cubicBezTo>
                  <a:pt x="98" y="130"/>
                  <a:pt x="98" y="130"/>
                  <a:pt x="98" y="130"/>
                </a:cubicBezTo>
                <a:cubicBezTo>
                  <a:pt x="102" y="130"/>
                  <a:pt x="105" y="128"/>
                  <a:pt x="106" y="125"/>
                </a:cubicBezTo>
                <a:cubicBezTo>
                  <a:pt x="121" y="85"/>
                  <a:pt x="121" y="85"/>
                  <a:pt x="121" y="85"/>
                </a:cubicBezTo>
                <a:cubicBezTo>
                  <a:pt x="121" y="59"/>
                  <a:pt x="121" y="59"/>
                  <a:pt x="121" y="59"/>
                </a:cubicBezTo>
                <a:cubicBezTo>
                  <a:pt x="85" y="45"/>
                  <a:pt x="85" y="45"/>
                  <a:pt x="85" y="45"/>
                </a:cubicBezTo>
                <a:cubicBezTo>
                  <a:pt x="80" y="44"/>
                  <a:pt x="76" y="47"/>
                  <a:pt x="74" y="51"/>
                </a:cubicBezTo>
                <a:cubicBezTo>
                  <a:pt x="52" y="108"/>
                  <a:pt x="52" y="108"/>
                  <a:pt x="52" y="108"/>
                </a:cubicBezTo>
                <a:cubicBezTo>
                  <a:pt x="51" y="112"/>
                  <a:pt x="52" y="115"/>
                  <a:pt x="54" y="118"/>
                </a:cubicBezTo>
                <a:cubicBezTo>
                  <a:pt x="35" y="168"/>
                  <a:pt x="35" y="168"/>
                  <a:pt x="35" y="168"/>
                </a:cubicBezTo>
                <a:cubicBezTo>
                  <a:pt x="35" y="256"/>
                  <a:pt x="35" y="256"/>
                  <a:pt x="35" y="256"/>
                </a:cubicBezTo>
                <a:cubicBezTo>
                  <a:pt x="36" y="256"/>
                  <a:pt x="37" y="257"/>
                  <a:pt x="39" y="257"/>
                </a:cubicBezTo>
                <a:cubicBezTo>
                  <a:pt x="43" y="259"/>
                  <a:pt x="46" y="264"/>
                  <a:pt x="45" y="268"/>
                </a:cubicBezTo>
                <a:cubicBezTo>
                  <a:pt x="48" y="264"/>
                  <a:pt x="53" y="263"/>
                  <a:pt x="58" y="264"/>
                </a:cubicBezTo>
                <a:cubicBezTo>
                  <a:pt x="63" y="267"/>
                  <a:pt x="66" y="273"/>
                  <a:pt x="64" y="278"/>
                </a:cubicBezTo>
                <a:cubicBezTo>
                  <a:pt x="63" y="281"/>
                  <a:pt x="63" y="281"/>
                  <a:pt x="63" y="281"/>
                </a:cubicBezTo>
                <a:cubicBezTo>
                  <a:pt x="35" y="300"/>
                  <a:pt x="35" y="300"/>
                  <a:pt x="35" y="300"/>
                </a:cubicBezTo>
                <a:cubicBezTo>
                  <a:pt x="35" y="306"/>
                  <a:pt x="35" y="306"/>
                  <a:pt x="35" y="306"/>
                </a:cubicBezTo>
                <a:cubicBezTo>
                  <a:pt x="66" y="284"/>
                  <a:pt x="66" y="284"/>
                  <a:pt x="66" y="284"/>
                </a:cubicBezTo>
                <a:close/>
                <a:moveTo>
                  <a:pt x="121" y="1"/>
                </a:moveTo>
                <a:cubicBezTo>
                  <a:pt x="121" y="58"/>
                  <a:pt x="121" y="58"/>
                  <a:pt x="121" y="58"/>
                </a:cubicBezTo>
                <a:cubicBezTo>
                  <a:pt x="88" y="36"/>
                  <a:pt x="88" y="36"/>
                  <a:pt x="88" y="36"/>
                </a:cubicBezTo>
                <a:cubicBezTo>
                  <a:pt x="94" y="22"/>
                  <a:pt x="94" y="22"/>
                  <a:pt x="94" y="22"/>
                </a:cubicBezTo>
                <a:cubicBezTo>
                  <a:pt x="98" y="10"/>
                  <a:pt x="109" y="2"/>
                  <a:pt x="121" y="1"/>
                </a:cubicBezTo>
                <a:close/>
                <a:moveTo>
                  <a:pt x="35" y="168"/>
                </a:moveTo>
                <a:cubicBezTo>
                  <a:pt x="0" y="258"/>
                  <a:pt x="0" y="258"/>
                  <a:pt x="0" y="258"/>
                </a:cubicBezTo>
                <a:cubicBezTo>
                  <a:pt x="15" y="319"/>
                  <a:pt x="15" y="319"/>
                  <a:pt x="15" y="319"/>
                </a:cubicBezTo>
                <a:cubicBezTo>
                  <a:pt x="35" y="306"/>
                  <a:pt x="35" y="306"/>
                  <a:pt x="35" y="306"/>
                </a:cubicBezTo>
                <a:cubicBezTo>
                  <a:pt x="35" y="300"/>
                  <a:pt x="35" y="300"/>
                  <a:pt x="35" y="300"/>
                </a:cubicBezTo>
                <a:cubicBezTo>
                  <a:pt x="33" y="301"/>
                  <a:pt x="33" y="301"/>
                  <a:pt x="33" y="301"/>
                </a:cubicBezTo>
                <a:cubicBezTo>
                  <a:pt x="13" y="294"/>
                  <a:pt x="13" y="294"/>
                  <a:pt x="13" y="294"/>
                </a:cubicBezTo>
                <a:cubicBezTo>
                  <a:pt x="5" y="259"/>
                  <a:pt x="5" y="259"/>
                  <a:pt x="5" y="259"/>
                </a:cubicBezTo>
                <a:cubicBezTo>
                  <a:pt x="5" y="259"/>
                  <a:pt x="5" y="259"/>
                  <a:pt x="5" y="259"/>
                </a:cubicBezTo>
                <a:cubicBezTo>
                  <a:pt x="6" y="256"/>
                  <a:pt x="6" y="256"/>
                  <a:pt x="6" y="256"/>
                </a:cubicBezTo>
                <a:cubicBezTo>
                  <a:pt x="8" y="250"/>
                  <a:pt x="14" y="248"/>
                  <a:pt x="19" y="250"/>
                </a:cubicBezTo>
                <a:cubicBezTo>
                  <a:pt x="24" y="251"/>
                  <a:pt x="27" y="256"/>
                  <a:pt x="26" y="261"/>
                </a:cubicBezTo>
                <a:cubicBezTo>
                  <a:pt x="28" y="258"/>
                  <a:pt x="31" y="256"/>
                  <a:pt x="35" y="256"/>
                </a:cubicBezTo>
                <a:lnTo>
                  <a:pt x="35" y="168"/>
                </a:lnTo>
                <a:close/>
              </a:path>
            </a:pathLst>
          </a:custGeom>
          <a:solidFill>
            <a:srgbClr val="1D3C7A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52" name="Freeform 48"/>
          <p:cNvSpPr>
            <a:spLocks noEditPoints="1"/>
          </p:cNvSpPr>
          <p:nvPr/>
        </p:nvSpPr>
        <p:spPr bwMode="auto">
          <a:xfrm>
            <a:off x="6621934" y="2950413"/>
            <a:ext cx="481184" cy="641578"/>
          </a:xfrm>
          <a:custGeom>
            <a:avLst/>
            <a:gdLst>
              <a:gd name="T0" fmla="*/ 133 w 266"/>
              <a:gd name="T1" fmla="*/ 0 h 266"/>
              <a:gd name="T2" fmla="*/ 133 w 266"/>
              <a:gd name="T3" fmla="*/ 0 h 266"/>
              <a:gd name="T4" fmla="*/ 133 w 266"/>
              <a:gd name="T5" fmla="*/ 35 h 266"/>
              <a:gd name="T6" fmla="*/ 150 w 266"/>
              <a:gd name="T7" fmla="*/ 24 h 266"/>
              <a:gd name="T8" fmla="*/ 242 w 266"/>
              <a:gd name="T9" fmla="*/ 117 h 266"/>
              <a:gd name="T10" fmla="*/ 231 w 266"/>
              <a:gd name="T11" fmla="*/ 133 h 266"/>
              <a:gd name="T12" fmla="*/ 242 w 266"/>
              <a:gd name="T13" fmla="*/ 149 h 266"/>
              <a:gd name="T14" fmla="*/ 150 w 266"/>
              <a:gd name="T15" fmla="*/ 242 h 266"/>
              <a:gd name="T16" fmla="*/ 150 w 266"/>
              <a:gd name="T17" fmla="*/ 242 h 266"/>
              <a:gd name="T18" fmla="*/ 133 w 266"/>
              <a:gd name="T19" fmla="*/ 231 h 266"/>
              <a:gd name="T20" fmla="*/ 133 w 266"/>
              <a:gd name="T21" fmla="*/ 266 h 266"/>
              <a:gd name="T22" fmla="*/ 133 w 266"/>
              <a:gd name="T23" fmla="*/ 266 h 266"/>
              <a:gd name="T24" fmla="*/ 266 w 266"/>
              <a:gd name="T25" fmla="*/ 133 h 266"/>
              <a:gd name="T26" fmla="*/ 133 w 266"/>
              <a:gd name="T27" fmla="*/ 0 h 266"/>
              <a:gd name="T28" fmla="*/ 133 w 266"/>
              <a:gd name="T29" fmla="*/ 0 h 266"/>
              <a:gd name="T30" fmla="*/ 133 w 266"/>
              <a:gd name="T31" fmla="*/ 0 h 266"/>
              <a:gd name="T32" fmla="*/ 0 w 266"/>
              <a:gd name="T33" fmla="*/ 133 h 266"/>
              <a:gd name="T34" fmla="*/ 133 w 266"/>
              <a:gd name="T35" fmla="*/ 266 h 266"/>
              <a:gd name="T36" fmla="*/ 133 w 266"/>
              <a:gd name="T37" fmla="*/ 266 h 266"/>
              <a:gd name="T38" fmla="*/ 133 w 266"/>
              <a:gd name="T39" fmla="*/ 231 h 266"/>
              <a:gd name="T40" fmla="*/ 133 w 266"/>
              <a:gd name="T41" fmla="*/ 231 h 266"/>
              <a:gd name="T42" fmla="*/ 117 w 266"/>
              <a:gd name="T43" fmla="*/ 242 h 266"/>
              <a:gd name="T44" fmla="*/ 24 w 266"/>
              <a:gd name="T45" fmla="*/ 149 h 266"/>
              <a:gd name="T46" fmla="*/ 35 w 266"/>
              <a:gd name="T47" fmla="*/ 133 h 266"/>
              <a:gd name="T48" fmla="*/ 24 w 266"/>
              <a:gd name="T49" fmla="*/ 117 h 266"/>
              <a:gd name="T50" fmla="*/ 117 w 266"/>
              <a:gd name="T51" fmla="*/ 24 h 266"/>
              <a:gd name="T52" fmla="*/ 133 w 266"/>
              <a:gd name="T53" fmla="*/ 35 h 266"/>
              <a:gd name="T54" fmla="*/ 133 w 266"/>
              <a:gd name="T55" fmla="*/ 35 h 266"/>
              <a:gd name="T56" fmla="*/ 133 w 266"/>
              <a:gd name="T57" fmla="*/ 0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66" h="266">
                <a:moveTo>
                  <a:pt x="133" y="0"/>
                </a:moveTo>
                <a:cubicBezTo>
                  <a:pt x="133" y="0"/>
                  <a:pt x="133" y="0"/>
                  <a:pt x="133" y="0"/>
                </a:cubicBezTo>
                <a:cubicBezTo>
                  <a:pt x="133" y="35"/>
                  <a:pt x="133" y="35"/>
                  <a:pt x="133" y="35"/>
                </a:cubicBezTo>
                <a:cubicBezTo>
                  <a:pt x="141" y="35"/>
                  <a:pt x="147" y="30"/>
                  <a:pt x="150" y="24"/>
                </a:cubicBezTo>
                <a:cubicBezTo>
                  <a:pt x="197" y="31"/>
                  <a:pt x="235" y="69"/>
                  <a:pt x="242" y="117"/>
                </a:cubicBezTo>
                <a:cubicBezTo>
                  <a:pt x="236" y="119"/>
                  <a:pt x="231" y="125"/>
                  <a:pt x="231" y="133"/>
                </a:cubicBezTo>
                <a:cubicBezTo>
                  <a:pt x="231" y="140"/>
                  <a:pt x="236" y="147"/>
                  <a:pt x="242" y="149"/>
                </a:cubicBezTo>
                <a:cubicBezTo>
                  <a:pt x="235" y="197"/>
                  <a:pt x="197" y="235"/>
                  <a:pt x="150" y="242"/>
                </a:cubicBezTo>
                <a:cubicBezTo>
                  <a:pt x="150" y="242"/>
                  <a:pt x="150" y="242"/>
                  <a:pt x="150" y="242"/>
                </a:cubicBezTo>
                <a:cubicBezTo>
                  <a:pt x="147" y="236"/>
                  <a:pt x="141" y="231"/>
                  <a:pt x="133" y="231"/>
                </a:cubicBezTo>
                <a:cubicBezTo>
                  <a:pt x="133" y="266"/>
                  <a:pt x="133" y="266"/>
                  <a:pt x="133" y="266"/>
                </a:cubicBezTo>
                <a:cubicBezTo>
                  <a:pt x="133" y="266"/>
                  <a:pt x="133" y="266"/>
                  <a:pt x="133" y="266"/>
                </a:cubicBezTo>
                <a:cubicBezTo>
                  <a:pt x="207" y="266"/>
                  <a:pt x="266" y="206"/>
                  <a:pt x="266" y="133"/>
                </a:cubicBezTo>
                <a:cubicBezTo>
                  <a:pt x="266" y="59"/>
                  <a:pt x="207" y="0"/>
                  <a:pt x="133" y="0"/>
                </a:cubicBezTo>
                <a:close/>
                <a:moveTo>
                  <a:pt x="133" y="0"/>
                </a:moveTo>
                <a:cubicBezTo>
                  <a:pt x="133" y="0"/>
                  <a:pt x="133" y="0"/>
                  <a:pt x="133" y="0"/>
                </a:cubicBezTo>
                <a:cubicBezTo>
                  <a:pt x="60" y="0"/>
                  <a:pt x="0" y="59"/>
                  <a:pt x="0" y="133"/>
                </a:cubicBezTo>
                <a:cubicBezTo>
                  <a:pt x="0" y="206"/>
                  <a:pt x="60" y="266"/>
                  <a:pt x="133" y="266"/>
                </a:cubicBezTo>
                <a:cubicBezTo>
                  <a:pt x="133" y="266"/>
                  <a:pt x="133" y="266"/>
                  <a:pt x="133" y="266"/>
                </a:cubicBezTo>
                <a:cubicBezTo>
                  <a:pt x="133" y="231"/>
                  <a:pt x="133" y="231"/>
                  <a:pt x="133" y="231"/>
                </a:cubicBezTo>
                <a:cubicBezTo>
                  <a:pt x="133" y="231"/>
                  <a:pt x="133" y="231"/>
                  <a:pt x="133" y="231"/>
                </a:cubicBezTo>
                <a:cubicBezTo>
                  <a:pt x="126" y="231"/>
                  <a:pt x="120" y="236"/>
                  <a:pt x="117" y="242"/>
                </a:cubicBezTo>
                <a:cubicBezTo>
                  <a:pt x="69" y="235"/>
                  <a:pt x="31" y="197"/>
                  <a:pt x="24" y="149"/>
                </a:cubicBezTo>
                <a:cubicBezTo>
                  <a:pt x="31" y="147"/>
                  <a:pt x="35" y="140"/>
                  <a:pt x="35" y="133"/>
                </a:cubicBezTo>
                <a:cubicBezTo>
                  <a:pt x="35" y="125"/>
                  <a:pt x="31" y="119"/>
                  <a:pt x="24" y="117"/>
                </a:cubicBezTo>
                <a:cubicBezTo>
                  <a:pt x="31" y="69"/>
                  <a:pt x="69" y="31"/>
                  <a:pt x="117" y="24"/>
                </a:cubicBezTo>
                <a:cubicBezTo>
                  <a:pt x="120" y="30"/>
                  <a:pt x="126" y="35"/>
                  <a:pt x="133" y="35"/>
                </a:cubicBezTo>
                <a:cubicBezTo>
                  <a:pt x="133" y="35"/>
                  <a:pt x="133" y="35"/>
                  <a:pt x="133" y="35"/>
                </a:cubicBezTo>
                <a:lnTo>
                  <a:pt x="133" y="0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53" name="Freeform 49"/>
          <p:cNvSpPr>
            <a:spLocks/>
          </p:cNvSpPr>
          <p:nvPr/>
        </p:nvSpPr>
        <p:spPr bwMode="auto">
          <a:xfrm>
            <a:off x="6710262" y="3154311"/>
            <a:ext cx="239933" cy="168743"/>
          </a:xfrm>
          <a:custGeom>
            <a:avLst/>
            <a:gdLst>
              <a:gd name="T0" fmla="*/ 124 w 133"/>
              <a:gd name="T1" fmla="*/ 0 h 70"/>
              <a:gd name="T2" fmla="*/ 93 w 133"/>
              <a:gd name="T3" fmla="*/ 30 h 70"/>
              <a:gd name="T4" fmla="*/ 84 w 133"/>
              <a:gd name="T5" fmla="*/ 28 h 70"/>
              <a:gd name="T6" fmla="*/ 65 w 133"/>
              <a:gd name="T7" fmla="*/ 42 h 70"/>
              <a:gd name="T8" fmla="*/ 0 w 133"/>
              <a:gd name="T9" fmla="*/ 42 h 70"/>
              <a:gd name="T10" fmla="*/ 0 w 133"/>
              <a:gd name="T11" fmla="*/ 56 h 70"/>
              <a:gd name="T12" fmla="*/ 65 w 133"/>
              <a:gd name="T13" fmla="*/ 56 h 70"/>
              <a:gd name="T14" fmla="*/ 84 w 133"/>
              <a:gd name="T15" fmla="*/ 70 h 70"/>
              <a:gd name="T16" fmla="*/ 105 w 133"/>
              <a:gd name="T17" fmla="*/ 49 h 70"/>
              <a:gd name="T18" fmla="*/ 103 w 133"/>
              <a:gd name="T19" fmla="*/ 40 h 70"/>
              <a:gd name="T20" fmla="*/ 133 w 133"/>
              <a:gd name="T21" fmla="*/ 9 h 70"/>
              <a:gd name="T22" fmla="*/ 124 w 133"/>
              <a:gd name="T23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3" h="70">
                <a:moveTo>
                  <a:pt x="124" y="0"/>
                </a:moveTo>
                <a:cubicBezTo>
                  <a:pt x="93" y="30"/>
                  <a:pt x="93" y="30"/>
                  <a:pt x="93" y="30"/>
                </a:cubicBezTo>
                <a:cubicBezTo>
                  <a:pt x="91" y="29"/>
                  <a:pt x="88" y="28"/>
                  <a:pt x="84" y="28"/>
                </a:cubicBezTo>
                <a:cubicBezTo>
                  <a:pt x="75" y="28"/>
                  <a:pt x="67" y="34"/>
                  <a:pt x="65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56"/>
                  <a:pt x="0" y="56"/>
                  <a:pt x="0" y="56"/>
                </a:cubicBezTo>
                <a:cubicBezTo>
                  <a:pt x="65" y="56"/>
                  <a:pt x="65" y="56"/>
                  <a:pt x="65" y="56"/>
                </a:cubicBezTo>
                <a:cubicBezTo>
                  <a:pt x="67" y="64"/>
                  <a:pt x="75" y="70"/>
                  <a:pt x="84" y="70"/>
                </a:cubicBezTo>
                <a:cubicBezTo>
                  <a:pt x="96" y="70"/>
                  <a:pt x="105" y="60"/>
                  <a:pt x="105" y="49"/>
                </a:cubicBezTo>
                <a:cubicBezTo>
                  <a:pt x="105" y="46"/>
                  <a:pt x="104" y="43"/>
                  <a:pt x="103" y="40"/>
                </a:cubicBezTo>
                <a:cubicBezTo>
                  <a:pt x="133" y="9"/>
                  <a:pt x="133" y="9"/>
                  <a:pt x="133" y="9"/>
                </a:cubicBezTo>
                <a:lnTo>
                  <a:pt x="124" y="0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grpSp>
        <p:nvGrpSpPr>
          <p:cNvPr id="16" name="Group 126"/>
          <p:cNvGrpSpPr/>
          <p:nvPr/>
        </p:nvGrpSpPr>
        <p:grpSpPr>
          <a:xfrm>
            <a:off x="6814406" y="3776552"/>
            <a:ext cx="377037" cy="478108"/>
            <a:chOff x="8505825" y="3605213"/>
            <a:chExt cx="454025" cy="431800"/>
          </a:xfrm>
        </p:grpSpPr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8505825" y="3694113"/>
              <a:ext cx="454025" cy="342900"/>
            </a:xfrm>
            <a:custGeom>
              <a:avLst/>
              <a:gdLst>
                <a:gd name="T0" fmla="*/ 146 w 208"/>
                <a:gd name="T1" fmla="*/ 0 h 157"/>
                <a:gd name="T2" fmla="*/ 104 w 208"/>
                <a:gd name="T3" fmla="*/ 15 h 157"/>
                <a:gd name="T4" fmla="*/ 62 w 208"/>
                <a:gd name="T5" fmla="*/ 0 h 157"/>
                <a:gd name="T6" fmla="*/ 0 w 208"/>
                <a:gd name="T7" fmla="*/ 60 h 157"/>
                <a:gd name="T8" fmla="*/ 107 w 208"/>
                <a:gd name="T9" fmla="*/ 157 h 157"/>
                <a:gd name="T10" fmla="*/ 208 w 208"/>
                <a:gd name="T11" fmla="*/ 60 h 157"/>
                <a:gd name="T12" fmla="*/ 146 w 208"/>
                <a:gd name="T1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" h="157">
                  <a:moveTo>
                    <a:pt x="146" y="0"/>
                  </a:moveTo>
                  <a:cubicBezTo>
                    <a:pt x="130" y="0"/>
                    <a:pt x="115" y="6"/>
                    <a:pt x="104" y="15"/>
                  </a:cubicBezTo>
                  <a:cubicBezTo>
                    <a:pt x="93" y="6"/>
                    <a:pt x="78" y="0"/>
                    <a:pt x="62" y="0"/>
                  </a:cubicBezTo>
                  <a:cubicBezTo>
                    <a:pt x="28" y="0"/>
                    <a:pt x="0" y="27"/>
                    <a:pt x="0" y="60"/>
                  </a:cubicBezTo>
                  <a:cubicBezTo>
                    <a:pt x="0" y="98"/>
                    <a:pt x="31" y="157"/>
                    <a:pt x="107" y="157"/>
                  </a:cubicBezTo>
                  <a:cubicBezTo>
                    <a:pt x="185" y="157"/>
                    <a:pt x="208" y="95"/>
                    <a:pt x="208" y="60"/>
                  </a:cubicBezTo>
                  <a:cubicBezTo>
                    <a:pt x="208" y="27"/>
                    <a:pt x="180" y="0"/>
                    <a:pt x="146" y="0"/>
                  </a:cubicBez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id-ID" sz="1012"/>
            </a:p>
          </p:txBody>
        </p:sp>
        <p:sp>
          <p:nvSpPr>
            <p:cNvPr id="56" name="Freeform 51"/>
            <p:cNvSpPr>
              <a:spLocks/>
            </p:cNvSpPr>
            <p:nvPr/>
          </p:nvSpPr>
          <p:spPr bwMode="auto">
            <a:xfrm>
              <a:off x="8709025" y="3605213"/>
              <a:ext cx="123825" cy="157163"/>
            </a:xfrm>
            <a:custGeom>
              <a:avLst/>
              <a:gdLst>
                <a:gd name="T0" fmla="*/ 12 w 57"/>
                <a:gd name="T1" fmla="*/ 72 h 72"/>
                <a:gd name="T2" fmla="*/ 27 w 57"/>
                <a:gd name="T3" fmla="*/ 0 h 72"/>
                <a:gd name="T4" fmla="*/ 57 w 57"/>
                <a:gd name="T5" fmla="*/ 6 h 72"/>
                <a:gd name="T6" fmla="*/ 12 w 57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2">
                  <a:moveTo>
                    <a:pt x="12" y="72"/>
                  </a:moveTo>
                  <a:cubicBezTo>
                    <a:pt x="0" y="48"/>
                    <a:pt x="7" y="20"/>
                    <a:pt x="27" y="0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29" y="21"/>
                    <a:pt x="12" y="37"/>
                    <a:pt x="12" y="72"/>
                  </a:cubicBez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id-ID" sz="1012"/>
            </a:p>
          </p:txBody>
        </p:sp>
      </p:grpSp>
      <p:sp>
        <p:nvSpPr>
          <p:cNvPr id="57" name="Freeform 52"/>
          <p:cNvSpPr>
            <a:spLocks/>
          </p:cNvSpPr>
          <p:nvPr/>
        </p:nvSpPr>
        <p:spPr bwMode="auto">
          <a:xfrm>
            <a:off x="5651657" y="930760"/>
            <a:ext cx="564237" cy="611697"/>
          </a:xfrm>
          <a:custGeom>
            <a:avLst/>
            <a:gdLst>
              <a:gd name="T0" fmla="*/ 312 w 312"/>
              <a:gd name="T1" fmla="*/ 86 h 253"/>
              <a:gd name="T2" fmla="*/ 305 w 312"/>
              <a:gd name="T3" fmla="*/ 75 h 253"/>
              <a:gd name="T4" fmla="*/ 79 w 312"/>
              <a:gd name="T5" fmla="*/ 226 h 253"/>
              <a:gd name="T6" fmla="*/ 28 w 312"/>
              <a:gd name="T7" fmla="*/ 214 h 253"/>
              <a:gd name="T8" fmla="*/ 35 w 312"/>
              <a:gd name="T9" fmla="*/ 162 h 253"/>
              <a:gd name="T10" fmla="*/ 262 w 312"/>
              <a:gd name="T11" fmla="*/ 11 h 253"/>
              <a:gd name="T12" fmla="*/ 254 w 312"/>
              <a:gd name="T13" fmla="*/ 0 h 253"/>
              <a:gd name="T14" fmla="*/ 26 w 312"/>
              <a:gd name="T15" fmla="*/ 153 h 253"/>
              <a:gd name="T16" fmla="*/ 15 w 312"/>
              <a:gd name="T17" fmla="*/ 222 h 253"/>
              <a:gd name="T18" fmla="*/ 83 w 312"/>
              <a:gd name="T19" fmla="*/ 239 h 253"/>
              <a:gd name="T20" fmla="*/ 312 w 312"/>
              <a:gd name="T21" fmla="*/ 86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2" h="253">
                <a:moveTo>
                  <a:pt x="312" y="86"/>
                </a:moveTo>
                <a:cubicBezTo>
                  <a:pt x="305" y="75"/>
                  <a:pt x="305" y="75"/>
                  <a:pt x="305" y="75"/>
                </a:cubicBezTo>
                <a:cubicBezTo>
                  <a:pt x="79" y="226"/>
                  <a:pt x="79" y="226"/>
                  <a:pt x="79" y="226"/>
                </a:cubicBezTo>
                <a:cubicBezTo>
                  <a:pt x="63" y="237"/>
                  <a:pt x="40" y="231"/>
                  <a:pt x="28" y="214"/>
                </a:cubicBezTo>
                <a:cubicBezTo>
                  <a:pt x="16" y="196"/>
                  <a:pt x="19" y="173"/>
                  <a:pt x="35" y="162"/>
                </a:cubicBezTo>
                <a:cubicBezTo>
                  <a:pt x="262" y="11"/>
                  <a:pt x="262" y="11"/>
                  <a:pt x="262" y="11"/>
                </a:cubicBezTo>
                <a:cubicBezTo>
                  <a:pt x="254" y="0"/>
                  <a:pt x="254" y="0"/>
                  <a:pt x="254" y="0"/>
                </a:cubicBezTo>
                <a:cubicBezTo>
                  <a:pt x="26" y="153"/>
                  <a:pt x="26" y="153"/>
                  <a:pt x="26" y="153"/>
                </a:cubicBezTo>
                <a:cubicBezTo>
                  <a:pt x="4" y="167"/>
                  <a:pt x="0" y="198"/>
                  <a:pt x="15" y="222"/>
                </a:cubicBezTo>
                <a:cubicBezTo>
                  <a:pt x="31" y="246"/>
                  <a:pt x="62" y="253"/>
                  <a:pt x="83" y="239"/>
                </a:cubicBezTo>
                <a:lnTo>
                  <a:pt x="312" y="86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58" name="Freeform 53"/>
          <p:cNvSpPr>
            <a:spLocks/>
          </p:cNvSpPr>
          <p:nvPr/>
        </p:nvSpPr>
        <p:spPr bwMode="auto">
          <a:xfrm>
            <a:off x="6080107" y="897364"/>
            <a:ext cx="155561" cy="284755"/>
          </a:xfrm>
          <a:custGeom>
            <a:avLst/>
            <a:gdLst>
              <a:gd name="T0" fmla="*/ 80 w 86"/>
              <a:gd name="T1" fmla="*/ 115 h 118"/>
              <a:gd name="T2" fmla="*/ 68 w 86"/>
              <a:gd name="T3" fmla="*/ 113 h 118"/>
              <a:gd name="T4" fmla="*/ 3 w 86"/>
              <a:gd name="T5" fmla="*/ 16 h 118"/>
              <a:gd name="T6" fmla="*/ 6 w 86"/>
              <a:gd name="T7" fmla="*/ 3 h 118"/>
              <a:gd name="T8" fmla="*/ 19 w 86"/>
              <a:gd name="T9" fmla="*/ 6 h 118"/>
              <a:gd name="T10" fmla="*/ 83 w 86"/>
              <a:gd name="T11" fmla="*/ 102 h 118"/>
              <a:gd name="T12" fmla="*/ 80 w 86"/>
              <a:gd name="T13" fmla="*/ 115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" h="118">
                <a:moveTo>
                  <a:pt x="80" y="115"/>
                </a:moveTo>
                <a:cubicBezTo>
                  <a:pt x="76" y="118"/>
                  <a:pt x="70" y="117"/>
                  <a:pt x="68" y="113"/>
                </a:cubicBezTo>
                <a:cubicBezTo>
                  <a:pt x="3" y="16"/>
                  <a:pt x="3" y="16"/>
                  <a:pt x="3" y="16"/>
                </a:cubicBezTo>
                <a:cubicBezTo>
                  <a:pt x="0" y="12"/>
                  <a:pt x="1" y="6"/>
                  <a:pt x="6" y="3"/>
                </a:cubicBezTo>
                <a:cubicBezTo>
                  <a:pt x="10" y="0"/>
                  <a:pt x="16" y="2"/>
                  <a:pt x="19" y="6"/>
                </a:cubicBezTo>
                <a:cubicBezTo>
                  <a:pt x="83" y="102"/>
                  <a:pt x="83" y="102"/>
                  <a:pt x="83" y="102"/>
                </a:cubicBezTo>
                <a:cubicBezTo>
                  <a:pt x="86" y="107"/>
                  <a:pt x="85" y="112"/>
                  <a:pt x="80" y="115"/>
                </a:cubicBez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59" name="Freeform 54"/>
          <p:cNvSpPr>
            <a:spLocks/>
          </p:cNvSpPr>
          <p:nvPr/>
        </p:nvSpPr>
        <p:spPr bwMode="auto">
          <a:xfrm>
            <a:off x="5725480" y="1092473"/>
            <a:ext cx="427133" cy="372643"/>
          </a:xfrm>
          <a:custGeom>
            <a:avLst/>
            <a:gdLst>
              <a:gd name="T0" fmla="*/ 236 w 236"/>
              <a:gd name="T1" fmla="*/ 13 h 154"/>
              <a:gd name="T2" fmla="*/ 227 w 236"/>
              <a:gd name="T3" fmla="*/ 0 h 154"/>
              <a:gd name="T4" fmla="*/ 25 w 236"/>
              <a:gd name="T5" fmla="*/ 135 h 154"/>
              <a:gd name="T6" fmla="*/ 0 w 236"/>
              <a:gd name="T7" fmla="*/ 136 h 154"/>
              <a:gd name="T8" fmla="*/ 1 w 236"/>
              <a:gd name="T9" fmla="*/ 138 h 154"/>
              <a:gd name="T10" fmla="*/ 36 w 236"/>
              <a:gd name="T11" fmla="*/ 146 h 154"/>
              <a:gd name="T12" fmla="*/ 236 w 236"/>
              <a:gd name="T13" fmla="*/ 13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" h="154">
                <a:moveTo>
                  <a:pt x="236" y="13"/>
                </a:moveTo>
                <a:cubicBezTo>
                  <a:pt x="227" y="0"/>
                  <a:pt x="227" y="0"/>
                  <a:pt x="227" y="0"/>
                </a:cubicBezTo>
                <a:cubicBezTo>
                  <a:pt x="25" y="135"/>
                  <a:pt x="25" y="135"/>
                  <a:pt x="25" y="135"/>
                </a:cubicBezTo>
                <a:cubicBezTo>
                  <a:pt x="17" y="140"/>
                  <a:pt x="8" y="140"/>
                  <a:pt x="0" y="136"/>
                </a:cubicBezTo>
                <a:cubicBezTo>
                  <a:pt x="0" y="137"/>
                  <a:pt x="0" y="137"/>
                  <a:pt x="1" y="138"/>
                </a:cubicBezTo>
                <a:cubicBezTo>
                  <a:pt x="9" y="150"/>
                  <a:pt x="25" y="154"/>
                  <a:pt x="36" y="146"/>
                </a:cubicBezTo>
                <a:lnTo>
                  <a:pt x="236" y="13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60" name="Freeform 55"/>
          <p:cNvSpPr>
            <a:spLocks noEditPoints="1"/>
          </p:cNvSpPr>
          <p:nvPr/>
        </p:nvSpPr>
        <p:spPr bwMode="auto">
          <a:xfrm>
            <a:off x="5377450" y="1419415"/>
            <a:ext cx="246524" cy="576541"/>
          </a:xfrm>
          <a:custGeom>
            <a:avLst/>
            <a:gdLst>
              <a:gd name="T0" fmla="*/ 59 w 136"/>
              <a:gd name="T1" fmla="*/ 203 h 239"/>
              <a:gd name="T2" fmla="*/ 54 w 136"/>
              <a:gd name="T3" fmla="*/ 203 h 239"/>
              <a:gd name="T4" fmla="*/ 54 w 136"/>
              <a:gd name="T5" fmla="*/ 239 h 239"/>
              <a:gd name="T6" fmla="*/ 72 w 136"/>
              <a:gd name="T7" fmla="*/ 226 h 239"/>
              <a:gd name="T8" fmla="*/ 59 w 136"/>
              <a:gd name="T9" fmla="*/ 203 h 239"/>
              <a:gd name="T10" fmla="*/ 54 w 136"/>
              <a:gd name="T11" fmla="*/ 187 h 239"/>
              <a:gd name="T12" fmla="*/ 54 w 136"/>
              <a:gd name="T13" fmla="*/ 82 h 239"/>
              <a:gd name="T14" fmla="*/ 81 w 136"/>
              <a:gd name="T15" fmla="*/ 74 h 239"/>
              <a:gd name="T16" fmla="*/ 97 w 136"/>
              <a:gd name="T17" fmla="*/ 13 h 239"/>
              <a:gd name="T18" fmla="*/ 114 w 136"/>
              <a:gd name="T19" fmla="*/ 2 h 239"/>
              <a:gd name="T20" fmla="*/ 124 w 136"/>
              <a:gd name="T21" fmla="*/ 20 h 239"/>
              <a:gd name="T22" fmla="*/ 109 w 136"/>
              <a:gd name="T23" fmla="*/ 81 h 239"/>
              <a:gd name="T24" fmla="*/ 130 w 136"/>
              <a:gd name="T25" fmla="*/ 134 h 239"/>
              <a:gd name="T26" fmla="*/ 122 w 136"/>
              <a:gd name="T27" fmla="*/ 164 h 239"/>
              <a:gd name="T28" fmla="*/ 122 w 136"/>
              <a:gd name="T29" fmla="*/ 164 h 239"/>
              <a:gd name="T30" fmla="*/ 136 w 136"/>
              <a:gd name="T31" fmla="*/ 187 h 239"/>
              <a:gd name="T32" fmla="*/ 131 w 136"/>
              <a:gd name="T33" fmla="*/ 207 h 239"/>
              <a:gd name="T34" fmla="*/ 54 w 136"/>
              <a:gd name="T35" fmla="*/ 187 h 239"/>
              <a:gd name="T36" fmla="*/ 54 w 136"/>
              <a:gd name="T37" fmla="*/ 203 h 239"/>
              <a:gd name="T38" fmla="*/ 36 w 136"/>
              <a:gd name="T39" fmla="*/ 216 h 239"/>
              <a:gd name="T40" fmla="*/ 50 w 136"/>
              <a:gd name="T41" fmla="*/ 239 h 239"/>
              <a:gd name="T42" fmla="*/ 54 w 136"/>
              <a:gd name="T43" fmla="*/ 239 h 239"/>
              <a:gd name="T44" fmla="*/ 54 w 136"/>
              <a:gd name="T45" fmla="*/ 203 h 239"/>
              <a:gd name="T46" fmla="*/ 54 w 136"/>
              <a:gd name="T47" fmla="*/ 82 h 239"/>
              <a:gd name="T48" fmla="*/ 54 w 136"/>
              <a:gd name="T49" fmla="*/ 187 h 239"/>
              <a:gd name="T50" fmla="*/ 0 w 136"/>
              <a:gd name="T51" fmla="*/ 173 h 239"/>
              <a:gd name="T52" fmla="*/ 5 w 136"/>
              <a:gd name="T53" fmla="*/ 152 h 239"/>
              <a:gd name="T54" fmla="*/ 29 w 136"/>
              <a:gd name="T55" fmla="*/ 140 h 239"/>
              <a:gd name="T56" fmla="*/ 37 w 136"/>
              <a:gd name="T57" fmla="*/ 109 h 239"/>
              <a:gd name="T58" fmla="*/ 54 w 136"/>
              <a:gd name="T59" fmla="*/ 82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6" h="239">
                <a:moveTo>
                  <a:pt x="59" y="203"/>
                </a:moveTo>
                <a:cubicBezTo>
                  <a:pt x="57" y="203"/>
                  <a:pt x="56" y="203"/>
                  <a:pt x="54" y="203"/>
                </a:cubicBezTo>
                <a:cubicBezTo>
                  <a:pt x="54" y="239"/>
                  <a:pt x="54" y="239"/>
                  <a:pt x="54" y="239"/>
                </a:cubicBezTo>
                <a:cubicBezTo>
                  <a:pt x="62" y="239"/>
                  <a:pt x="70" y="234"/>
                  <a:pt x="72" y="226"/>
                </a:cubicBezTo>
                <a:cubicBezTo>
                  <a:pt x="74" y="216"/>
                  <a:pt x="69" y="206"/>
                  <a:pt x="59" y="203"/>
                </a:cubicBezTo>
                <a:close/>
                <a:moveTo>
                  <a:pt x="54" y="187"/>
                </a:moveTo>
                <a:cubicBezTo>
                  <a:pt x="54" y="82"/>
                  <a:pt x="54" y="82"/>
                  <a:pt x="54" y="82"/>
                </a:cubicBezTo>
                <a:cubicBezTo>
                  <a:pt x="62" y="76"/>
                  <a:pt x="71" y="74"/>
                  <a:pt x="81" y="74"/>
                </a:cubicBezTo>
                <a:cubicBezTo>
                  <a:pt x="97" y="13"/>
                  <a:pt x="97" y="13"/>
                  <a:pt x="97" y="13"/>
                </a:cubicBezTo>
                <a:cubicBezTo>
                  <a:pt x="99" y="5"/>
                  <a:pt x="107" y="0"/>
                  <a:pt x="114" y="2"/>
                </a:cubicBezTo>
                <a:cubicBezTo>
                  <a:pt x="122" y="4"/>
                  <a:pt x="126" y="12"/>
                  <a:pt x="124" y="20"/>
                </a:cubicBezTo>
                <a:cubicBezTo>
                  <a:pt x="109" y="81"/>
                  <a:pt x="109" y="81"/>
                  <a:pt x="109" y="81"/>
                </a:cubicBezTo>
                <a:cubicBezTo>
                  <a:pt x="125" y="90"/>
                  <a:pt x="136" y="109"/>
                  <a:pt x="130" y="134"/>
                </a:cubicBezTo>
                <a:cubicBezTo>
                  <a:pt x="130" y="134"/>
                  <a:pt x="125" y="154"/>
                  <a:pt x="122" y="164"/>
                </a:cubicBezTo>
                <a:cubicBezTo>
                  <a:pt x="122" y="164"/>
                  <a:pt x="122" y="164"/>
                  <a:pt x="122" y="164"/>
                </a:cubicBezTo>
                <a:cubicBezTo>
                  <a:pt x="118" y="178"/>
                  <a:pt x="136" y="187"/>
                  <a:pt x="136" y="187"/>
                </a:cubicBezTo>
                <a:cubicBezTo>
                  <a:pt x="131" y="207"/>
                  <a:pt x="131" y="207"/>
                  <a:pt x="131" y="207"/>
                </a:cubicBezTo>
                <a:lnTo>
                  <a:pt x="54" y="187"/>
                </a:lnTo>
                <a:close/>
                <a:moveTo>
                  <a:pt x="54" y="203"/>
                </a:moveTo>
                <a:cubicBezTo>
                  <a:pt x="46" y="203"/>
                  <a:pt x="38" y="208"/>
                  <a:pt x="36" y="216"/>
                </a:cubicBezTo>
                <a:cubicBezTo>
                  <a:pt x="34" y="226"/>
                  <a:pt x="40" y="236"/>
                  <a:pt x="50" y="239"/>
                </a:cubicBezTo>
                <a:cubicBezTo>
                  <a:pt x="51" y="239"/>
                  <a:pt x="53" y="239"/>
                  <a:pt x="54" y="239"/>
                </a:cubicBezTo>
                <a:cubicBezTo>
                  <a:pt x="54" y="203"/>
                  <a:pt x="54" y="203"/>
                  <a:pt x="54" y="203"/>
                </a:cubicBezTo>
                <a:close/>
                <a:moveTo>
                  <a:pt x="54" y="82"/>
                </a:moveTo>
                <a:cubicBezTo>
                  <a:pt x="54" y="187"/>
                  <a:pt x="54" y="187"/>
                  <a:pt x="54" y="187"/>
                </a:cubicBezTo>
                <a:cubicBezTo>
                  <a:pt x="0" y="173"/>
                  <a:pt x="0" y="173"/>
                  <a:pt x="0" y="173"/>
                </a:cubicBezTo>
                <a:cubicBezTo>
                  <a:pt x="5" y="152"/>
                  <a:pt x="5" y="152"/>
                  <a:pt x="5" y="152"/>
                </a:cubicBezTo>
                <a:cubicBezTo>
                  <a:pt x="5" y="152"/>
                  <a:pt x="25" y="154"/>
                  <a:pt x="29" y="140"/>
                </a:cubicBezTo>
                <a:cubicBezTo>
                  <a:pt x="32" y="128"/>
                  <a:pt x="37" y="109"/>
                  <a:pt x="37" y="109"/>
                </a:cubicBezTo>
                <a:cubicBezTo>
                  <a:pt x="40" y="97"/>
                  <a:pt x="46" y="88"/>
                  <a:pt x="54" y="82"/>
                </a:cubicBezTo>
                <a:close/>
              </a:path>
            </a:pathLst>
          </a:custGeom>
          <a:solidFill>
            <a:srgbClr val="1D3C7A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61" name="Freeform 56"/>
          <p:cNvSpPr>
            <a:spLocks noEditPoints="1"/>
          </p:cNvSpPr>
          <p:nvPr/>
        </p:nvSpPr>
        <p:spPr bwMode="auto">
          <a:xfrm>
            <a:off x="5153334" y="2626986"/>
            <a:ext cx="461408" cy="669702"/>
          </a:xfrm>
          <a:custGeom>
            <a:avLst/>
            <a:gdLst>
              <a:gd name="T0" fmla="*/ 198 w 255"/>
              <a:gd name="T1" fmla="*/ 128 h 277"/>
              <a:gd name="T2" fmla="*/ 191 w 255"/>
              <a:gd name="T3" fmla="*/ 158 h 277"/>
              <a:gd name="T4" fmla="*/ 191 w 255"/>
              <a:gd name="T5" fmla="*/ 185 h 277"/>
              <a:gd name="T6" fmla="*/ 196 w 255"/>
              <a:gd name="T7" fmla="*/ 187 h 277"/>
              <a:gd name="T8" fmla="*/ 218 w 255"/>
              <a:gd name="T9" fmla="*/ 218 h 277"/>
              <a:gd name="T10" fmla="*/ 191 w 255"/>
              <a:gd name="T11" fmla="*/ 201 h 277"/>
              <a:gd name="T12" fmla="*/ 191 w 255"/>
              <a:gd name="T13" fmla="*/ 55 h 277"/>
              <a:gd name="T14" fmla="*/ 218 w 255"/>
              <a:gd name="T15" fmla="*/ 38 h 277"/>
              <a:gd name="T16" fmla="*/ 196 w 255"/>
              <a:gd name="T17" fmla="*/ 69 h 277"/>
              <a:gd name="T18" fmla="*/ 191 w 255"/>
              <a:gd name="T19" fmla="*/ 71 h 277"/>
              <a:gd name="T20" fmla="*/ 249 w 255"/>
              <a:gd name="T21" fmla="*/ 121 h 277"/>
              <a:gd name="T22" fmla="*/ 211 w 255"/>
              <a:gd name="T23" fmla="*/ 128 h 277"/>
              <a:gd name="T24" fmla="*/ 249 w 255"/>
              <a:gd name="T25" fmla="*/ 134 h 277"/>
              <a:gd name="T26" fmla="*/ 249 w 255"/>
              <a:gd name="T27" fmla="*/ 121 h 277"/>
              <a:gd name="T28" fmla="*/ 132 w 255"/>
              <a:gd name="T29" fmla="*/ 277 h 277"/>
              <a:gd name="T30" fmla="*/ 167 w 255"/>
              <a:gd name="T31" fmla="*/ 186 h 277"/>
              <a:gd name="T32" fmla="*/ 191 w 255"/>
              <a:gd name="T33" fmla="*/ 98 h 277"/>
              <a:gd name="T34" fmla="*/ 127 w 255"/>
              <a:gd name="T35" fmla="*/ 72 h 277"/>
              <a:gd name="T36" fmla="*/ 183 w 255"/>
              <a:gd name="T37" fmla="*/ 128 h 277"/>
              <a:gd name="T38" fmla="*/ 156 w 255"/>
              <a:gd name="T39" fmla="*/ 176 h 277"/>
              <a:gd name="T40" fmla="*/ 153 w 255"/>
              <a:gd name="T41" fmla="*/ 214 h 277"/>
              <a:gd name="T42" fmla="*/ 127 w 255"/>
              <a:gd name="T43" fmla="*/ 277 h 277"/>
              <a:gd name="T44" fmla="*/ 191 w 255"/>
              <a:gd name="T45" fmla="*/ 71 h 277"/>
              <a:gd name="T46" fmla="*/ 186 w 255"/>
              <a:gd name="T47" fmla="*/ 60 h 277"/>
              <a:gd name="T48" fmla="*/ 191 w 255"/>
              <a:gd name="T49" fmla="*/ 185 h 277"/>
              <a:gd name="T50" fmla="*/ 186 w 255"/>
              <a:gd name="T51" fmla="*/ 196 h 277"/>
              <a:gd name="T52" fmla="*/ 191 w 255"/>
              <a:gd name="T53" fmla="*/ 185 h 277"/>
              <a:gd name="T54" fmla="*/ 127 w 255"/>
              <a:gd name="T55" fmla="*/ 0 h 277"/>
              <a:gd name="T56" fmla="*/ 134 w 255"/>
              <a:gd name="T57" fmla="*/ 7 h 277"/>
              <a:gd name="T58" fmla="*/ 128 w 255"/>
              <a:gd name="T59" fmla="*/ 45 h 277"/>
              <a:gd name="T60" fmla="*/ 127 w 255"/>
              <a:gd name="T61" fmla="*/ 45 h 277"/>
              <a:gd name="T62" fmla="*/ 64 w 255"/>
              <a:gd name="T63" fmla="*/ 97 h 277"/>
              <a:gd name="T64" fmla="*/ 89 w 255"/>
              <a:gd name="T65" fmla="*/ 187 h 277"/>
              <a:gd name="T66" fmla="*/ 124 w 255"/>
              <a:gd name="T67" fmla="*/ 277 h 277"/>
              <a:gd name="T68" fmla="*/ 127 w 255"/>
              <a:gd name="T69" fmla="*/ 214 h 277"/>
              <a:gd name="T70" fmla="*/ 103 w 255"/>
              <a:gd name="T71" fmla="*/ 183 h 277"/>
              <a:gd name="T72" fmla="*/ 71 w 255"/>
              <a:gd name="T73" fmla="*/ 128 h 277"/>
              <a:gd name="T74" fmla="*/ 127 w 255"/>
              <a:gd name="T75" fmla="*/ 72 h 277"/>
              <a:gd name="T76" fmla="*/ 127 w 255"/>
              <a:gd name="T77" fmla="*/ 57 h 277"/>
              <a:gd name="T78" fmla="*/ 127 w 255"/>
              <a:gd name="T79" fmla="*/ 0 h 277"/>
              <a:gd name="T80" fmla="*/ 121 w 255"/>
              <a:gd name="T81" fmla="*/ 38 h 277"/>
              <a:gd name="T82" fmla="*/ 127 w 255"/>
              <a:gd name="T83" fmla="*/ 0 h 277"/>
              <a:gd name="T84" fmla="*/ 64 w 255"/>
              <a:gd name="T85" fmla="*/ 185 h 277"/>
              <a:gd name="T86" fmla="*/ 69 w 255"/>
              <a:gd name="T87" fmla="*/ 196 h 277"/>
              <a:gd name="T88" fmla="*/ 64 w 255"/>
              <a:gd name="T89" fmla="*/ 71 h 277"/>
              <a:gd name="T90" fmla="*/ 69 w 255"/>
              <a:gd name="T91" fmla="*/ 60 h 277"/>
              <a:gd name="T92" fmla="*/ 64 w 255"/>
              <a:gd name="T93" fmla="*/ 71 h 277"/>
              <a:gd name="T94" fmla="*/ 57 w 255"/>
              <a:gd name="T95" fmla="*/ 128 h 277"/>
              <a:gd name="T96" fmla="*/ 64 w 255"/>
              <a:gd name="T97" fmla="*/ 97 h 277"/>
              <a:gd name="T98" fmla="*/ 64 w 255"/>
              <a:gd name="T99" fmla="*/ 71 h 277"/>
              <a:gd name="T100" fmla="*/ 60 w 255"/>
              <a:gd name="T101" fmla="*/ 69 h 277"/>
              <a:gd name="T102" fmla="*/ 38 w 255"/>
              <a:gd name="T103" fmla="*/ 38 h 277"/>
              <a:gd name="T104" fmla="*/ 64 w 255"/>
              <a:gd name="T105" fmla="*/ 55 h 277"/>
              <a:gd name="T106" fmla="*/ 64 w 255"/>
              <a:gd name="T107" fmla="*/ 201 h 277"/>
              <a:gd name="T108" fmla="*/ 38 w 255"/>
              <a:gd name="T109" fmla="*/ 218 h 277"/>
              <a:gd name="T110" fmla="*/ 60 w 255"/>
              <a:gd name="T111" fmla="*/ 187 h 277"/>
              <a:gd name="T112" fmla="*/ 64 w 255"/>
              <a:gd name="T113" fmla="*/ 185 h 277"/>
              <a:gd name="T114" fmla="*/ 45 w 255"/>
              <a:gd name="T115" fmla="*/ 128 h 277"/>
              <a:gd name="T116" fmla="*/ 7 w 255"/>
              <a:gd name="T117" fmla="*/ 121 h 277"/>
              <a:gd name="T118" fmla="*/ 7 w 255"/>
              <a:gd name="T119" fmla="*/ 134 h 277"/>
              <a:gd name="T120" fmla="*/ 45 w 255"/>
              <a:gd name="T121" fmla="*/ 128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5" h="277">
                <a:moveTo>
                  <a:pt x="191" y="158"/>
                </a:moveTo>
                <a:cubicBezTo>
                  <a:pt x="195" y="149"/>
                  <a:pt x="198" y="139"/>
                  <a:pt x="198" y="128"/>
                </a:cubicBezTo>
                <a:cubicBezTo>
                  <a:pt x="198" y="117"/>
                  <a:pt x="195" y="107"/>
                  <a:pt x="191" y="98"/>
                </a:cubicBezTo>
                <a:cubicBezTo>
                  <a:pt x="191" y="158"/>
                  <a:pt x="191" y="158"/>
                  <a:pt x="191" y="158"/>
                </a:cubicBezTo>
                <a:close/>
                <a:moveTo>
                  <a:pt x="191" y="201"/>
                </a:moveTo>
                <a:cubicBezTo>
                  <a:pt x="191" y="185"/>
                  <a:pt x="191" y="185"/>
                  <a:pt x="191" y="185"/>
                </a:cubicBezTo>
                <a:cubicBezTo>
                  <a:pt x="193" y="185"/>
                  <a:pt x="194" y="185"/>
                  <a:pt x="196" y="187"/>
                </a:cubicBezTo>
                <a:cubicBezTo>
                  <a:pt x="196" y="187"/>
                  <a:pt x="196" y="187"/>
                  <a:pt x="196" y="187"/>
                </a:cubicBezTo>
                <a:cubicBezTo>
                  <a:pt x="218" y="209"/>
                  <a:pt x="218" y="209"/>
                  <a:pt x="218" y="209"/>
                </a:cubicBezTo>
                <a:cubicBezTo>
                  <a:pt x="220" y="211"/>
                  <a:pt x="220" y="216"/>
                  <a:pt x="218" y="218"/>
                </a:cubicBezTo>
                <a:cubicBezTo>
                  <a:pt x="215" y="221"/>
                  <a:pt x="211" y="221"/>
                  <a:pt x="209" y="218"/>
                </a:cubicBezTo>
                <a:cubicBezTo>
                  <a:pt x="191" y="201"/>
                  <a:pt x="191" y="201"/>
                  <a:pt x="191" y="201"/>
                </a:cubicBezTo>
                <a:close/>
                <a:moveTo>
                  <a:pt x="191" y="71"/>
                </a:moveTo>
                <a:cubicBezTo>
                  <a:pt x="191" y="55"/>
                  <a:pt x="191" y="55"/>
                  <a:pt x="191" y="55"/>
                </a:cubicBezTo>
                <a:cubicBezTo>
                  <a:pt x="209" y="38"/>
                  <a:pt x="209" y="38"/>
                  <a:pt x="209" y="38"/>
                </a:cubicBezTo>
                <a:cubicBezTo>
                  <a:pt x="211" y="35"/>
                  <a:pt x="215" y="35"/>
                  <a:pt x="218" y="38"/>
                </a:cubicBezTo>
                <a:cubicBezTo>
                  <a:pt x="220" y="40"/>
                  <a:pt x="220" y="44"/>
                  <a:pt x="218" y="47"/>
                </a:cubicBezTo>
                <a:cubicBezTo>
                  <a:pt x="196" y="69"/>
                  <a:pt x="196" y="69"/>
                  <a:pt x="196" y="69"/>
                </a:cubicBezTo>
                <a:cubicBezTo>
                  <a:pt x="196" y="69"/>
                  <a:pt x="196" y="69"/>
                  <a:pt x="196" y="69"/>
                </a:cubicBezTo>
                <a:cubicBezTo>
                  <a:pt x="194" y="71"/>
                  <a:pt x="193" y="71"/>
                  <a:pt x="191" y="71"/>
                </a:cubicBezTo>
                <a:close/>
                <a:moveTo>
                  <a:pt x="249" y="121"/>
                </a:moveTo>
                <a:cubicBezTo>
                  <a:pt x="249" y="121"/>
                  <a:pt x="249" y="121"/>
                  <a:pt x="249" y="121"/>
                </a:cubicBezTo>
                <a:cubicBezTo>
                  <a:pt x="217" y="121"/>
                  <a:pt x="217" y="121"/>
                  <a:pt x="217" y="121"/>
                </a:cubicBezTo>
                <a:cubicBezTo>
                  <a:pt x="214" y="121"/>
                  <a:pt x="211" y="124"/>
                  <a:pt x="211" y="128"/>
                </a:cubicBezTo>
                <a:cubicBezTo>
                  <a:pt x="211" y="132"/>
                  <a:pt x="214" y="134"/>
                  <a:pt x="217" y="134"/>
                </a:cubicBezTo>
                <a:cubicBezTo>
                  <a:pt x="249" y="134"/>
                  <a:pt x="249" y="134"/>
                  <a:pt x="249" y="134"/>
                </a:cubicBezTo>
                <a:cubicBezTo>
                  <a:pt x="252" y="134"/>
                  <a:pt x="255" y="132"/>
                  <a:pt x="255" y="128"/>
                </a:cubicBezTo>
                <a:cubicBezTo>
                  <a:pt x="255" y="124"/>
                  <a:pt x="252" y="121"/>
                  <a:pt x="249" y="121"/>
                </a:cubicBezTo>
                <a:close/>
                <a:moveTo>
                  <a:pt x="127" y="277"/>
                </a:moveTo>
                <a:cubicBezTo>
                  <a:pt x="132" y="277"/>
                  <a:pt x="132" y="277"/>
                  <a:pt x="132" y="277"/>
                </a:cubicBezTo>
                <a:cubicBezTo>
                  <a:pt x="151" y="277"/>
                  <a:pt x="167" y="262"/>
                  <a:pt x="167" y="242"/>
                </a:cubicBezTo>
                <a:cubicBezTo>
                  <a:pt x="167" y="186"/>
                  <a:pt x="167" y="186"/>
                  <a:pt x="167" y="186"/>
                </a:cubicBezTo>
                <a:cubicBezTo>
                  <a:pt x="177" y="179"/>
                  <a:pt x="186" y="169"/>
                  <a:pt x="191" y="158"/>
                </a:cubicBezTo>
                <a:cubicBezTo>
                  <a:pt x="191" y="98"/>
                  <a:pt x="191" y="98"/>
                  <a:pt x="191" y="98"/>
                </a:cubicBezTo>
                <a:cubicBezTo>
                  <a:pt x="180" y="74"/>
                  <a:pt x="156" y="57"/>
                  <a:pt x="127" y="57"/>
                </a:cubicBezTo>
                <a:cubicBezTo>
                  <a:pt x="127" y="72"/>
                  <a:pt x="127" y="72"/>
                  <a:pt x="127" y="72"/>
                </a:cubicBezTo>
                <a:cubicBezTo>
                  <a:pt x="143" y="72"/>
                  <a:pt x="157" y="78"/>
                  <a:pt x="167" y="88"/>
                </a:cubicBezTo>
                <a:cubicBezTo>
                  <a:pt x="177" y="98"/>
                  <a:pt x="183" y="112"/>
                  <a:pt x="183" y="128"/>
                </a:cubicBezTo>
                <a:cubicBezTo>
                  <a:pt x="183" y="148"/>
                  <a:pt x="172" y="166"/>
                  <a:pt x="156" y="176"/>
                </a:cubicBezTo>
                <a:cubicBezTo>
                  <a:pt x="156" y="176"/>
                  <a:pt x="156" y="176"/>
                  <a:pt x="156" y="176"/>
                </a:cubicBezTo>
                <a:cubicBezTo>
                  <a:pt x="154" y="177"/>
                  <a:pt x="153" y="180"/>
                  <a:pt x="153" y="182"/>
                </a:cubicBezTo>
                <a:cubicBezTo>
                  <a:pt x="153" y="214"/>
                  <a:pt x="153" y="214"/>
                  <a:pt x="153" y="214"/>
                </a:cubicBezTo>
                <a:cubicBezTo>
                  <a:pt x="127" y="214"/>
                  <a:pt x="127" y="214"/>
                  <a:pt x="127" y="214"/>
                </a:cubicBezTo>
                <a:cubicBezTo>
                  <a:pt x="127" y="277"/>
                  <a:pt x="127" y="277"/>
                  <a:pt x="127" y="277"/>
                </a:cubicBezTo>
                <a:close/>
                <a:moveTo>
                  <a:pt x="191" y="55"/>
                </a:moveTo>
                <a:cubicBezTo>
                  <a:pt x="191" y="71"/>
                  <a:pt x="191" y="71"/>
                  <a:pt x="191" y="71"/>
                </a:cubicBezTo>
                <a:cubicBezTo>
                  <a:pt x="189" y="71"/>
                  <a:pt x="188" y="71"/>
                  <a:pt x="186" y="69"/>
                </a:cubicBezTo>
                <a:cubicBezTo>
                  <a:pt x="184" y="67"/>
                  <a:pt x="184" y="63"/>
                  <a:pt x="186" y="60"/>
                </a:cubicBezTo>
                <a:cubicBezTo>
                  <a:pt x="191" y="55"/>
                  <a:pt x="191" y="55"/>
                  <a:pt x="191" y="55"/>
                </a:cubicBezTo>
                <a:close/>
                <a:moveTo>
                  <a:pt x="191" y="185"/>
                </a:moveTo>
                <a:cubicBezTo>
                  <a:pt x="191" y="201"/>
                  <a:pt x="191" y="201"/>
                  <a:pt x="191" y="201"/>
                </a:cubicBezTo>
                <a:cubicBezTo>
                  <a:pt x="186" y="196"/>
                  <a:pt x="186" y="196"/>
                  <a:pt x="186" y="196"/>
                </a:cubicBezTo>
                <a:cubicBezTo>
                  <a:pt x="184" y="193"/>
                  <a:pt x="184" y="189"/>
                  <a:pt x="186" y="187"/>
                </a:cubicBezTo>
                <a:cubicBezTo>
                  <a:pt x="188" y="185"/>
                  <a:pt x="189" y="185"/>
                  <a:pt x="191" y="185"/>
                </a:cubicBezTo>
                <a:close/>
                <a:moveTo>
                  <a:pt x="127" y="45"/>
                </a:moveTo>
                <a:cubicBezTo>
                  <a:pt x="127" y="0"/>
                  <a:pt x="127" y="0"/>
                  <a:pt x="127" y="0"/>
                </a:cubicBezTo>
                <a:cubicBezTo>
                  <a:pt x="127" y="0"/>
                  <a:pt x="128" y="0"/>
                  <a:pt x="128" y="0"/>
                </a:cubicBezTo>
                <a:cubicBezTo>
                  <a:pt x="131" y="0"/>
                  <a:pt x="134" y="3"/>
                  <a:pt x="134" y="7"/>
                </a:cubicBezTo>
                <a:cubicBezTo>
                  <a:pt x="134" y="38"/>
                  <a:pt x="134" y="38"/>
                  <a:pt x="134" y="38"/>
                </a:cubicBezTo>
                <a:cubicBezTo>
                  <a:pt x="134" y="42"/>
                  <a:pt x="131" y="45"/>
                  <a:pt x="128" y="45"/>
                </a:cubicBezTo>
                <a:cubicBezTo>
                  <a:pt x="128" y="45"/>
                  <a:pt x="128" y="45"/>
                  <a:pt x="128" y="45"/>
                </a:cubicBezTo>
                <a:cubicBezTo>
                  <a:pt x="128" y="45"/>
                  <a:pt x="127" y="45"/>
                  <a:pt x="127" y="45"/>
                </a:cubicBezTo>
                <a:close/>
                <a:moveTo>
                  <a:pt x="127" y="57"/>
                </a:moveTo>
                <a:cubicBezTo>
                  <a:pt x="99" y="57"/>
                  <a:pt x="75" y="74"/>
                  <a:pt x="64" y="97"/>
                </a:cubicBezTo>
                <a:cubicBezTo>
                  <a:pt x="64" y="159"/>
                  <a:pt x="64" y="159"/>
                  <a:pt x="64" y="159"/>
                </a:cubicBezTo>
                <a:cubicBezTo>
                  <a:pt x="70" y="170"/>
                  <a:pt x="78" y="180"/>
                  <a:pt x="89" y="187"/>
                </a:cubicBezTo>
                <a:cubicBezTo>
                  <a:pt x="89" y="242"/>
                  <a:pt x="89" y="242"/>
                  <a:pt x="89" y="242"/>
                </a:cubicBezTo>
                <a:cubicBezTo>
                  <a:pt x="89" y="262"/>
                  <a:pt x="104" y="277"/>
                  <a:pt x="124" y="277"/>
                </a:cubicBezTo>
                <a:cubicBezTo>
                  <a:pt x="127" y="277"/>
                  <a:pt x="127" y="277"/>
                  <a:pt x="127" y="277"/>
                </a:cubicBezTo>
                <a:cubicBezTo>
                  <a:pt x="127" y="214"/>
                  <a:pt x="127" y="214"/>
                  <a:pt x="127" y="214"/>
                </a:cubicBezTo>
                <a:cubicBezTo>
                  <a:pt x="103" y="214"/>
                  <a:pt x="103" y="214"/>
                  <a:pt x="103" y="214"/>
                </a:cubicBezTo>
                <a:cubicBezTo>
                  <a:pt x="103" y="183"/>
                  <a:pt x="103" y="183"/>
                  <a:pt x="103" y="183"/>
                </a:cubicBezTo>
                <a:cubicBezTo>
                  <a:pt x="103" y="180"/>
                  <a:pt x="102" y="178"/>
                  <a:pt x="100" y="176"/>
                </a:cubicBezTo>
                <a:cubicBezTo>
                  <a:pt x="83" y="167"/>
                  <a:pt x="71" y="149"/>
                  <a:pt x="71" y="128"/>
                </a:cubicBezTo>
                <a:cubicBezTo>
                  <a:pt x="71" y="112"/>
                  <a:pt x="78" y="98"/>
                  <a:pt x="88" y="88"/>
                </a:cubicBezTo>
                <a:cubicBezTo>
                  <a:pt x="98" y="78"/>
                  <a:pt x="112" y="72"/>
                  <a:pt x="127" y="72"/>
                </a:cubicBezTo>
                <a:cubicBezTo>
                  <a:pt x="127" y="72"/>
                  <a:pt x="127" y="72"/>
                  <a:pt x="127" y="72"/>
                </a:cubicBezTo>
                <a:cubicBezTo>
                  <a:pt x="127" y="57"/>
                  <a:pt x="127" y="57"/>
                  <a:pt x="127" y="57"/>
                </a:cubicBezTo>
                <a:cubicBezTo>
                  <a:pt x="127" y="57"/>
                  <a:pt x="127" y="57"/>
                  <a:pt x="127" y="57"/>
                </a:cubicBezTo>
                <a:close/>
                <a:moveTo>
                  <a:pt x="127" y="0"/>
                </a:moveTo>
                <a:cubicBezTo>
                  <a:pt x="127" y="45"/>
                  <a:pt x="127" y="45"/>
                  <a:pt x="127" y="45"/>
                </a:cubicBezTo>
                <a:cubicBezTo>
                  <a:pt x="124" y="45"/>
                  <a:pt x="121" y="42"/>
                  <a:pt x="121" y="38"/>
                </a:cubicBezTo>
                <a:cubicBezTo>
                  <a:pt x="121" y="7"/>
                  <a:pt x="121" y="7"/>
                  <a:pt x="121" y="7"/>
                </a:cubicBezTo>
                <a:cubicBezTo>
                  <a:pt x="121" y="4"/>
                  <a:pt x="124" y="1"/>
                  <a:pt x="127" y="0"/>
                </a:cubicBezTo>
                <a:close/>
                <a:moveTo>
                  <a:pt x="64" y="201"/>
                </a:moveTo>
                <a:cubicBezTo>
                  <a:pt x="64" y="185"/>
                  <a:pt x="64" y="185"/>
                  <a:pt x="64" y="185"/>
                </a:cubicBezTo>
                <a:cubicBezTo>
                  <a:pt x="66" y="185"/>
                  <a:pt x="68" y="185"/>
                  <a:pt x="69" y="187"/>
                </a:cubicBezTo>
                <a:cubicBezTo>
                  <a:pt x="72" y="189"/>
                  <a:pt x="72" y="193"/>
                  <a:pt x="69" y="196"/>
                </a:cubicBezTo>
                <a:cubicBezTo>
                  <a:pt x="64" y="201"/>
                  <a:pt x="64" y="201"/>
                  <a:pt x="64" y="201"/>
                </a:cubicBezTo>
                <a:close/>
                <a:moveTo>
                  <a:pt x="64" y="71"/>
                </a:moveTo>
                <a:cubicBezTo>
                  <a:pt x="64" y="55"/>
                  <a:pt x="64" y="55"/>
                  <a:pt x="64" y="55"/>
                </a:cubicBezTo>
                <a:cubicBezTo>
                  <a:pt x="69" y="60"/>
                  <a:pt x="69" y="60"/>
                  <a:pt x="69" y="60"/>
                </a:cubicBezTo>
                <a:cubicBezTo>
                  <a:pt x="72" y="63"/>
                  <a:pt x="72" y="67"/>
                  <a:pt x="69" y="69"/>
                </a:cubicBezTo>
                <a:cubicBezTo>
                  <a:pt x="68" y="71"/>
                  <a:pt x="66" y="71"/>
                  <a:pt x="64" y="71"/>
                </a:cubicBezTo>
                <a:close/>
                <a:moveTo>
                  <a:pt x="64" y="97"/>
                </a:moveTo>
                <a:cubicBezTo>
                  <a:pt x="59" y="106"/>
                  <a:pt x="57" y="117"/>
                  <a:pt x="57" y="128"/>
                </a:cubicBezTo>
                <a:cubicBezTo>
                  <a:pt x="57" y="139"/>
                  <a:pt x="59" y="149"/>
                  <a:pt x="64" y="159"/>
                </a:cubicBezTo>
                <a:cubicBezTo>
                  <a:pt x="64" y="97"/>
                  <a:pt x="64" y="97"/>
                  <a:pt x="64" y="97"/>
                </a:cubicBezTo>
                <a:close/>
                <a:moveTo>
                  <a:pt x="64" y="55"/>
                </a:moveTo>
                <a:cubicBezTo>
                  <a:pt x="64" y="71"/>
                  <a:pt x="64" y="71"/>
                  <a:pt x="64" y="71"/>
                </a:cubicBezTo>
                <a:cubicBezTo>
                  <a:pt x="62" y="71"/>
                  <a:pt x="61" y="70"/>
                  <a:pt x="60" y="69"/>
                </a:cubicBezTo>
                <a:cubicBezTo>
                  <a:pt x="60" y="69"/>
                  <a:pt x="60" y="69"/>
                  <a:pt x="60" y="69"/>
                </a:cubicBezTo>
                <a:cubicBezTo>
                  <a:pt x="38" y="47"/>
                  <a:pt x="38" y="47"/>
                  <a:pt x="38" y="47"/>
                </a:cubicBezTo>
                <a:cubicBezTo>
                  <a:pt x="35" y="44"/>
                  <a:pt x="35" y="40"/>
                  <a:pt x="38" y="38"/>
                </a:cubicBezTo>
                <a:cubicBezTo>
                  <a:pt x="40" y="35"/>
                  <a:pt x="44" y="35"/>
                  <a:pt x="47" y="38"/>
                </a:cubicBezTo>
                <a:cubicBezTo>
                  <a:pt x="64" y="55"/>
                  <a:pt x="64" y="55"/>
                  <a:pt x="64" y="55"/>
                </a:cubicBezTo>
                <a:close/>
                <a:moveTo>
                  <a:pt x="64" y="185"/>
                </a:moveTo>
                <a:cubicBezTo>
                  <a:pt x="64" y="201"/>
                  <a:pt x="64" y="201"/>
                  <a:pt x="64" y="201"/>
                </a:cubicBezTo>
                <a:cubicBezTo>
                  <a:pt x="47" y="218"/>
                  <a:pt x="47" y="218"/>
                  <a:pt x="47" y="218"/>
                </a:cubicBezTo>
                <a:cubicBezTo>
                  <a:pt x="44" y="221"/>
                  <a:pt x="40" y="221"/>
                  <a:pt x="38" y="218"/>
                </a:cubicBezTo>
                <a:cubicBezTo>
                  <a:pt x="35" y="216"/>
                  <a:pt x="35" y="211"/>
                  <a:pt x="38" y="209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1" y="185"/>
                  <a:pt x="62" y="185"/>
                  <a:pt x="64" y="185"/>
                </a:cubicBezTo>
                <a:close/>
                <a:moveTo>
                  <a:pt x="45" y="128"/>
                </a:moveTo>
                <a:cubicBezTo>
                  <a:pt x="45" y="128"/>
                  <a:pt x="45" y="128"/>
                  <a:pt x="45" y="128"/>
                </a:cubicBezTo>
                <a:cubicBezTo>
                  <a:pt x="45" y="124"/>
                  <a:pt x="42" y="121"/>
                  <a:pt x="38" y="121"/>
                </a:cubicBezTo>
                <a:cubicBezTo>
                  <a:pt x="7" y="121"/>
                  <a:pt x="7" y="121"/>
                  <a:pt x="7" y="121"/>
                </a:cubicBezTo>
                <a:cubicBezTo>
                  <a:pt x="3" y="121"/>
                  <a:pt x="0" y="124"/>
                  <a:pt x="0" y="128"/>
                </a:cubicBezTo>
                <a:cubicBezTo>
                  <a:pt x="0" y="132"/>
                  <a:pt x="3" y="134"/>
                  <a:pt x="7" y="134"/>
                </a:cubicBezTo>
                <a:cubicBezTo>
                  <a:pt x="38" y="134"/>
                  <a:pt x="38" y="134"/>
                  <a:pt x="38" y="134"/>
                </a:cubicBezTo>
                <a:cubicBezTo>
                  <a:pt x="42" y="134"/>
                  <a:pt x="45" y="132"/>
                  <a:pt x="45" y="128"/>
                </a:cubicBez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62" name="Freeform 57"/>
          <p:cNvSpPr>
            <a:spLocks noEditPoints="1"/>
          </p:cNvSpPr>
          <p:nvPr/>
        </p:nvSpPr>
        <p:spPr bwMode="auto">
          <a:xfrm>
            <a:off x="6855275" y="895604"/>
            <a:ext cx="438998" cy="574784"/>
          </a:xfrm>
          <a:custGeom>
            <a:avLst/>
            <a:gdLst>
              <a:gd name="T0" fmla="*/ 231 w 243"/>
              <a:gd name="T1" fmla="*/ 92 h 238"/>
              <a:gd name="T2" fmla="*/ 214 w 243"/>
              <a:gd name="T3" fmla="*/ 83 h 238"/>
              <a:gd name="T4" fmla="*/ 206 w 243"/>
              <a:gd name="T5" fmla="*/ 71 h 238"/>
              <a:gd name="T6" fmla="*/ 192 w 243"/>
              <a:gd name="T7" fmla="*/ 82 h 238"/>
              <a:gd name="T8" fmla="*/ 194 w 243"/>
              <a:gd name="T9" fmla="*/ 64 h 238"/>
              <a:gd name="T10" fmla="*/ 179 w 243"/>
              <a:gd name="T11" fmla="*/ 64 h 238"/>
              <a:gd name="T12" fmla="*/ 162 w 243"/>
              <a:gd name="T13" fmla="*/ 54 h 238"/>
              <a:gd name="T14" fmla="*/ 154 w 243"/>
              <a:gd name="T15" fmla="*/ 42 h 238"/>
              <a:gd name="T16" fmla="*/ 140 w 243"/>
              <a:gd name="T17" fmla="*/ 53 h 238"/>
              <a:gd name="T18" fmla="*/ 142 w 243"/>
              <a:gd name="T19" fmla="*/ 35 h 238"/>
              <a:gd name="T20" fmla="*/ 128 w 243"/>
              <a:gd name="T21" fmla="*/ 35 h 238"/>
              <a:gd name="T22" fmla="*/ 110 w 243"/>
              <a:gd name="T23" fmla="*/ 25 h 238"/>
              <a:gd name="T24" fmla="*/ 102 w 243"/>
              <a:gd name="T25" fmla="*/ 13 h 238"/>
              <a:gd name="T26" fmla="*/ 101 w 243"/>
              <a:gd name="T27" fmla="*/ 22 h 238"/>
              <a:gd name="T28" fmla="*/ 208 w 243"/>
              <a:gd name="T29" fmla="*/ 128 h 238"/>
              <a:gd name="T30" fmla="*/ 206 w 243"/>
              <a:gd name="T31" fmla="*/ 132 h 238"/>
              <a:gd name="T32" fmla="*/ 101 w 243"/>
              <a:gd name="T33" fmla="*/ 74 h 238"/>
              <a:gd name="T34" fmla="*/ 196 w 243"/>
              <a:gd name="T35" fmla="*/ 149 h 238"/>
              <a:gd name="T36" fmla="*/ 194 w 243"/>
              <a:gd name="T37" fmla="*/ 153 h 238"/>
              <a:gd name="T38" fmla="*/ 101 w 243"/>
              <a:gd name="T39" fmla="*/ 101 h 238"/>
              <a:gd name="T40" fmla="*/ 185 w 243"/>
              <a:gd name="T41" fmla="*/ 170 h 238"/>
              <a:gd name="T42" fmla="*/ 182 w 243"/>
              <a:gd name="T43" fmla="*/ 174 h 238"/>
              <a:gd name="T44" fmla="*/ 101 w 243"/>
              <a:gd name="T45" fmla="*/ 129 h 238"/>
              <a:gd name="T46" fmla="*/ 173 w 243"/>
              <a:gd name="T47" fmla="*/ 191 h 238"/>
              <a:gd name="T48" fmla="*/ 171 w 243"/>
              <a:gd name="T49" fmla="*/ 195 h 238"/>
              <a:gd name="T50" fmla="*/ 101 w 243"/>
              <a:gd name="T51" fmla="*/ 156 h 238"/>
              <a:gd name="T52" fmla="*/ 138 w 243"/>
              <a:gd name="T53" fmla="*/ 231 h 238"/>
              <a:gd name="T54" fmla="*/ 243 w 243"/>
              <a:gd name="T55" fmla="*/ 91 h 238"/>
              <a:gd name="T56" fmla="*/ 101 w 243"/>
              <a:gd name="T57" fmla="*/ 22 h 238"/>
              <a:gd name="T58" fmla="*/ 85 w 243"/>
              <a:gd name="T59" fmla="*/ 11 h 238"/>
              <a:gd name="T60" fmla="*/ 78 w 243"/>
              <a:gd name="T61" fmla="*/ 0 h 238"/>
              <a:gd name="T62" fmla="*/ 15 w 243"/>
              <a:gd name="T63" fmla="*/ 163 h 238"/>
              <a:gd name="T64" fmla="*/ 101 w 243"/>
              <a:gd name="T65" fmla="*/ 156 h 238"/>
              <a:gd name="T66" fmla="*/ 27 w 243"/>
              <a:gd name="T67" fmla="*/ 113 h 238"/>
              <a:gd name="T68" fmla="*/ 101 w 243"/>
              <a:gd name="T69" fmla="*/ 151 h 238"/>
              <a:gd name="T70" fmla="*/ 40 w 243"/>
              <a:gd name="T71" fmla="*/ 95 h 238"/>
              <a:gd name="T72" fmla="*/ 42 w 243"/>
              <a:gd name="T73" fmla="*/ 91 h 238"/>
              <a:gd name="T74" fmla="*/ 101 w 243"/>
              <a:gd name="T75" fmla="*/ 101 h 238"/>
              <a:gd name="T76" fmla="*/ 51 w 243"/>
              <a:gd name="T77" fmla="*/ 71 h 238"/>
              <a:gd name="T78" fmla="*/ 101 w 243"/>
              <a:gd name="T79" fmla="*/ 96 h 238"/>
              <a:gd name="T80" fmla="*/ 63 w 243"/>
              <a:gd name="T81" fmla="*/ 53 h 238"/>
              <a:gd name="T82" fmla="*/ 65 w 243"/>
              <a:gd name="T83" fmla="*/ 49 h 238"/>
              <a:gd name="T84" fmla="*/ 101 w 243"/>
              <a:gd name="T85" fmla="*/ 22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43" h="238">
                <a:moveTo>
                  <a:pt x="232" y="85"/>
                </a:moveTo>
                <a:cubicBezTo>
                  <a:pt x="233" y="87"/>
                  <a:pt x="233" y="90"/>
                  <a:pt x="231" y="92"/>
                </a:cubicBezTo>
                <a:cubicBezTo>
                  <a:pt x="229" y="97"/>
                  <a:pt x="223" y="99"/>
                  <a:pt x="218" y="96"/>
                </a:cubicBezTo>
                <a:cubicBezTo>
                  <a:pt x="213" y="94"/>
                  <a:pt x="212" y="88"/>
                  <a:pt x="214" y="83"/>
                </a:cubicBezTo>
                <a:cubicBezTo>
                  <a:pt x="216" y="81"/>
                  <a:pt x="218" y="79"/>
                  <a:pt x="220" y="78"/>
                </a:cubicBezTo>
                <a:cubicBezTo>
                  <a:pt x="206" y="71"/>
                  <a:pt x="206" y="71"/>
                  <a:pt x="206" y="71"/>
                </a:cubicBezTo>
                <a:cubicBezTo>
                  <a:pt x="207" y="73"/>
                  <a:pt x="207" y="76"/>
                  <a:pt x="205" y="78"/>
                </a:cubicBezTo>
                <a:cubicBezTo>
                  <a:pt x="203" y="83"/>
                  <a:pt x="197" y="84"/>
                  <a:pt x="192" y="82"/>
                </a:cubicBezTo>
                <a:cubicBezTo>
                  <a:pt x="188" y="79"/>
                  <a:pt x="186" y="73"/>
                  <a:pt x="188" y="69"/>
                </a:cubicBezTo>
                <a:cubicBezTo>
                  <a:pt x="190" y="66"/>
                  <a:pt x="192" y="65"/>
                  <a:pt x="194" y="64"/>
                </a:cubicBezTo>
                <a:cubicBezTo>
                  <a:pt x="180" y="56"/>
                  <a:pt x="180" y="56"/>
                  <a:pt x="180" y="56"/>
                </a:cubicBezTo>
                <a:cubicBezTo>
                  <a:pt x="181" y="59"/>
                  <a:pt x="181" y="61"/>
                  <a:pt x="179" y="64"/>
                </a:cubicBezTo>
                <a:cubicBezTo>
                  <a:pt x="177" y="68"/>
                  <a:pt x="171" y="70"/>
                  <a:pt x="166" y="67"/>
                </a:cubicBezTo>
                <a:cubicBezTo>
                  <a:pt x="161" y="65"/>
                  <a:pt x="160" y="59"/>
                  <a:pt x="162" y="54"/>
                </a:cubicBezTo>
                <a:cubicBezTo>
                  <a:pt x="164" y="52"/>
                  <a:pt x="166" y="50"/>
                  <a:pt x="168" y="50"/>
                </a:cubicBezTo>
                <a:cubicBezTo>
                  <a:pt x="154" y="42"/>
                  <a:pt x="154" y="42"/>
                  <a:pt x="154" y="42"/>
                </a:cubicBezTo>
                <a:cubicBezTo>
                  <a:pt x="155" y="44"/>
                  <a:pt x="155" y="47"/>
                  <a:pt x="153" y="49"/>
                </a:cubicBezTo>
                <a:cubicBezTo>
                  <a:pt x="151" y="54"/>
                  <a:pt x="145" y="56"/>
                  <a:pt x="140" y="53"/>
                </a:cubicBezTo>
                <a:cubicBezTo>
                  <a:pt x="136" y="50"/>
                  <a:pt x="134" y="45"/>
                  <a:pt x="136" y="40"/>
                </a:cubicBezTo>
                <a:cubicBezTo>
                  <a:pt x="138" y="37"/>
                  <a:pt x="140" y="36"/>
                  <a:pt x="142" y="35"/>
                </a:cubicBezTo>
                <a:cubicBezTo>
                  <a:pt x="128" y="28"/>
                  <a:pt x="128" y="28"/>
                  <a:pt x="128" y="28"/>
                </a:cubicBezTo>
                <a:cubicBezTo>
                  <a:pt x="129" y="30"/>
                  <a:pt x="129" y="33"/>
                  <a:pt x="128" y="35"/>
                </a:cubicBezTo>
                <a:cubicBezTo>
                  <a:pt x="125" y="40"/>
                  <a:pt x="119" y="41"/>
                  <a:pt x="114" y="39"/>
                </a:cubicBezTo>
                <a:cubicBezTo>
                  <a:pt x="110" y="36"/>
                  <a:pt x="108" y="30"/>
                  <a:pt x="110" y="25"/>
                </a:cubicBezTo>
                <a:cubicBezTo>
                  <a:pt x="112" y="23"/>
                  <a:pt x="114" y="22"/>
                  <a:pt x="116" y="21"/>
                </a:cubicBezTo>
                <a:cubicBezTo>
                  <a:pt x="102" y="13"/>
                  <a:pt x="102" y="13"/>
                  <a:pt x="102" y="13"/>
                </a:cubicBezTo>
                <a:cubicBezTo>
                  <a:pt x="103" y="16"/>
                  <a:pt x="103" y="18"/>
                  <a:pt x="102" y="21"/>
                </a:cubicBezTo>
                <a:cubicBezTo>
                  <a:pt x="101" y="21"/>
                  <a:pt x="101" y="22"/>
                  <a:pt x="101" y="22"/>
                </a:cubicBezTo>
                <a:cubicBezTo>
                  <a:pt x="101" y="69"/>
                  <a:pt x="101" y="69"/>
                  <a:pt x="101" y="69"/>
                </a:cubicBezTo>
                <a:cubicBezTo>
                  <a:pt x="208" y="128"/>
                  <a:pt x="208" y="128"/>
                  <a:pt x="208" y="128"/>
                </a:cubicBezTo>
                <a:cubicBezTo>
                  <a:pt x="209" y="129"/>
                  <a:pt x="209" y="130"/>
                  <a:pt x="209" y="131"/>
                </a:cubicBezTo>
                <a:cubicBezTo>
                  <a:pt x="208" y="132"/>
                  <a:pt x="207" y="133"/>
                  <a:pt x="206" y="132"/>
                </a:cubicBezTo>
                <a:cubicBezTo>
                  <a:pt x="206" y="132"/>
                  <a:pt x="206" y="132"/>
                  <a:pt x="206" y="132"/>
                </a:cubicBezTo>
                <a:cubicBezTo>
                  <a:pt x="101" y="74"/>
                  <a:pt x="101" y="74"/>
                  <a:pt x="101" y="74"/>
                </a:cubicBezTo>
                <a:cubicBezTo>
                  <a:pt x="101" y="96"/>
                  <a:pt x="101" y="96"/>
                  <a:pt x="101" y="96"/>
                </a:cubicBezTo>
                <a:cubicBezTo>
                  <a:pt x="196" y="149"/>
                  <a:pt x="196" y="149"/>
                  <a:pt x="196" y="149"/>
                </a:cubicBezTo>
                <a:cubicBezTo>
                  <a:pt x="197" y="150"/>
                  <a:pt x="198" y="151"/>
                  <a:pt x="197" y="152"/>
                </a:cubicBezTo>
                <a:cubicBezTo>
                  <a:pt x="197" y="153"/>
                  <a:pt x="195" y="154"/>
                  <a:pt x="194" y="153"/>
                </a:cubicBezTo>
                <a:cubicBezTo>
                  <a:pt x="194" y="153"/>
                  <a:pt x="194" y="153"/>
                  <a:pt x="194" y="153"/>
                </a:cubicBezTo>
                <a:cubicBezTo>
                  <a:pt x="101" y="101"/>
                  <a:pt x="101" y="101"/>
                  <a:pt x="101" y="101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85" y="170"/>
                  <a:pt x="185" y="170"/>
                  <a:pt x="185" y="170"/>
                </a:cubicBezTo>
                <a:cubicBezTo>
                  <a:pt x="186" y="171"/>
                  <a:pt x="186" y="172"/>
                  <a:pt x="186" y="173"/>
                </a:cubicBezTo>
                <a:cubicBezTo>
                  <a:pt x="185" y="174"/>
                  <a:pt x="184" y="175"/>
                  <a:pt x="182" y="174"/>
                </a:cubicBezTo>
                <a:cubicBezTo>
                  <a:pt x="182" y="174"/>
                  <a:pt x="182" y="174"/>
                  <a:pt x="182" y="174"/>
                </a:cubicBezTo>
                <a:cubicBezTo>
                  <a:pt x="101" y="129"/>
                  <a:pt x="101" y="129"/>
                  <a:pt x="101" y="129"/>
                </a:cubicBezTo>
                <a:cubicBezTo>
                  <a:pt x="101" y="151"/>
                  <a:pt x="101" y="151"/>
                  <a:pt x="101" y="151"/>
                </a:cubicBezTo>
                <a:cubicBezTo>
                  <a:pt x="173" y="191"/>
                  <a:pt x="173" y="191"/>
                  <a:pt x="173" y="191"/>
                </a:cubicBezTo>
                <a:cubicBezTo>
                  <a:pt x="174" y="192"/>
                  <a:pt x="174" y="193"/>
                  <a:pt x="174" y="194"/>
                </a:cubicBezTo>
                <a:cubicBezTo>
                  <a:pt x="173" y="196"/>
                  <a:pt x="172" y="196"/>
                  <a:pt x="171" y="195"/>
                </a:cubicBezTo>
                <a:cubicBezTo>
                  <a:pt x="171" y="195"/>
                  <a:pt x="171" y="195"/>
                  <a:pt x="171" y="195"/>
                </a:cubicBezTo>
                <a:cubicBezTo>
                  <a:pt x="101" y="156"/>
                  <a:pt x="101" y="156"/>
                  <a:pt x="101" y="156"/>
                </a:cubicBezTo>
                <a:cubicBezTo>
                  <a:pt x="101" y="210"/>
                  <a:pt x="101" y="210"/>
                  <a:pt x="101" y="210"/>
                </a:cubicBezTo>
                <a:cubicBezTo>
                  <a:pt x="138" y="231"/>
                  <a:pt x="138" y="231"/>
                  <a:pt x="138" y="231"/>
                </a:cubicBezTo>
                <a:cubicBezTo>
                  <a:pt x="150" y="238"/>
                  <a:pt x="164" y="233"/>
                  <a:pt x="171" y="222"/>
                </a:cubicBezTo>
                <a:cubicBezTo>
                  <a:pt x="243" y="91"/>
                  <a:pt x="243" y="91"/>
                  <a:pt x="243" y="91"/>
                </a:cubicBezTo>
                <a:lnTo>
                  <a:pt x="232" y="85"/>
                </a:lnTo>
                <a:close/>
                <a:moveTo>
                  <a:pt x="101" y="22"/>
                </a:moveTo>
                <a:cubicBezTo>
                  <a:pt x="98" y="26"/>
                  <a:pt x="93" y="27"/>
                  <a:pt x="88" y="24"/>
                </a:cubicBezTo>
                <a:cubicBezTo>
                  <a:pt x="84" y="22"/>
                  <a:pt x="82" y="16"/>
                  <a:pt x="85" y="11"/>
                </a:cubicBezTo>
                <a:cubicBezTo>
                  <a:pt x="86" y="9"/>
                  <a:pt x="88" y="7"/>
                  <a:pt x="90" y="6"/>
                </a:cubicBezTo>
                <a:cubicBezTo>
                  <a:pt x="78" y="0"/>
                  <a:pt x="78" y="0"/>
                  <a:pt x="78" y="0"/>
                </a:cubicBezTo>
                <a:cubicBezTo>
                  <a:pt x="6" y="130"/>
                  <a:pt x="6" y="130"/>
                  <a:pt x="6" y="130"/>
                </a:cubicBezTo>
                <a:cubicBezTo>
                  <a:pt x="0" y="142"/>
                  <a:pt x="4" y="157"/>
                  <a:pt x="15" y="163"/>
                </a:cubicBezTo>
                <a:cubicBezTo>
                  <a:pt x="101" y="210"/>
                  <a:pt x="101" y="210"/>
                  <a:pt x="101" y="210"/>
                </a:cubicBezTo>
                <a:cubicBezTo>
                  <a:pt x="101" y="156"/>
                  <a:pt x="101" y="156"/>
                  <a:pt x="101" y="156"/>
                </a:cubicBezTo>
                <a:cubicBezTo>
                  <a:pt x="28" y="116"/>
                  <a:pt x="28" y="116"/>
                  <a:pt x="28" y="116"/>
                </a:cubicBezTo>
                <a:cubicBezTo>
                  <a:pt x="27" y="116"/>
                  <a:pt x="27" y="114"/>
                  <a:pt x="27" y="113"/>
                </a:cubicBezTo>
                <a:cubicBezTo>
                  <a:pt x="28" y="112"/>
                  <a:pt x="29" y="112"/>
                  <a:pt x="30" y="112"/>
                </a:cubicBezTo>
                <a:cubicBezTo>
                  <a:pt x="101" y="151"/>
                  <a:pt x="101" y="151"/>
                  <a:pt x="101" y="151"/>
                </a:cubicBezTo>
                <a:cubicBezTo>
                  <a:pt x="101" y="129"/>
                  <a:pt x="101" y="129"/>
                  <a:pt x="101" y="129"/>
                </a:cubicBezTo>
                <a:cubicBezTo>
                  <a:pt x="40" y="95"/>
                  <a:pt x="40" y="95"/>
                  <a:pt x="40" y="95"/>
                </a:cubicBezTo>
                <a:cubicBezTo>
                  <a:pt x="39" y="95"/>
                  <a:pt x="38" y="93"/>
                  <a:pt x="39" y="92"/>
                </a:cubicBezTo>
                <a:cubicBezTo>
                  <a:pt x="40" y="91"/>
                  <a:pt x="41" y="91"/>
                  <a:pt x="42" y="91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01" y="101"/>
                  <a:pt x="101" y="101"/>
                  <a:pt x="101" y="101"/>
                </a:cubicBezTo>
                <a:cubicBezTo>
                  <a:pt x="51" y="74"/>
                  <a:pt x="51" y="74"/>
                  <a:pt x="51" y="74"/>
                </a:cubicBezTo>
                <a:cubicBezTo>
                  <a:pt x="50" y="74"/>
                  <a:pt x="50" y="72"/>
                  <a:pt x="51" y="71"/>
                </a:cubicBezTo>
                <a:cubicBezTo>
                  <a:pt x="51" y="70"/>
                  <a:pt x="53" y="70"/>
                  <a:pt x="54" y="70"/>
                </a:cubicBezTo>
                <a:cubicBezTo>
                  <a:pt x="101" y="96"/>
                  <a:pt x="101" y="96"/>
                  <a:pt x="101" y="96"/>
                </a:cubicBezTo>
                <a:cubicBezTo>
                  <a:pt x="101" y="74"/>
                  <a:pt x="101" y="74"/>
                  <a:pt x="101" y="74"/>
                </a:cubicBezTo>
                <a:cubicBezTo>
                  <a:pt x="63" y="53"/>
                  <a:pt x="63" y="53"/>
                  <a:pt x="63" y="53"/>
                </a:cubicBezTo>
                <a:cubicBezTo>
                  <a:pt x="62" y="53"/>
                  <a:pt x="62" y="51"/>
                  <a:pt x="62" y="50"/>
                </a:cubicBezTo>
                <a:cubicBezTo>
                  <a:pt x="63" y="49"/>
                  <a:pt x="64" y="49"/>
                  <a:pt x="65" y="49"/>
                </a:cubicBezTo>
                <a:cubicBezTo>
                  <a:pt x="101" y="69"/>
                  <a:pt x="101" y="69"/>
                  <a:pt x="101" y="69"/>
                </a:cubicBezTo>
                <a:lnTo>
                  <a:pt x="101" y="22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63" name="Freeform 58"/>
          <p:cNvSpPr>
            <a:spLocks noEditPoints="1"/>
          </p:cNvSpPr>
          <p:nvPr/>
        </p:nvSpPr>
        <p:spPr bwMode="auto">
          <a:xfrm>
            <a:off x="5304518" y="3293477"/>
            <a:ext cx="427133" cy="576541"/>
          </a:xfrm>
          <a:custGeom>
            <a:avLst/>
            <a:gdLst>
              <a:gd name="T0" fmla="*/ 189 w 236"/>
              <a:gd name="T1" fmla="*/ 60 h 239"/>
              <a:gd name="T2" fmla="*/ 196 w 236"/>
              <a:gd name="T3" fmla="*/ 122 h 239"/>
              <a:gd name="T4" fmla="*/ 198 w 236"/>
              <a:gd name="T5" fmla="*/ 136 h 239"/>
              <a:gd name="T6" fmla="*/ 208 w 236"/>
              <a:gd name="T7" fmla="*/ 157 h 239"/>
              <a:gd name="T8" fmla="*/ 189 w 236"/>
              <a:gd name="T9" fmla="*/ 195 h 239"/>
              <a:gd name="T10" fmla="*/ 168 w 236"/>
              <a:gd name="T11" fmla="*/ 156 h 239"/>
              <a:gd name="T12" fmla="*/ 168 w 236"/>
              <a:gd name="T13" fmla="*/ 78 h 239"/>
              <a:gd name="T14" fmla="*/ 182 w 236"/>
              <a:gd name="T15" fmla="*/ 92 h 239"/>
              <a:gd name="T16" fmla="*/ 185 w 236"/>
              <a:gd name="T17" fmla="*/ 107 h 239"/>
              <a:gd name="T18" fmla="*/ 189 w 236"/>
              <a:gd name="T19" fmla="*/ 141 h 239"/>
              <a:gd name="T20" fmla="*/ 189 w 236"/>
              <a:gd name="T21" fmla="*/ 130 h 239"/>
              <a:gd name="T22" fmla="*/ 168 w 236"/>
              <a:gd name="T23" fmla="*/ 155 h 239"/>
              <a:gd name="T24" fmla="*/ 160 w 236"/>
              <a:gd name="T25" fmla="*/ 138 h 239"/>
              <a:gd name="T26" fmla="*/ 165 w 236"/>
              <a:gd name="T27" fmla="*/ 172 h 239"/>
              <a:gd name="T28" fmla="*/ 168 w 236"/>
              <a:gd name="T29" fmla="*/ 16 h 239"/>
              <a:gd name="T30" fmla="*/ 163 w 236"/>
              <a:gd name="T31" fmla="*/ 49 h 239"/>
              <a:gd name="T32" fmla="*/ 168 w 236"/>
              <a:gd name="T33" fmla="*/ 78 h 239"/>
              <a:gd name="T34" fmla="*/ 159 w 236"/>
              <a:gd name="T35" fmla="*/ 118 h 239"/>
              <a:gd name="T36" fmla="*/ 159 w 236"/>
              <a:gd name="T37" fmla="*/ 209 h 239"/>
              <a:gd name="T38" fmla="*/ 159 w 236"/>
              <a:gd name="T39" fmla="*/ 5 h 239"/>
              <a:gd name="T40" fmla="*/ 159 w 236"/>
              <a:gd name="T41" fmla="*/ 40 h 239"/>
              <a:gd name="T42" fmla="*/ 144 w 236"/>
              <a:gd name="T43" fmla="*/ 89 h 239"/>
              <a:gd name="T44" fmla="*/ 159 w 236"/>
              <a:gd name="T45" fmla="*/ 108 h 239"/>
              <a:gd name="T46" fmla="*/ 159 w 236"/>
              <a:gd name="T47" fmla="*/ 136 h 239"/>
              <a:gd name="T48" fmla="*/ 144 w 236"/>
              <a:gd name="T49" fmla="*/ 162 h 239"/>
              <a:gd name="T50" fmla="*/ 151 w 236"/>
              <a:gd name="T51" fmla="*/ 143 h 239"/>
              <a:gd name="T52" fmla="*/ 146 w 236"/>
              <a:gd name="T53" fmla="*/ 109 h 239"/>
              <a:gd name="T54" fmla="*/ 123 w 236"/>
              <a:gd name="T55" fmla="*/ 7 h 239"/>
              <a:gd name="T56" fmla="*/ 144 w 236"/>
              <a:gd name="T57" fmla="*/ 0 h 239"/>
              <a:gd name="T58" fmla="*/ 144 w 236"/>
              <a:gd name="T59" fmla="*/ 187 h 239"/>
              <a:gd name="T60" fmla="*/ 123 w 236"/>
              <a:gd name="T61" fmla="*/ 225 h 239"/>
              <a:gd name="T62" fmla="*/ 140 w 236"/>
              <a:gd name="T63" fmla="*/ 96 h 239"/>
              <a:gd name="T64" fmla="*/ 123 w 236"/>
              <a:gd name="T65" fmla="*/ 135 h 239"/>
              <a:gd name="T66" fmla="*/ 137 w 236"/>
              <a:gd name="T67" fmla="*/ 113 h 239"/>
              <a:gd name="T68" fmla="*/ 123 w 236"/>
              <a:gd name="T69" fmla="*/ 82 h 239"/>
              <a:gd name="T70" fmla="*/ 125 w 236"/>
              <a:gd name="T71" fmla="*/ 171 h 239"/>
              <a:gd name="T72" fmla="*/ 123 w 236"/>
              <a:gd name="T73" fmla="*/ 7 h 239"/>
              <a:gd name="T74" fmla="*/ 123 w 236"/>
              <a:gd name="T75" fmla="*/ 7 h 239"/>
              <a:gd name="T76" fmla="*/ 123 w 236"/>
              <a:gd name="T77" fmla="*/ 177 h 239"/>
              <a:gd name="T78" fmla="*/ 121 w 236"/>
              <a:gd name="T79" fmla="*/ 162 h 239"/>
              <a:gd name="T80" fmla="*/ 123 w 236"/>
              <a:gd name="T81" fmla="*/ 135 h 239"/>
              <a:gd name="T82" fmla="*/ 99 w 236"/>
              <a:gd name="T83" fmla="*/ 124 h 239"/>
              <a:gd name="T84" fmla="*/ 106 w 236"/>
              <a:gd name="T85" fmla="*/ 164 h 239"/>
              <a:gd name="T86" fmla="*/ 108 w 236"/>
              <a:gd name="T87" fmla="*/ 179 h 239"/>
              <a:gd name="T88" fmla="*/ 118 w 236"/>
              <a:gd name="T89" fmla="*/ 199 h 239"/>
              <a:gd name="T90" fmla="*/ 123 w 236"/>
              <a:gd name="T91" fmla="*/ 99 h 239"/>
              <a:gd name="T92" fmla="*/ 99 w 236"/>
              <a:gd name="T93" fmla="*/ 18 h 239"/>
              <a:gd name="T94" fmla="*/ 99 w 236"/>
              <a:gd name="T95" fmla="*/ 18 h 239"/>
              <a:gd name="T96" fmla="*/ 89 w 236"/>
              <a:gd name="T97" fmla="*/ 212 h 239"/>
              <a:gd name="T98" fmla="*/ 99 w 236"/>
              <a:gd name="T99" fmla="*/ 183 h 239"/>
              <a:gd name="T100" fmla="*/ 71 w 236"/>
              <a:gd name="T101" fmla="*/ 227 h 239"/>
              <a:gd name="T102" fmla="*/ 95 w 236"/>
              <a:gd name="T103" fmla="*/ 117 h 239"/>
              <a:gd name="T104" fmla="*/ 71 w 236"/>
              <a:gd name="T105" fmla="*/ 160 h 239"/>
              <a:gd name="T106" fmla="*/ 92 w 236"/>
              <a:gd name="T107" fmla="*/ 134 h 239"/>
              <a:gd name="T108" fmla="*/ 71 w 236"/>
              <a:gd name="T109" fmla="*/ 107 h 239"/>
              <a:gd name="T110" fmla="*/ 7 w 236"/>
              <a:gd name="T111" fmla="*/ 91 h 239"/>
              <a:gd name="T112" fmla="*/ 70 w 236"/>
              <a:gd name="T113" fmla="*/ 181 h 239"/>
              <a:gd name="T114" fmla="*/ 71 w 236"/>
              <a:gd name="T115" fmla="*/ 149 h 239"/>
              <a:gd name="T116" fmla="*/ 52 w 236"/>
              <a:gd name="T117" fmla="*/ 133 h 239"/>
              <a:gd name="T118" fmla="*/ 35 w 236"/>
              <a:gd name="T119" fmla="*/ 109 h 239"/>
              <a:gd name="T120" fmla="*/ 71 w 236"/>
              <a:gd name="T121" fmla="*/ 31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36" h="239">
                <a:moveTo>
                  <a:pt x="189" y="195"/>
                </a:moveTo>
                <a:cubicBezTo>
                  <a:pt x="216" y="182"/>
                  <a:pt x="216" y="182"/>
                  <a:pt x="216" y="182"/>
                </a:cubicBezTo>
                <a:cubicBezTo>
                  <a:pt x="230" y="176"/>
                  <a:pt x="236" y="159"/>
                  <a:pt x="229" y="14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107"/>
                  <a:pt x="189" y="107"/>
                  <a:pt x="189" y="107"/>
                </a:cubicBezTo>
                <a:cubicBezTo>
                  <a:pt x="190" y="108"/>
                  <a:pt x="190" y="108"/>
                  <a:pt x="190" y="109"/>
                </a:cubicBezTo>
                <a:cubicBezTo>
                  <a:pt x="196" y="122"/>
                  <a:pt x="196" y="122"/>
                  <a:pt x="196" y="122"/>
                </a:cubicBezTo>
                <a:cubicBezTo>
                  <a:pt x="196" y="122"/>
                  <a:pt x="196" y="122"/>
                  <a:pt x="196" y="122"/>
                </a:cubicBezTo>
                <a:cubicBezTo>
                  <a:pt x="197" y="124"/>
                  <a:pt x="196" y="126"/>
                  <a:pt x="194" y="127"/>
                </a:cubicBezTo>
                <a:cubicBezTo>
                  <a:pt x="189" y="130"/>
                  <a:pt x="189" y="130"/>
                  <a:pt x="189" y="130"/>
                </a:cubicBezTo>
                <a:cubicBezTo>
                  <a:pt x="189" y="141"/>
                  <a:pt x="189" y="141"/>
                  <a:pt x="189" y="141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201" y="135"/>
                  <a:pt x="203" y="136"/>
                  <a:pt x="204" y="138"/>
                </a:cubicBezTo>
                <a:cubicBezTo>
                  <a:pt x="210" y="151"/>
                  <a:pt x="210" y="151"/>
                  <a:pt x="210" y="151"/>
                </a:cubicBezTo>
                <a:cubicBezTo>
                  <a:pt x="210" y="151"/>
                  <a:pt x="210" y="151"/>
                  <a:pt x="210" y="151"/>
                </a:cubicBezTo>
                <a:cubicBezTo>
                  <a:pt x="211" y="153"/>
                  <a:pt x="210" y="156"/>
                  <a:pt x="208" y="157"/>
                </a:cubicBezTo>
                <a:cubicBezTo>
                  <a:pt x="189" y="166"/>
                  <a:pt x="189" y="166"/>
                  <a:pt x="189" y="166"/>
                </a:cubicBezTo>
                <a:lnTo>
                  <a:pt x="189" y="195"/>
                </a:lnTo>
                <a:close/>
                <a:moveTo>
                  <a:pt x="168" y="204"/>
                </a:moveTo>
                <a:cubicBezTo>
                  <a:pt x="189" y="195"/>
                  <a:pt x="189" y="195"/>
                  <a:pt x="189" y="195"/>
                </a:cubicBezTo>
                <a:cubicBezTo>
                  <a:pt x="189" y="166"/>
                  <a:pt x="189" y="166"/>
                  <a:pt x="189" y="166"/>
                </a:cubicBezTo>
                <a:cubicBezTo>
                  <a:pt x="180" y="170"/>
                  <a:pt x="180" y="170"/>
                  <a:pt x="180" y="170"/>
                </a:cubicBezTo>
                <a:cubicBezTo>
                  <a:pt x="178" y="171"/>
                  <a:pt x="175" y="170"/>
                  <a:pt x="174" y="168"/>
                </a:cubicBezTo>
                <a:cubicBezTo>
                  <a:pt x="168" y="156"/>
                  <a:pt x="168" y="156"/>
                  <a:pt x="168" y="156"/>
                </a:cubicBezTo>
                <a:cubicBezTo>
                  <a:pt x="168" y="204"/>
                  <a:pt x="168" y="204"/>
                  <a:pt x="168" y="204"/>
                </a:cubicBezTo>
                <a:close/>
                <a:moveTo>
                  <a:pt x="189" y="60"/>
                </a:moveTo>
                <a:cubicBezTo>
                  <a:pt x="168" y="16"/>
                  <a:pt x="168" y="16"/>
                  <a:pt x="168" y="16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71" y="77"/>
                  <a:pt x="171" y="77"/>
                  <a:pt x="171" y="77"/>
                </a:cubicBezTo>
                <a:cubicBezTo>
                  <a:pt x="173" y="76"/>
                  <a:pt x="175" y="77"/>
                  <a:pt x="176" y="79"/>
                </a:cubicBezTo>
                <a:cubicBezTo>
                  <a:pt x="182" y="92"/>
                  <a:pt x="182" y="92"/>
                  <a:pt x="182" y="92"/>
                </a:cubicBezTo>
                <a:cubicBezTo>
                  <a:pt x="182" y="92"/>
                  <a:pt x="182" y="92"/>
                  <a:pt x="182" y="92"/>
                </a:cubicBezTo>
                <a:cubicBezTo>
                  <a:pt x="183" y="94"/>
                  <a:pt x="182" y="97"/>
                  <a:pt x="180" y="98"/>
                </a:cubicBezTo>
                <a:cubicBezTo>
                  <a:pt x="168" y="103"/>
                  <a:pt x="168" y="103"/>
                  <a:pt x="168" y="103"/>
                </a:cubicBezTo>
                <a:cubicBezTo>
                  <a:pt x="168" y="114"/>
                  <a:pt x="168" y="114"/>
                  <a:pt x="168" y="114"/>
                </a:cubicBezTo>
                <a:cubicBezTo>
                  <a:pt x="185" y="107"/>
                  <a:pt x="185" y="107"/>
                  <a:pt x="185" y="107"/>
                </a:cubicBezTo>
                <a:cubicBezTo>
                  <a:pt x="186" y="106"/>
                  <a:pt x="188" y="106"/>
                  <a:pt x="189" y="107"/>
                </a:cubicBezTo>
                <a:cubicBezTo>
                  <a:pt x="189" y="60"/>
                  <a:pt x="189" y="60"/>
                  <a:pt x="189" y="60"/>
                </a:cubicBezTo>
                <a:close/>
                <a:moveTo>
                  <a:pt x="189" y="130"/>
                </a:moveTo>
                <a:cubicBezTo>
                  <a:pt x="189" y="141"/>
                  <a:pt x="189" y="141"/>
                  <a:pt x="189" y="141"/>
                </a:cubicBezTo>
                <a:cubicBezTo>
                  <a:pt x="170" y="150"/>
                  <a:pt x="170" y="150"/>
                  <a:pt x="170" y="150"/>
                </a:cubicBezTo>
                <a:cubicBezTo>
                  <a:pt x="169" y="150"/>
                  <a:pt x="169" y="151"/>
                  <a:pt x="168" y="151"/>
                </a:cubicBezTo>
                <a:cubicBezTo>
                  <a:pt x="168" y="139"/>
                  <a:pt x="168" y="139"/>
                  <a:pt x="168" y="139"/>
                </a:cubicBezTo>
                <a:lnTo>
                  <a:pt x="189" y="130"/>
                </a:lnTo>
                <a:close/>
                <a:moveTo>
                  <a:pt x="159" y="209"/>
                </a:moveTo>
                <a:cubicBezTo>
                  <a:pt x="168" y="204"/>
                  <a:pt x="168" y="204"/>
                  <a:pt x="168" y="204"/>
                </a:cubicBezTo>
                <a:cubicBezTo>
                  <a:pt x="168" y="156"/>
                  <a:pt x="168" y="156"/>
                  <a:pt x="168" y="156"/>
                </a:cubicBezTo>
                <a:cubicBezTo>
                  <a:pt x="168" y="155"/>
                  <a:pt x="168" y="155"/>
                  <a:pt x="168" y="155"/>
                </a:cubicBezTo>
                <a:cubicBezTo>
                  <a:pt x="168" y="154"/>
                  <a:pt x="168" y="152"/>
                  <a:pt x="168" y="151"/>
                </a:cubicBezTo>
                <a:cubicBezTo>
                  <a:pt x="168" y="139"/>
                  <a:pt x="168" y="139"/>
                  <a:pt x="168" y="139"/>
                </a:cubicBezTo>
                <a:cubicBezTo>
                  <a:pt x="166" y="141"/>
                  <a:pt x="166" y="141"/>
                  <a:pt x="166" y="141"/>
                </a:cubicBezTo>
                <a:cubicBezTo>
                  <a:pt x="164" y="142"/>
                  <a:pt x="161" y="141"/>
                  <a:pt x="160" y="138"/>
                </a:cubicBezTo>
                <a:cubicBezTo>
                  <a:pt x="159" y="136"/>
                  <a:pt x="159" y="136"/>
                  <a:pt x="159" y="136"/>
                </a:cubicBezTo>
                <a:cubicBezTo>
                  <a:pt x="159" y="160"/>
                  <a:pt x="159" y="160"/>
                  <a:pt x="159" y="160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66" y="175"/>
                  <a:pt x="165" y="177"/>
                  <a:pt x="163" y="178"/>
                </a:cubicBezTo>
                <a:cubicBezTo>
                  <a:pt x="159" y="180"/>
                  <a:pt x="159" y="180"/>
                  <a:pt x="159" y="180"/>
                </a:cubicBezTo>
                <a:cubicBezTo>
                  <a:pt x="159" y="209"/>
                  <a:pt x="159" y="209"/>
                  <a:pt x="159" y="209"/>
                </a:cubicBezTo>
                <a:close/>
                <a:moveTo>
                  <a:pt x="168" y="16"/>
                </a:moveTo>
                <a:cubicBezTo>
                  <a:pt x="168" y="15"/>
                  <a:pt x="168" y="15"/>
                  <a:pt x="168" y="15"/>
                </a:cubicBezTo>
                <a:cubicBezTo>
                  <a:pt x="166" y="11"/>
                  <a:pt x="163" y="7"/>
                  <a:pt x="159" y="5"/>
                </a:cubicBezTo>
                <a:cubicBezTo>
                  <a:pt x="159" y="40"/>
                  <a:pt x="159" y="40"/>
                  <a:pt x="159" y="40"/>
                </a:cubicBezTo>
                <a:cubicBezTo>
                  <a:pt x="163" y="49"/>
                  <a:pt x="163" y="49"/>
                  <a:pt x="163" y="49"/>
                </a:cubicBezTo>
                <a:cubicBezTo>
                  <a:pt x="163" y="49"/>
                  <a:pt x="163" y="49"/>
                  <a:pt x="163" y="49"/>
                </a:cubicBezTo>
                <a:cubicBezTo>
                  <a:pt x="166" y="55"/>
                  <a:pt x="164" y="61"/>
                  <a:pt x="159" y="65"/>
                </a:cubicBezTo>
                <a:cubicBezTo>
                  <a:pt x="159" y="82"/>
                  <a:pt x="159" y="82"/>
                  <a:pt x="159" y="82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8" y="16"/>
                  <a:pt x="168" y="16"/>
                  <a:pt x="168" y="16"/>
                </a:cubicBezTo>
                <a:close/>
                <a:moveTo>
                  <a:pt x="168" y="103"/>
                </a:moveTo>
                <a:cubicBezTo>
                  <a:pt x="168" y="114"/>
                  <a:pt x="168" y="114"/>
                  <a:pt x="168" y="114"/>
                </a:cubicBezTo>
                <a:cubicBezTo>
                  <a:pt x="159" y="118"/>
                  <a:pt x="159" y="118"/>
                  <a:pt x="159" y="118"/>
                </a:cubicBezTo>
                <a:cubicBezTo>
                  <a:pt x="159" y="108"/>
                  <a:pt x="159" y="108"/>
                  <a:pt x="159" y="108"/>
                </a:cubicBezTo>
                <a:lnTo>
                  <a:pt x="168" y="103"/>
                </a:lnTo>
                <a:close/>
                <a:moveTo>
                  <a:pt x="144" y="216"/>
                </a:moveTo>
                <a:cubicBezTo>
                  <a:pt x="159" y="209"/>
                  <a:pt x="159" y="209"/>
                  <a:pt x="159" y="209"/>
                </a:cubicBezTo>
                <a:cubicBezTo>
                  <a:pt x="159" y="180"/>
                  <a:pt x="159" y="180"/>
                  <a:pt x="159" y="180"/>
                </a:cubicBezTo>
                <a:cubicBezTo>
                  <a:pt x="144" y="187"/>
                  <a:pt x="144" y="187"/>
                  <a:pt x="144" y="187"/>
                </a:cubicBezTo>
                <a:cubicBezTo>
                  <a:pt x="144" y="216"/>
                  <a:pt x="144" y="216"/>
                  <a:pt x="144" y="216"/>
                </a:cubicBezTo>
                <a:close/>
                <a:moveTo>
                  <a:pt x="159" y="5"/>
                </a:moveTo>
                <a:cubicBezTo>
                  <a:pt x="155" y="2"/>
                  <a:pt x="149" y="0"/>
                  <a:pt x="144" y="0"/>
                </a:cubicBezTo>
                <a:cubicBezTo>
                  <a:pt x="144" y="22"/>
                  <a:pt x="144" y="22"/>
                  <a:pt x="144" y="22"/>
                </a:cubicBezTo>
                <a:cubicBezTo>
                  <a:pt x="148" y="23"/>
                  <a:pt x="152" y="25"/>
                  <a:pt x="154" y="30"/>
                </a:cubicBezTo>
                <a:cubicBezTo>
                  <a:pt x="159" y="40"/>
                  <a:pt x="159" y="40"/>
                  <a:pt x="159" y="40"/>
                </a:cubicBezTo>
                <a:cubicBezTo>
                  <a:pt x="159" y="5"/>
                  <a:pt x="159" y="5"/>
                  <a:pt x="159" y="5"/>
                </a:cubicBezTo>
                <a:close/>
                <a:moveTo>
                  <a:pt x="159" y="65"/>
                </a:moveTo>
                <a:cubicBezTo>
                  <a:pt x="159" y="82"/>
                  <a:pt x="159" y="82"/>
                  <a:pt x="159" y="82"/>
                </a:cubicBezTo>
                <a:cubicBezTo>
                  <a:pt x="144" y="89"/>
                  <a:pt x="144" y="89"/>
                  <a:pt x="144" y="89"/>
                </a:cubicBezTo>
                <a:cubicBezTo>
                  <a:pt x="144" y="72"/>
                  <a:pt x="144" y="72"/>
                  <a:pt x="144" y="72"/>
                </a:cubicBezTo>
                <a:cubicBezTo>
                  <a:pt x="157" y="66"/>
                  <a:pt x="157" y="66"/>
                  <a:pt x="157" y="66"/>
                </a:cubicBezTo>
                <a:cubicBezTo>
                  <a:pt x="158" y="66"/>
                  <a:pt x="159" y="66"/>
                  <a:pt x="159" y="65"/>
                </a:cubicBezTo>
                <a:close/>
                <a:moveTo>
                  <a:pt x="159" y="108"/>
                </a:moveTo>
                <a:cubicBezTo>
                  <a:pt x="159" y="118"/>
                  <a:pt x="159" y="118"/>
                  <a:pt x="159" y="118"/>
                </a:cubicBezTo>
                <a:cubicBezTo>
                  <a:pt x="156" y="120"/>
                  <a:pt x="156" y="120"/>
                  <a:pt x="156" y="120"/>
                </a:cubicBezTo>
                <a:cubicBezTo>
                  <a:pt x="154" y="121"/>
                  <a:pt x="153" y="123"/>
                  <a:pt x="154" y="126"/>
                </a:cubicBezTo>
                <a:cubicBezTo>
                  <a:pt x="159" y="136"/>
                  <a:pt x="159" y="136"/>
                  <a:pt x="159" y="136"/>
                </a:cubicBezTo>
                <a:cubicBezTo>
                  <a:pt x="159" y="160"/>
                  <a:pt x="159" y="160"/>
                  <a:pt x="159" y="160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58" y="157"/>
                  <a:pt x="155" y="156"/>
                  <a:pt x="153" y="157"/>
                </a:cubicBezTo>
                <a:cubicBezTo>
                  <a:pt x="144" y="162"/>
                  <a:pt x="144" y="162"/>
                  <a:pt x="144" y="162"/>
                </a:cubicBezTo>
                <a:cubicBezTo>
                  <a:pt x="144" y="151"/>
                  <a:pt x="144" y="151"/>
                  <a:pt x="144" y="151"/>
                </a:cubicBezTo>
                <a:cubicBezTo>
                  <a:pt x="149" y="148"/>
                  <a:pt x="149" y="148"/>
                  <a:pt x="149" y="148"/>
                </a:cubicBezTo>
                <a:cubicBezTo>
                  <a:pt x="151" y="147"/>
                  <a:pt x="152" y="145"/>
                  <a:pt x="151" y="143"/>
                </a:cubicBezTo>
                <a:cubicBezTo>
                  <a:pt x="151" y="143"/>
                  <a:pt x="151" y="143"/>
                  <a:pt x="151" y="143"/>
                </a:cubicBezTo>
                <a:cubicBezTo>
                  <a:pt x="145" y="130"/>
                  <a:pt x="145" y="130"/>
                  <a:pt x="145" y="130"/>
                </a:cubicBezTo>
                <a:cubicBezTo>
                  <a:pt x="145" y="129"/>
                  <a:pt x="144" y="129"/>
                  <a:pt x="144" y="128"/>
                </a:cubicBezTo>
                <a:cubicBezTo>
                  <a:pt x="144" y="104"/>
                  <a:pt x="144" y="104"/>
                  <a:pt x="144" y="104"/>
                </a:cubicBezTo>
                <a:cubicBezTo>
                  <a:pt x="146" y="109"/>
                  <a:pt x="146" y="109"/>
                  <a:pt x="146" y="109"/>
                </a:cubicBezTo>
                <a:cubicBezTo>
                  <a:pt x="147" y="111"/>
                  <a:pt x="150" y="112"/>
                  <a:pt x="152" y="111"/>
                </a:cubicBezTo>
                <a:lnTo>
                  <a:pt x="159" y="108"/>
                </a:lnTo>
                <a:close/>
                <a:moveTo>
                  <a:pt x="132" y="2"/>
                </a:moveTo>
                <a:cubicBezTo>
                  <a:pt x="123" y="7"/>
                  <a:pt x="123" y="7"/>
                  <a:pt x="123" y="7"/>
                </a:cubicBezTo>
                <a:cubicBezTo>
                  <a:pt x="123" y="30"/>
                  <a:pt x="123" y="30"/>
                  <a:pt x="123" y="30"/>
                </a:cubicBezTo>
                <a:cubicBezTo>
                  <a:pt x="137" y="23"/>
                  <a:pt x="137" y="23"/>
                  <a:pt x="137" y="23"/>
                </a:cubicBezTo>
                <a:cubicBezTo>
                  <a:pt x="139" y="22"/>
                  <a:pt x="142" y="22"/>
                  <a:pt x="144" y="22"/>
                </a:cubicBezTo>
                <a:cubicBezTo>
                  <a:pt x="144" y="0"/>
                  <a:pt x="144" y="0"/>
                  <a:pt x="144" y="0"/>
                </a:cubicBezTo>
                <a:cubicBezTo>
                  <a:pt x="140" y="0"/>
                  <a:pt x="136" y="1"/>
                  <a:pt x="132" y="2"/>
                </a:cubicBezTo>
                <a:close/>
                <a:moveTo>
                  <a:pt x="123" y="225"/>
                </a:moveTo>
                <a:cubicBezTo>
                  <a:pt x="144" y="216"/>
                  <a:pt x="144" y="216"/>
                  <a:pt x="144" y="216"/>
                </a:cubicBezTo>
                <a:cubicBezTo>
                  <a:pt x="144" y="187"/>
                  <a:pt x="144" y="187"/>
                  <a:pt x="144" y="187"/>
                </a:cubicBezTo>
                <a:cubicBezTo>
                  <a:pt x="135" y="191"/>
                  <a:pt x="135" y="191"/>
                  <a:pt x="135" y="191"/>
                </a:cubicBezTo>
                <a:cubicBezTo>
                  <a:pt x="133" y="192"/>
                  <a:pt x="130" y="191"/>
                  <a:pt x="129" y="189"/>
                </a:cubicBezTo>
                <a:cubicBezTo>
                  <a:pt x="123" y="177"/>
                  <a:pt x="123" y="177"/>
                  <a:pt x="123" y="177"/>
                </a:cubicBezTo>
                <a:cubicBezTo>
                  <a:pt x="123" y="225"/>
                  <a:pt x="123" y="225"/>
                  <a:pt x="123" y="225"/>
                </a:cubicBezTo>
                <a:close/>
                <a:moveTo>
                  <a:pt x="144" y="72"/>
                </a:moveTo>
                <a:cubicBezTo>
                  <a:pt x="144" y="89"/>
                  <a:pt x="144" y="89"/>
                  <a:pt x="144" y="89"/>
                </a:cubicBezTo>
                <a:cubicBezTo>
                  <a:pt x="142" y="90"/>
                  <a:pt x="142" y="90"/>
                  <a:pt x="142" y="90"/>
                </a:cubicBezTo>
                <a:cubicBezTo>
                  <a:pt x="140" y="91"/>
                  <a:pt x="139" y="94"/>
                  <a:pt x="140" y="96"/>
                </a:cubicBezTo>
                <a:cubicBezTo>
                  <a:pt x="144" y="104"/>
                  <a:pt x="144" y="104"/>
                  <a:pt x="144" y="104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43" y="127"/>
                  <a:pt x="141" y="127"/>
                  <a:pt x="139" y="128"/>
                </a:cubicBezTo>
                <a:cubicBezTo>
                  <a:pt x="123" y="135"/>
                  <a:pt x="123" y="135"/>
                  <a:pt x="123" y="135"/>
                </a:cubicBezTo>
                <a:cubicBezTo>
                  <a:pt x="123" y="125"/>
                  <a:pt x="123" y="125"/>
                  <a:pt x="123" y="125"/>
                </a:cubicBezTo>
                <a:cubicBezTo>
                  <a:pt x="135" y="119"/>
                  <a:pt x="135" y="119"/>
                  <a:pt x="135" y="119"/>
                </a:cubicBezTo>
                <a:cubicBezTo>
                  <a:pt x="137" y="118"/>
                  <a:pt x="138" y="115"/>
                  <a:pt x="137" y="113"/>
                </a:cubicBezTo>
                <a:cubicBezTo>
                  <a:pt x="137" y="113"/>
                  <a:pt x="137" y="113"/>
                  <a:pt x="137" y="113"/>
                </a:cubicBezTo>
                <a:cubicBezTo>
                  <a:pt x="131" y="100"/>
                  <a:pt x="131" y="100"/>
                  <a:pt x="131" y="100"/>
                </a:cubicBezTo>
                <a:cubicBezTo>
                  <a:pt x="130" y="98"/>
                  <a:pt x="128" y="97"/>
                  <a:pt x="126" y="98"/>
                </a:cubicBezTo>
                <a:cubicBezTo>
                  <a:pt x="123" y="99"/>
                  <a:pt x="123" y="99"/>
                  <a:pt x="123" y="99"/>
                </a:cubicBezTo>
                <a:cubicBezTo>
                  <a:pt x="123" y="82"/>
                  <a:pt x="123" y="82"/>
                  <a:pt x="123" y="82"/>
                </a:cubicBezTo>
                <a:cubicBezTo>
                  <a:pt x="144" y="72"/>
                  <a:pt x="144" y="72"/>
                  <a:pt x="144" y="72"/>
                </a:cubicBezTo>
                <a:close/>
                <a:moveTo>
                  <a:pt x="144" y="151"/>
                </a:moveTo>
                <a:cubicBezTo>
                  <a:pt x="144" y="162"/>
                  <a:pt x="144" y="162"/>
                  <a:pt x="144" y="162"/>
                </a:cubicBezTo>
                <a:cubicBezTo>
                  <a:pt x="125" y="171"/>
                  <a:pt x="125" y="171"/>
                  <a:pt x="125" y="171"/>
                </a:cubicBezTo>
                <a:cubicBezTo>
                  <a:pt x="124" y="171"/>
                  <a:pt x="124" y="172"/>
                  <a:pt x="123" y="172"/>
                </a:cubicBezTo>
                <a:cubicBezTo>
                  <a:pt x="123" y="161"/>
                  <a:pt x="123" y="161"/>
                  <a:pt x="123" y="161"/>
                </a:cubicBezTo>
                <a:lnTo>
                  <a:pt x="144" y="151"/>
                </a:lnTo>
                <a:close/>
                <a:moveTo>
                  <a:pt x="123" y="7"/>
                </a:moveTo>
                <a:cubicBezTo>
                  <a:pt x="99" y="18"/>
                  <a:pt x="99" y="18"/>
                  <a:pt x="99" y="18"/>
                </a:cubicBezTo>
                <a:cubicBezTo>
                  <a:pt x="99" y="41"/>
                  <a:pt x="99" y="41"/>
                  <a:pt x="99" y="41"/>
                </a:cubicBezTo>
                <a:cubicBezTo>
                  <a:pt x="123" y="30"/>
                  <a:pt x="123" y="30"/>
                  <a:pt x="123" y="30"/>
                </a:cubicBezTo>
                <a:cubicBezTo>
                  <a:pt x="123" y="7"/>
                  <a:pt x="123" y="7"/>
                  <a:pt x="123" y="7"/>
                </a:cubicBezTo>
                <a:close/>
                <a:moveTo>
                  <a:pt x="99" y="236"/>
                </a:moveTo>
                <a:cubicBezTo>
                  <a:pt x="100" y="236"/>
                  <a:pt x="102" y="235"/>
                  <a:pt x="103" y="235"/>
                </a:cubicBezTo>
                <a:cubicBezTo>
                  <a:pt x="123" y="225"/>
                  <a:pt x="123" y="225"/>
                  <a:pt x="123" y="225"/>
                </a:cubicBezTo>
                <a:cubicBezTo>
                  <a:pt x="123" y="177"/>
                  <a:pt x="123" y="177"/>
                  <a:pt x="123" y="177"/>
                </a:cubicBezTo>
                <a:cubicBezTo>
                  <a:pt x="123" y="176"/>
                  <a:pt x="123" y="176"/>
                  <a:pt x="123" y="176"/>
                </a:cubicBezTo>
                <a:cubicBezTo>
                  <a:pt x="122" y="175"/>
                  <a:pt x="123" y="174"/>
                  <a:pt x="123" y="172"/>
                </a:cubicBezTo>
                <a:cubicBezTo>
                  <a:pt x="123" y="161"/>
                  <a:pt x="123" y="161"/>
                  <a:pt x="123" y="161"/>
                </a:cubicBezTo>
                <a:cubicBezTo>
                  <a:pt x="121" y="162"/>
                  <a:pt x="121" y="162"/>
                  <a:pt x="121" y="162"/>
                </a:cubicBezTo>
                <a:cubicBezTo>
                  <a:pt x="119" y="163"/>
                  <a:pt x="116" y="162"/>
                  <a:pt x="115" y="159"/>
                </a:cubicBezTo>
                <a:cubicBezTo>
                  <a:pt x="109" y="147"/>
                  <a:pt x="109" y="147"/>
                  <a:pt x="109" y="147"/>
                </a:cubicBezTo>
                <a:cubicBezTo>
                  <a:pt x="108" y="145"/>
                  <a:pt x="109" y="142"/>
                  <a:pt x="111" y="141"/>
                </a:cubicBezTo>
                <a:cubicBezTo>
                  <a:pt x="123" y="135"/>
                  <a:pt x="123" y="135"/>
                  <a:pt x="123" y="135"/>
                </a:cubicBezTo>
                <a:cubicBezTo>
                  <a:pt x="123" y="125"/>
                  <a:pt x="123" y="125"/>
                  <a:pt x="123" y="125"/>
                </a:cubicBezTo>
                <a:cubicBezTo>
                  <a:pt x="107" y="132"/>
                  <a:pt x="107" y="132"/>
                  <a:pt x="107" y="132"/>
                </a:cubicBezTo>
                <a:cubicBezTo>
                  <a:pt x="105" y="133"/>
                  <a:pt x="102" y="132"/>
                  <a:pt x="101" y="130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99" y="150"/>
                  <a:pt x="99" y="150"/>
                  <a:pt x="99" y="150"/>
                </a:cubicBezTo>
                <a:cubicBezTo>
                  <a:pt x="99" y="150"/>
                  <a:pt x="99" y="151"/>
                  <a:pt x="100" y="151"/>
                </a:cubicBezTo>
                <a:cubicBezTo>
                  <a:pt x="106" y="164"/>
                  <a:pt x="106" y="164"/>
                  <a:pt x="106" y="164"/>
                </a:cubicBezTo>
                <a:cubicBezTo>
                  <a:pt x="106" y="164"/>
                  <a:pt x="106" y="164"/>
                  <a:pt x="106" y="164"/>
                </a:cubicBezTo>
                <a:cubicBezTo>
                  <a:pt x="107" y="166"/>
                  <a:pt x="106" y="169"/>
                  <a:pt x="104" y="170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99" y="183"/>
                  <a:pt x="99" y="183"/>
                  <a:pt x="99" y="183"/>
                </a:cubicBezTo>
                <a:cubicBezTo>
                  <a:pt x="108" y="179"/>
                  <a:pt x="108" y="179"/>
                  <a:pt x="108" y="179"/>
                </a:cubicBezTo>
                <a:cubicBezTo>
                  <a:pt x="110" y="178"/>
                  <a:pt x="113" y="179"/>
                  <a:pt x="114" y="181"/>
                </a:cubicBezTo>
                <a:cubicBezTo>
                  <a:pt x="120" y="194"/>
                  <a:pt x="120" y="194"/>
                  <a:pt x="120" y="194"/>
                </a:cubicBezTo>
                <a:cubicBezTo>
                  <a:pt x="120" y="194"/>
                  <a:pt x="120" y="194"/>
                  <a:pt x="120" y="194"/>
                </a:cubicBezTo>
                <a:cubicBezTo>
                  <a:pt x="121" y="196"/>
                  <a:pt x="120" y="198"/>
                  <a:pt x="118" y="199"/>
                </a:cubicBezTo>
                <a:cubicBezTo>
                  <a:pt x="99" y="208"/>
                  <a:pt x="99" y="208"/>
                  <a:pt x="99" y="208"/>
                </a:cubicBezTo>
                <a:cubicBezTo>
                  <a:pt x="99" y="236"/>
                  <a:pt x="99" y="236"/>
                  <a:pt x="99" y="236"/>
                </a:cubicBezTo>
                <a:close/>
                <a:moveTo>
                  <a:pt x="123" y="82"/>
                </a:moveTo>
                <a:cubicBezTo>
                  <a:pt x="123" y="99"/>
                  <a:pt x="123" y="99"/>
                  <a:pt x="123" y="99"/>
                </a:cubicBezTo>
                <a:cubicBezTo>
                  <a:pt x="99" y="111"/>
                  <a:pt x="99" y="111"/>
                  <a:pt x="99" y="111"/>
                </a:cubicBezTo>
                <a:cubicBezTo>
                  <a:pt x="99" y="94"/>
                  <a:pt x="99" y="94"/>
                  <a:pt x="99" y="94"/>
                </a:cubicBezTo>
                <a:lnTo>
                  <a:pt x="123" y="82"/>
                </a:lnTo>
                <a:close/>
                <a:moveTo>
                  <a:pt x="99" y="18"/>
                </a:moveTo>
                <a:cubicBezTo>
                  <a:pt x="71" y="31"/>
                  <a:pt x="71" y="31"/>
                  <a:pt x="71" y="31"/>
                </a:cubicBezTo>
                <a:cubicBezTo>
                  <a:pt x="71" y="54"/>
                  <a:pt x="71" y="54"/>
                  <a:pt x="71" y="54"/>
                </a:cubicBezTo>
                <a:cubicBezTo>
                  <a:pt x="99" y="41"/>
                  <a:pt x="99" y="41"/>
                  <a:pt x="99" y="41"/>
                </a:cubicBezTo>
                <a:cubicBezTo>
                  <a:pt x="99" y="18"/>
                  <a:pt x="99" y="18"/>
                  <a:pt x="99" y="18"/>
                </a:cubicBezTo>
                <a:close/>
                <a:moveTo>
                  <a:pt x="71" y="227"/>
                </a:moveTo>
                <a:cubicBezTo>
                  <a:pt x="77" y="235"/>
                  <a:pt x="88" y="239"/>
                  <a:pt x="99" y="236"/>
                </a:cubicBezTo>
                <a:cubicBezTo>
                  <a:pt x="99" y="208"/>
                  <a:pt x="99" y="208"/>
                  <a:pt x="99" y="208"/>
                </a:cubicBezTo>
                <a:cubicBezTo>
                  <a:pt x="89" y="212"/>
                  <a:pt x="89" y="212"/>
                  <a:pt x="89" y="212"/>
                </a:cubicBezTo>
                <a:cubicBezTo>
                  <a:pt x="87" y="213"/>
                  <a:pt x="85" y="213"/>
                  <a:pt x="84" y="210"/>
                </a:cubicBezTo>
                <a:cubicBezTo>
                  <a:pt x="78" y="197"/>
                  <a:pt x="78" y="197"/>
                  <a:pt x="78" y="197"/>
                </a:cubicBezTo>
                <a:cubicBezTo>
                  <a:pt x="77" y="195"/>
                  <a:pt x="78" y="193"/>
                  <a:pt x="80" y="192"/>
                </a:cubicBezTo>
                <a:cubicBezTo>
                  <a:pt x="99" y="183"/>
                  <a:pt x="99" y="183"/>
                  <a:pt x="99" y="183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75" y="183"/>
                  <a:pt x="75" y="183"/>
                  <a:pt x="75" y="183"/>
                </a:cubicBezTo>
                <a:cubicBezTo>
                  <a:pt x="74" y="184"/>
                  <a:pt x="72" y="183"/>
                  <a:pt x="71" y="182"/>
                </a:cubicBezTo>
                <a:cubicBezTo>
                  <a:pt x="71" y="227"/>
                  <a:pt x="71" y="227"/>
                  <a:pt x="71" y="227"/>
                </a:cubicBezTo>
                <a:close/>
                <a:moveTo>
                  <a:pt x="99" y="94"/>
                </a:moveTo>
                <a:cubicBezTo>
                  <a:pt x="99" y="111"/>
                  <a:pt x="99" y="111"/>
                  <a:pt x="99" y="111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95" y="112"/>
                  <a:pt x="94" y="115"/>
                  <a:pt x="95" y="117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99" y="150"/>
                  <a:pt x="99" y="150"/>
                  <a:pt x="99" y="150"/>
                </a:cubicBezTo>
                <a:cubicBezTo>
                  <a:pt x="97" y="149"/>
                  <a:pt x="96" y="148"/>
                  <a:pt x="94" y="149"/>
                </a:cubicBezTo>
                <a:cubicBezTo>
                  <a:pt x="71" y="160"/>
                  <a:pt x="71" y="160"/>
                  <a:pt x="71" y="160"/>
                </a:cubicBezTo>
                <a:cubicBezTo>
                  <a:pt x="71" y="149"/>
                  <a:pt x="71" y="149"/>
                  <a:pt x="71" y="149"/>
                </a:cubicBezTo>
                <a:cubicBezTo>
                  <a:pt x="90" y="140"/>
                  <a:pt x="90" y="140"/>
                  <a:pt x="90" y="140"/>
                </a:cubicBezTo>
                <a:cubicBezTo>
                  <a:pt x="92" y="139"/>
                  <a:pt x="93" y="136"/>
                  <a:pt x="92" y="134"/>
                </a:cubicBezTo>
                <a:cubicBezTo>
                  <a:pt x="92" y="134"/>
                  <a:pt x="92" y="134"/>
                  <a:pt x="92" y="134"/>
                </a:cubicBezTo>
                <a:cubicBezTo>
                  <a:pt x="86" y="122"/>
                  <a:pt x="86" y="122"/>
                  <a:pt x="86" y="122"/>
                </a:cubicBezTo>
                <a:cubicBezTo>
                  <a:pt x="85" y="119"/>
                  <a:pt x="82" y="118"/>
                  <a:pt x="80" y="119"/>
                </a:cubicBezTo>
                <a:cubicBezTo>
                  <a:pt x="71" y="124"/>
                  <a:pt x="71" y="124"/>
                  <a:pt x="71" y="124"/>
                </a:cubicBezTo>
                <a:cubicBezTo>
                  <a:pt x="71" y="107"/>
                  <a:pt x="71" y="107"/>
                  <a:pt x="71" y="107"/>
                </a:cubicBezTo>
                <a:lnTo>
                  <a:pt x="99" y="94"/>
                </a:lnTo>
                <a:close/>
                <a:moveTo>
                  <a:pt x="71" y="31"/>
                </a:moveTo>
                <a:cubicBezTo>
                  <a:pt x="20" y="55"/>
                  <a:pt x="20" y="55"/>
                  <a:pt x="20" y="55"/>
                </a:cubicBezTo>
                <a:cubicBezTo>
                  <a:pt x="6" y="62"/>
                  <a:pt x="0" y="78"/>
                  <a:pt x="7" y="91"/>
                </a:cubicBezTo>
                <a:cubicBezTo>
                  <a:pt x="68" y="222"/>
                  <a:pt x="68" y="222"/>
                  <a:pt x="68" y="222"/>
                </a:cubicBezTo>
                <a:cubicBezTo>
                  <a:pt x="69" y="223"/>
                  <a:pt x="70" y="225"/>
                  <a:pt x="71" y="227"/>
                </a:cubicBezTo>
                <a:cubicBezTo>
                  <a:pt x="71" y="182"/>
                  <a:pt x="71" y="182"/>
                  <a:pt x="71" y="182"/>
                </a:cubicBezTo>
                <a:cubicBezTo>
                  <a:pt x="71" y="182"/>
                  <a:pt x="70" y="181"/>
                  <a:pt x="70" y="181"/>
                </a:cubicBezTo>
                <a:cubicBezTo>
                  <a:pt x="64" y="168"/>
                  <a:pt x="64" y="168"/>
                  <a:pt x="64" y="168"/>
                </a:cubicBezTo>
                <a:cubicBezTo>
                  <a:pt x="63" y="166"/>
                  <a:pt x="64" y="163"/>
                  <a:pt x="66" y="162"/>
                </a:cubicBezTo>
                <a:cubicBezTo>
                  <a:pt x="71" y="160"/>
                  <a:pt x="71" y="160"/>
                  <a:pt x="71" y="160"/>
                </a:cubicBezTo>
                <a:cubicBezTo>
                  <a:pt x="71" y="149"/>
                  <a:pt x="71" y="149"/>
                  <a:pt x="71" y="149"/>
                </a:cubicBezTo>
                <a:cubicBezTo>
                  <a:pt x="62" y="153"/>
                  <a:pt x="62" y="153"/>
                  <a:pt x="62" y="153"/>
                </a:cubicBezTo>
                <a:cubicBezTo>
                  <a:pt x="60" y="154"/>
                  <a:pt x="57" y="153"/>
                  <a:pt x="56" y="151"/>
                </a:cubicBezTo>
                <a:cubicBezTo>
                  <a:pt x="50" y="138"/>
                  <a:pt x="50" y="138"/>
                  <a:pt x="50" y="138"/>
                </a:cubicBezTo>
                <a:cubicBezTo>
                  <a:pt x="49" y="136"/>
                  <a:pt x="50" y="134"/>
                  <a:pt x="52" y="133"/>
                </a:cubicBezTo>
                <a:cubicBezTo>
                  <a:pt x="71" y="124"/>
                  <a:pt x="71" y="124"/>
                  <a:pt x="71" y="124"/>
                </a:cubicBezTo>
                <a:cubicBezTo>
                  <a:pt x="71" y="107"/>
                  <a:pt x="71" y="107"/>
                  <a:pt x="71" y="107"/>
                </a:cubicBezTo>
                <a:cubicBezTo>
                  <a:pt x="53" y="115"/>
                  <a:pt x="53" y="115"/>
                  <a:pt x="53" y="115"/>
                </a:cubicBezTo>
                <a:cubicBezTo>
                  <a:pt x="46" y="118"/>
                  <a:pt x="38" y="116"/>
                  <a:pt x="35" y="109"/>
                </a:cubicBezTo>
                <a:cubicBezTo>
                  <a:pt x="26" y="89"/>
                  <a:pt x="26" y="89"/>
                  <a:pt x="26" y="89"/>
                </a:cubicBezTo>
                <a:cubicBezTo>
                  <a:pt x="23" y="83"/>
                  <a:pt x="26" y="75"/>
                  <a:pt x="33" y="72"/>
                </a:cubicBezTo>
                <a:cubicBezTo>
                  <a:pt x="71" y="54"/>
                  <a:pt x="71" y="54"/>
                  <a:pt x="71" y="54"/>
                </a:cubicBezTo>
                <a:lnTo>
                  <a:pt x="71" y="31"/>
                </a:lnTo>
                <a:close/>
              </a:path>
            </a:pathLst>
          </a:custGeom>
          <a:solidFill>
            <a:srgbClr val="1D3C7A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64" name="Rectangle 59"/>
          <p:cNvSpPr>
            <a:spLocks noChangeArrowheads="1"/>
          </p:cNvSpPr>
          <p:nvPr/>
        </p:nvSpPr>
        <p:spPr bwMode="auto">
          <a:xfrm>
            <a:off x="6962059" y="2746513"/>
            <a:ext cx="520733" cy="35155"/>
          </a:xfrm>
          <a:prstGeom prst="rect">
            <a:avLst/>
          </a:pr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65" name="Rectangle 60"/>
          <p:cNvSpPr>
            <a:spLocks noChangeArrowheads="1"/>
          </p:cNvSpPr>
          <p:nvPr/>
        </p:nvSpPr>
        <p:spPr bwMode="auto">
          <a:xfrm>
            <a:off x="6983152" y="2676203"/>
            <a:ext cx="478547" cy="35155"/>
          </a:xfrm>
          <a:prstGeom prst="rect">
            <a:avLst/>
          </a:pr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66" name="Rectangle 61"/>
          <p:cNvSpPr>
            <a:spLocks noChangeArrowheads="1"/>
          </p:cNvSpPr>
          <p:nvPr/>
        </p:nvSpPr>
        <p:spPr bwMode="auto">
          <a:xfrm>
            <a:off x="7171670" y="2604136"/>
            <a:ext cx="101511" cy="35155"/>
          </a:xfrm>
          <a:prstGeom prst="rect">
            <a:avLst/>
          </a:pr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67" name="Rectangle 62"/>
          <p:cNvSpPr>
            <a:spLocks noChangeArrowheads="1"/>
          </p:cNvSpPr>
          <p:nvPr/>
        </p:nvSpPr>
        <p:spPr bwMode="auto">
          <a:xfrm>
            <a:off x="7190124" y="2345746"/>
            <a:ext cx="64598" cy="281239"/>
          </a:xfrm>
          <a:prstGeom prst="rect">
            <a:avLst/>
          </a:pr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68" name="Rectangle 63"/>
          <p:cNvSpPr>
            <a:spLocks noChangeArrowheads="1"/>
          </p:cNvSpPr>
          <p:nvPr/>
        </p:nvSpPr>
        <p:spPr bwMode="auto">
          <a:xfrm>
            <a:off x="7171670" y="2331685"/>
            <a:ext cx="101511" cy="35155"/>
          </a:xfrm>
          <a:prstGeom prst="rect">
            <a:avLst/>
          </a:pr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69" name="Rectangle 64"/>
          <p:cNvSpPr>
            <a:spLocks noChangeArrowheads="1"/>
          </p:cNvSpPr>
          <p:nvPr/>
        </p:nvSpPr>
        <p:spPr bwMode="auto">
          <a:xfrm>
            <a:off x="7325909" y="2604136"/>
            <a:ext cx="98874" cy="35155"/>
          </a:xfrm>
          <a:prstGeom prst="rect">
            <a:avLst/>
          </a:pr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70" name="Rectangle 65"/>
          <p:cNvSpPr>
            <a:spLocks noChangeArrowheads="1"/>
          </p:cNvSpPr>
          <p:nvPr/>
        </p:nvSpPr>
        <p:spPr bwMode="auto">
          <a:xfrm>
            <a:off x="7343050" y="2345746"/>
            <a:ext cx="63279" cy="281239"/>
          </a:xfrm>
          <a:prstGeom prst="rect">
            <a:avLst/>
          </a:pr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71" name="Rectangle 66"/>
          <p:cNvSpPr>
            <a:spLocks noChangeArrowheads="1"/>
          </p:cNvSpPr>
          <p:nvPr/>
        </p:nvSpPr>
        <p:spPr bwMode="auto">
          <a:xfrm>
            <a:off x="7325909" y="2331685"/>
            <a:ext cx="98874" cy="35155"/>
          </a:xfrm>
          <a:prstGeom prst="rect">
            <a:avLst/>
          </a:pr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72" name="Rectangle 67"/>
          <p:cNvSpPr>
            <a:spLocks noChangeArrowheads="1"/>
          </p:cNvSpPr>
          <p:nvPr/>
        </p:nvSpPr>
        <p:spPr bwMode="auto">
          <a:xfrm>
            <a:off x="7020064" y="2604136"/>
            <a:ext cx="101511" cy="35155"/>
          </a:xfrm>
          <a:prstGeom prst="rect">
            <a:avLst/>
          </a:pr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73" name="Rectangle 68"/>
          <p:cNvSpPr>
            <a:spLocks noChangeArrowheads="1"/>
          </p:cNvSpPr>
          <p:nvPr/>
        </p:nvSpPr>
        <p:spPr bwMode="auto">
          <a:xfrm>
            <a:off x="7037201" y="2345746"/>
            <a:ext cx="65916" cy="281239"/>
          </a:xfrm>
          <a:prstGeom prst="rect">
            <a:avLst/>
          </a:pr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74" name="Rectangle 69"/>
          <p:cNvSpPr>
            <a:spLocks noChangeArrowheads="1"/>
          </p:cNvSpPr>
          <p:nvPr/>
        </p:nvSpPr>
        <p:spPr bwMode="auto">
          <a:xfrm>
            <a:off x="7020064" y="2331685"/>
            <a:ext cx="101511" cy="35155"/>
          </a:xfrm>
          <a:prstGeom prst="rect">
            <a:avLst/>
          </a:pr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75" name="Rectangle 70"/>
          <p:cNvSpPr>
            <a:spLocks noChangeArrowheads="1"/>
          </p:cNvSpPr>
          <p:nvPr/>
        </p:nvSpPr>
        <p:spPr bwMode="auto">
          <a:xfrm>
            <a:off x="6983152" y="2254344"/>
            <a:ext cx="478547" cy="35155"/>
          </a:xfrm>
          <a:prstGeom prst="rect">
            <a:avLst/>
          </a:pr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76" name="Freeform 71"/>
          <p:cNvSpPr>
            <a:spLocks/>
          </p:cNvSpPr>
          <p:nvPr/>
        </p:nvSpPr>
        <p:spPr bwMode="auto">
          <a:xfrm>
            <a:off x="6983152" y="2050446"/>
            <a:ext cx="478547" cy="203899"/>
          </a:xfrm>
          <a:custGeom>
            <a:avLst/>
            <a:gdLst>
              <a:gd name="T0" fmla="*/ 181 w 363"/>
              <a:gd name="T1" fmla="*/ 0 h 116"/>
              <a:gd name="T2" fmla="*/ 363 w 363"/>
              <a:gd name="T3" fmla="*/ 116 h 116"/>
              <a:gd name="T4" fmla="*/ 0 w 363"/>
              <a:gd name="T5" fmla="*/ 116 h 116"/>
              <a:gd name="T6" fmla="*/ 181 w 363"/>
              <a:gd name="T7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3" h="116">
                <a:moveTo>
                  <a:pt x="181" y="0"/>
                </a:moveTo>
                <a:lnTo>
                  <a:pt x="363" y="116"/>
                </a:lnTo>
                <a:lnTo>
                  <a:pt x="0" y="116"/>
                </a:lnTo>
                <a:lnTo>
                  <a:pt x="181" y="0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77" name="Freeform 72"/>
          <p:cNvSpPr>
            <a:spLocks noEditPoints="1"/>
          </p:cNvSpPr>
          <p:nvPr/>
        </p:nvSpPr>
        <p:spPr bwMode="auto">
          <a:xfrm>
            <a:off x="5667477" y="2235007"/>
            <a:ext cx="664429" cy="578300"/>
          </a:xfrm>
          <a:custGeom>
            <a:avLst/>
            <a:gdLst>
              <a:gd name="T0" fmla="*/ 82 w 367"/>
              <a:gd name="T1" fmla="*/ 27 h 240"/>
              <a:gd name="T2" fmla="*/ 367 w 367"/>
              <a:gd name="T3" fmla="*/ 120 h 240"/>
              <a:gd name="T4" fmla="*/ 82 w 367"/>
              <a:gd name="T5" fmla="*/ 213 h 240"/>
              <a:gd name="T6" fmla="*/ 82 w 367"/>
              <a:gd name="T7" fmla="*/ 177 h 240"/>
              <a:gd name="T8" fmla="*/ 127 w 367"/>
              <a:gd name="T9" fmla="*/ 143 h 240"/>
              <a:gd name="T10" fmla="*/ 127 w 367"/>
              <a:gd name="T11" fmla="*/ 87 h 240"/>
              <a:gd name="T12" fmla="*/ 138 w 367"/>
              <a:gd name="T13" fmla="*/ 87 h 240"/>
              <a:gd name="T14" fmla="*/ 138 w 367"/>
              <a:gd name="T15" fmla="*/ 64 h 240"/>
              <a:gd name="T16" fmla="*/ 127 w 367"/>
              <a:gd name="T17" fmla="*/ 64 h 240"/>
              <a:gd name="T18" fmla="*/ 102 w 367"/>
              <a:gd name="T19" fmla="*/ 64 h 240"/>
              <a:gd name="T20" fmla="*/ 91 w 367"/>
              <a:gd name="T21" fmla="*/ 64 h 240"/>
              <a:gd name="T22" fmla="*/ 91 w 367"/>
              <a:gd name="T23" fmla="*/ 87 h 240"/>
              <a:gd name="T24" fmla="*/ 102 w 367"/>
              <a:gd name="T25" fmla="*/ 87 h 240"/>
              <a:gd name="T26" fmla="*/ 102 w 367"/>
              <a:gd name="T27" fmla="*/ 143 h 240"/>
              <a:gd name="T28" fmla="*/ 82 w 367"/>
              <a:gd name="T29" fmla="*/ 156 h 240"/>
              <a:gd name="T30" fmla="*/ 82 w 367"/>
              <a:gd name="T31" fmla="*/ 27 h 240"/>
              <a:gd name="T32" fmla="*/ 0 w 367"/>
              <a:gd name="T33" fmla="*/ 0 h 240"/>
              <a:gd name="T34" fmla="*/ 82 w 367"/>
              <a:gd name="T35" fmla="*/ 27 h 240"/>
              <a:gd name="T36" fmla="*/ 82 w 367"/>
              <a:gd name="T37" fmla="*/ 156 h 240"/>
              <a:gd name="T38" fmla="*/ 82 w 367"/>
              <a:gd name="T39" fmla="*/ 156 h 240"/>
              <a:gd name="T40" fmla="*/ 62 w 367"/>
              <a:gd name="T41" fmla="*/ 143 h 240"/>
              <a:gd name="T42" fmla="*/ 62 w 367"/>
              <a:gd name="T43" fmla="*/ 87 h 240"/>
              <a:gd name="T44" fmla="*/ 73 w 367"/>
              <a:gd name="T45" fmla="*/ 87 h 240"/>
              <a:gd name="T46" fmla="*/ 73 w 367"/>
              <a:gd name="T47" fmla="*/ 64 h 240"/>
              <a:gd name="T48" fmla="*/ 62 w 367"/>
              <a:gd name="T49" fmla="*/ 64 h 240"/>
              <a:gd name="T50" fmla="*/ 37 w 367"/>
              <a:gd name="T51" fmla="*/ 64 h 240"/>
              <a:gd name="T52" fmla="*/ 26 w 367"/>
              <a:gd name="T53" fmla="*/ 64 h 240"/>
              <a:gd name="T54" fmla="*/ 26 w 367"/>
              <a:gd name="T55" fmla="*/ 87 h 240"/>
              <a:gd name="T56" fmla="*/ 37 w 367"/>
              <a:gd name="T57" fmla="*/ 87 h 240"/>
              <a:gd name="T58" fmla="*/ 37 w 367"/>
              <a:gd name="T59" fmla="*/ 143 h 240"/>
              <a:gd name="T60" fmla="*/ 82 w 367"/>
              <a:gd name="T61" fmla="*/ 177 h 240"/>
              <a:gd name="T62" fmla="*/ 82 w 367"/>
              <a:gd name="T63" fmla="*/ 177 h 240"/>
              <a:gd name="T64" fmla="*/ 82 w 367"/>
              <a:gd name="T65" fmla="*/ 213 h 240"/>
              <a:gd name="T66" fmla="*/ 0 w 367"/>
              <a:gd name="T67" fmla="*/ 240 h 240"/>
              <a:gd name="T68" fmla="*/ 0 w 367"/>
              <a:gd name="T69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67" h="240">
                <a:moveTo>
                  <a:pt x="82" y="27"/>
                </a:moveTo>
                <a:cubicBezTo>
                  <a:pt x="367" y="120"/>
                  <a:pt x="367" y="120"/>
                  <a:pt x="367" y="120"/>
                </a:cubicBezTo>
                <a:cubicBezTo>
                  <a:pt x="82" y="213"/>
                  <a:pt x="82" y="213"/>
                  <a:pt x="82" y="213"/>
                </a:cubicBezTo>
                <a:cubicBezTo>
                  <a:pt x="82" y="177"/>
                  <a:pt x="82" y="177"/>
                  <a:pt x="82" y="177"/>
                </a:cubicBezTo>
                <a:cubicBezTo>
                  <a:pt x="107" y="177"/>
                  <a:pt x="127" y="162"/>
                  <a:pt x="127" y="143"/>
                </a:cubicBezTo>
                <a:cubicBezTo>
                  <a:pt x="127" y="87"/>
                  <a:pt x="127" y="87"/>
                  <a:pt x="127" y="87"/>
                </a:cubicBezTo>
                <a:cubicBezTo>
                  <a:pt x="138" y="87"/>
                  <a:pt x="138" y="87"/>
                  <a:pt x="138" y="87"/>
                </a:cubicBezTo>
                <a:cubicBezTo>
                  <a:pt x="138" y="64"/>
                  <a:pt x="138" y="64"/>
                  <a:pt x="138" y="64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91" y="64"/>
                  <a:pt x="91" y="64"/>
                  <a:pt x="91" y="64"/>
                </a:cubicBezTo>
                <a:cubicBezTo>
                  <a:pt x="91" y="87"/>
                  <a:pt x="91" y="87"/>
                  <a:pt x="91" y="87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102" y="143"/>
                  <a:pt x="102" y="143"/>
                  <a:pt x="102" y="143"/>
                </a:cubicBezTo>
                <a:cubicBezTo>
                  <a:pt x="102" y="150"/>
                  <a:pt x="93" y="156"/>
                  <a:pt x="82" y="156"/>
                </a:cubicBezTo>
                <a:lnTo>
                  <a:pt x="82" y="27"/>
                </a:lnTo>
                <a:close/>
                <a:moveTo>
                  <a:pt x="0" y="0"/>
                </a:moveTo>
                <a:cubicBezTo>
                  <a:pt x="82" y="27"/>
                  <a:pt x="82" y="27"/>
                  <a:pt x="82" y="27"/>
                </a:cubicBezTo>
                <a:cubicBezTo>
                  <a:pt x="82" y="156"/>
                  <a:pt x="82" y="156"/>
                  <a:pt x="82" y="156"/>
                </a:cubicBezTo>
                <a:cubicBezTo>
                  <a:pt x="82" y="156"/>
                  <a:pt x="82" y="156"/>
                  <a:pt x="82" y="156"/>
                </a:cubicBezTo>
                <a:cubicBezTo>
                  <a:pt x="71" y="156"/>
                  <a:pt x="62" y="150"/>
                  <a:pt x="62" y="143"/>
                </a:cubicBezTo>
                <a:cubicBezTo>
                  <a:pt x="62" y="87"/>
                  <a:pt x="62" y="87"/>
                  <a:pt x="62" y="87"/>
                </a:cubicBezTo>
                <a:cubicBezTo>
                  <a:pt x="73" y="87"/>
                  <a:pt x="73" y="87"/>
                  <a:pt x="73" y="87"/>
                </a:cubicBezTo>
                <a:cubicBezTo>
                  <a:pt x="73" y="64"/>
                  <a:pt x="73" y="64"/>
                  <a:pt x="73" y="64"/>
                </a:cubicBezTo>
                <a:cubicBezTo>
                  <a:pt x="62" y="64"/>
                  <a:pt x="62" y="64"/>
                  <a:pt x="62" y="64"/>
                </a:cubicBezTo>
                <a:cubicBezTo>
                  <a:pt x="37" y="64"/>
                  <a:pt x="37" y="64"/>
                  <a:pt x="37" y="64"/>
                </a:cubicBezTo>
                <a:cubicBezTo>
                  <a:pt x="26" y="64"/>
                  <a:pt x="26" y="64"/>
                  <a:pt x="26" y="64"/>
                </a:cubicBezTo>
                <a:cubicBezTo>
                  <a:pt x="26" y="87"/>
                  <a:pt x="26" y="87"/>
                  <a:pt x="26" y="87"/>
                </a:cubicBezTo>
                <a:cubicBezTo>
                  <a:pt x="37" y="87"/>
                  <a:pt x="37" y="87"/>
                  <a:pt x="37" y="87"/>
                </a:cubicBezTo>
                <a:cubicBezTo>
                  <a:pt x="37" y="143"/>
                  <a:pt x="37" y="143"/>
                  <a:pt x="37" y="143"/>
                </a:cubicBezTo>
                <a:cubicBezTo>
                  <a:pt x="37" y="162"/>
                  <a:pt x="57" y="177"/>
                  <a:pt x="82" y="177"/>
                </a:cubicBezTo>
                <a:cubicBezTo>
                  <a:pt x="82" y="177"/>
                  <a:pt x="82" y="177"/>
                  <a:pt x="82" y="177"/>
                </a:cubicBezTo>
                <a:cubicBezTo>
                  <a:pt x="82" y="213"/>
                  <a:pt x="82" y="213"/>
                  <a:pt x="82" y="213"/>
                </a:cubicBezTo>
                <a:cubicBezTo>
                  <a:pt x="0" y="240"/>
                  <a:pt x="0" y="240"/>
                  <a:pt x="0" y="240"/>
                </a:cubicBezTo>
                <a:lnTo>
                  <a:pt x="0" y="0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78" name="Freeform 73"/>
          <p:cNvSpPr>
            <a:spLocks noEditPoints="1"/>
          </p:cNvSpPr>
          <p:nvPr/>
        </p:nvSpPr>
        <p:spPr bwMode="auto">
          <a:xfrm>
            <a:off x="7133438" y="2869556"/>
            <a:ext cx="155561" cy="362096"/>
          </a:xfrm>
          <a:custGeom>
            <a:avLst/>
            <a:gdLst>
              <a:gd name="T0" fmla="*/ 37 w 86"/>
              <a:gd name="T1" fmla="*/ 128 h 150"/>
              <a:gd name="T2" fmla="*/ 34 w 86"/>
              <a:gd name="T3" fmla="*/ 127 h 150"/>
              <a:gd name="T4" fmla="*/ 34 w 86"/>
              <a:gd name="T5" fmla="*/ 150 h 150"/>
              <a:gd name="T6" fmla="*/ 45 w 86"/>
              <a:gd name="T7" fmla="*/ 142 h 150"/>
              <a:gd name="T8" fmla="*/ 37 w 86"/>
              <a:gd name="T9" fmla="*/ 128 h 150"/>
              <a:gd name="T10" fmla="*/ 34 w 86"/>
              <a:gd name="T11" fmla="*/ 118 h 150"/>
              <a:gd name="T12" fmla="*/ 34 w 86"/>
              <a:gd name="T13" fmla="*/ 51 h 150"/>
              <a:gd name="T14" fmla="*/ 51 w 86"/>
              <a:gd name="T15" fmla="*/ 46 h 150"/>
              <a:gd name="T16" fmla="*/ 61 w 86"/>
              <a:gd name="T17" fmla="*/ 8 h 150"/>
              <a:gd name="T18" fmla="*/ 72 w 86"/>
              <a:gd name="T19" fmla="*/ 1 h 150"/>
              <a:gd name="T20" fmla="*/ 78 w 86"/>
              <a:gd name="T21" fmla="*/ 12 h 150"/>
              <a:gd name="T22" fmla="*/ 69 w 86"/>
              <a:gd name="T23" fmla="*/ 51 h 150"/>
              <a:gd name="T24" fmla="*/ 82 w 86"/>
              <a:gd name="T25" fmla="*/ 84 h 150"/>
              <a:gd name="T26" fmla="*/ 77 w 86"/>
              <a:gd name="T27" fmla="*/ 103 h 150"/>
              <a:gd name="T28" fmla="*/ 77 w 86"/>
              <a:gd name="T29" fmla="*/ 103 h 150"/>
              <a:gd name="T30" fmla="*/ 86 w 86"/>
              <a:gd name="T31" fmla="*/ 117 h 150"/>
              <a:gd name="T32" fmla="*/ 83 w 86"/>
              <a:gd name="T33" fmla="*/ 130 h 150"/>
              <a:gd name="T34" fmla="*/ 34 w 86"/>
              <a:gd name="T35" fmla="*/ 118 h 150"/>
              <a:gd name="T36" fmla="*/ 34 w 86"/>
              <a:gd name="T37" fmla="*/ 127 h 150"/>
              <a:gd name="T38" fmla="*/ 23 w 86"/>
              <a:gd name="T39" fmla="*/ 136 h 150"/>
              <a:gd name="T40" fmla="*/ 31 w 86"/>
              <a:gd name="T41" fmla="*/ 150 h 150"/>
              <a:gd name="T42" fmla="*/ 34 w 86"/>
              <a:gd name="T43" fmla="*/ 150 h 150"/>
              <a:gd name="T44" fmla="*/ 34 w 86"/>
              <a:gd name="T45" fmla="*/ 127 h 150"/>
              <a:gd name="T46" fmla="*/ 34 w 86"/>
              <a:gd name="T47" fmla="*/ 51 h 150"/>
              <a:gd name="T48" fmla="*/ 34 w 86"/>
              <a:gd name="T49" fmla="*/ 118 h 150"/>
              <a:gd name="T50" fmla="*/ 0 w 86"/>
              <a:gd name="T51" fmla="*/ 109 h 150"/>
              <a:gd name="T52" fmla="*/ 3 w 86"/>
              <a:gd name="T53" fmla="*/ 96 h 150"/>
              <a:gd name="T54" fmla="*/ 18 w 86"/>
              <a:gd name="T55" fmla="*/ 88 h 150"/>
              <a:gd name="T56" fmla="*/ 23 w 86"/>
              <a:gd name="T57" fmla="*/ 69 h 150"/>
              <a:gd name="T58" fmla="*/ 34 w 86"/>
              <a:gd name="T59" fmla="*/ 51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6" h="150">
                <a:moveTo>
                  <a:pt x="37" y="128"/>
                </a:moveTo>
                <a:cubicBezTo>
                  <a:pt x="36" y="127"/>
                  <a:pt x="35" y="127"/>
                  <a:pt x="34" y="127"/>
                </a:cubicBezTo>
                <a:cubicBezTo>
                  <a:pt x="34" y="150"/>
                  <a:pt x="34" y="150"/>
                  <a:pt x="34" y="150"/>
                </a:cubicBezTo>
                <a:cubicBezTo>
                  <a:pt x="39" y="150"/>
                  <a:pt x="44" y="147"/>
                  <a:pt x="45" y="142"/>
                </a:cubicBezTo>
                <a:cubicBezTo>
                  <a:pt x="47" y="136"/>
                  <a:pt x="43" y="129"/>
                  <a:pt x="37" y="128"/>
                </a:cubicBezTo>
                <a:close/>
                <a:moveTo>
                  <a:pt x="34" y="118"/>
                </a:moveTo>
                <a:cubicBezTo>
                  <a:pt x="34" y="51"/>
                  <a:pt x="34" y="51"/>
                  <a:pt x="34" y="51"/>
                </a:cubicBezTo>
                <a:cubicBezTo>
                  <a:pt x="39" y="48"/>
                  <a:pt x="45" y="46"/>
                  <a:pt x="51" y="46"/>
                </a:cubicBezTo>
                <a:cubicBezTo>
                  <a:pt x="61" y="8"/>
                  <a:pt x="61" y="8"/>
                  <a:pt x="61" y="8"/>
                </a:cubicBezTo>
                <a:cubicBezTo>
                  <a:pt x="62" y="3"/>
                  <a:pt x="67" y="0"/>
                  <a:pt x="72" y="1"/>
                </a:cubicBezTo>
                <a:cubicBezTo>
                  <a:pt x="77" y="2"/>
                  <a:pt x="80" y="7"/>
                  <a:pt x="78" y="12"/>
                </a:cubicBezTo>
                <a:cubicBezTo>
                  <a:pt x="69" y="51"/>
                  <a:pt x="69" y="51"/>
                  <a:pt x="69" y="51"/>
                </a:cubicBezTo>
                <a:cubicBezTo>
                  <a:pt x="79" y="57"/>
                  <a:pt x="86" y="68"/>
                  <a:pt x="82" y="84"/>
                </a:cubicBezTo>
                <a:cubicBezTo>
                  <a:pt x="82" y="84"/>
                  <a:pt x="79" y="97"/>
                  <a:pt x="77" y="103"/>
                </a:cubicBezTo>
                <a:cubicBezTo>
                  <a:pt x="77" y="103"/>
                  <a:pt x="77" y="103"/>
                  <a:pt x="77" y="103"/>
                </a:cubicBezTo>
                <a:cubicBezTo>
                  <a:pt x="75" y="112"/>
                  <a:pt x="86" y="117"/>
                  <a:pt x="86" y="117"/>
                </a:cubicBezTo>
                <a:cubicBezTo>
                  <a:pt x="83" y="130"/>
                  <a:pt x="83" y="130"/>
                  <a:pt x="83" y="130"/>
                </a:cubicBezTo>
                <a:lnTo>
                  <a:pt x="34" y="118"/>
                </a:lnTo>
                <a:close/>
                <a:moveTo>
                  <a:pt x="34" y="127"/>
                </a:moveTo>
                <a:cubicBezTo>
                  <a:pt x="29" y="127"/>
                  <a:pt x="24" y="131"/>
                  <a:pt x="23" y="136"/>
                </a:cubicBezTo>
                <a:cubicBezTo>
                  <a:pt x="21" y="142"/>
                  <a:pt x="25" y="148"/>
                  <a:pt x="31" y="150"/>
                </a:cubicBezTo>
                <a:cubicBezTo>
                  <a:pt x="32" y="150"/>
                  <a:pt x="33" y="150"/>
                  <a:pt x="34" y="150"/>
                </a:cubicBezTo>
                <a:cubicBezTo>
                  <a:pt x="34" y="127"/>
                  <a:pt x="34" y="127"/>
                  <a:pt x="34" y="127"/>
                </a:cubicBezTo>
                <a:close/>
                <a:moveTo>
                  <a:pt x="34" y="51"/>
                </a:moveTo>
                <a:cubicBezTo>
                  <a:pt x="34" y="118"/>
                  <a:pt x="34" y="118"/>
                  <a:pt x="34" y="118"/>
                </a:cubicBezTo>
                <a:cubicBezTo>
                  <a:pt x="0" y="109"/>
                  <a:pt x="0" y="109"/>
                  <a:pt x="0" y="109"/>
                </a:cubicBezTo>
                <a:cubicBezTo>
                  <a:pt x="3" y="96"/>
                  <a:pt x="3" y="96"/>
                  <a:pt x="3" y="96"/>
                </a:cubicBezTo>
                <a:cubicBezTo>
                  <a:pt x="3" y="96"/>
                  <a:pt x="16" y="97"/>
                  <a:pt x="18" y="88"/>
                </a:cubicBezTo>
                <a:cubicBezTo>
                  <a:pt x="20" y="80"/>
                  <a:pt x="23" y="69"/>
                  <a:pt x="23" y="69"/>
                </a:cubicBezTo>
                <a:cubicBezTo>
                  <a:pt x="25" y="61"/>
                  <a:pt x="29" y="55"/>
                  <a:pt x="34" y="51"/>
                </a:cubicBez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79" name="Freeform 74"/>
          <p:cNvSpPr>
            <a:spLocks noEditPoints="1"/>
          </p:cNvSpPr>
          <p:nvPr/>
        </p:nvSpPr>
        <p:spPr bwMode="auto">
          <a:xfrm>
            <a:off x="5775578" y="1628586"/>
            <a:ext cx="312440" cy="509746"/>
          </a:xfrm>
          <a:custGeom>
            <a:avLst/>
            <a:gdLst>
              <a:gd name="T0" fmla="*/ 172 w 172"/>
              <a:gd name="T1" fmla="*/ 9 h 211"/>
              <a:gd name="T2" fmla="*/ 121 w 172"/>
              <a:gd name="T3" fmla="*/ 37 h 211"/>
              <a:gd name="T4" fmla="*/ 143 w 172"/>
              <a:gd name="T5" fmla="*/ 211 h 211"/>
              <a:gd name="T6" fmla="*/ 124 w 172"/>
              <a:gd name="T7" fmla="*/ 165 h 211"/>
              <a:gd name="T8" fmla="*/ 131 w 172"/>
              <a:gd name="T9" fmla="*/ 108 h 211"/>
              <a:gd name="T10" fmla="*/ 121 w 172"/>
              <a:gd name="T11" fmla="*/ 86 h 211"/>
              <a:gd name="T12" fmla="*/ 129 w 172"/>
              <a:gd name="T13" fmla="*/ 146 h 211"/>
              <a:gd name="T14" fmla="*/ 127 w 172"/>
              <a:gd name="T15" fmla="*/ 116 h 211"/>
              <a:gd name="T16" fmla="*/ 121 w 172"/>
              <a:gd name="T17" fmla="*/ 156 h 211"/>
              <a:gd name="T18" fmla="*/ 121 w 172"/>
              <a:gd name="T19" fmla="*/ 9 h 211"/>
              <a:gd name="T20" fmla="*/ 98 w 172"/>
              <a:gd name="T21" fmla="*/ 37 h 211"/>
              <a:gd name="T22" fmla="*/ 110 w 172"/>
              <a:gd name="T23" fmla="*/ 88 h 211"/>
              <a:gd name="T24" fmla="*/ 100 w 172"/>
              <a:gd name="T25" fmla="*/ 81 h 211"/>
              <a:gd name="T26" fmla="*/ 121 w 172"/>
              <a:gd name="T27" fmla="*/ 211 h 211"/>
              <a:gd name="T28" fmla="*/ 101 w 172"/>
              <a:gd name="T29" fmla="*/ 163 h 211"/>
              <a:gd name="T30" fmla="*/ 121 w 172"/>
              <a:gd name="T31" fmla="*/ 211 h 211"/>
              <a:gd name="T32" fmla="*/ 113 w 172"/>
              <a:gd name="T33" fmla="*/ 148 h 211"/>
              <a:gd name="T34" fmla="*/ 121 w 172"/>
              <a:gd name="T35" fmla="*/ 156 h 211"/>
              <a:gd name="T36" fmla="*/ 98 w 172"/>
              <a:gd name="T37" fmla="*/ 0 h 211"/>
              <a:gd name="T38" fmla="*/ 71 w 172"/>
              <a:gd name="T39" fmla="*/ 0 h 211"/>
              <a:gd name="T40" fmla="*/ 98 w 172"/>
              <a:gd name="T41" fmla="*/ 80 h 211"/>
              <a:gd name="T42" fmla="*/ 71 w 172"/>
              <a:gd name="T43" fmla="*/ 37 h 211"/>
              <a:gd name="T44" fmla="*/ 71 w 172"/>
              <a:gd name="T45" fmla="*/ 166 h 211"/>
              <a:gd name="T46" fmla="*/ 98 w 172"/>
              <a:gd name="T47" fmla="*/ 141 h 211"/>
              <a:gd name="T48" fmla="*/ 98 w 172"/>
              <a:gd name="T49" fmla="*/ 160 h 211"/>
              <a:gd name="T50" fmla="*/ 74 w 172"/>
              <a:gd name="T51" fmla="*/ 124 h 211"/>
              <a:gd name="T52" fmla="*/ 71 w 172"/>
              <a:gd name="T53" fmla="*/ 118 h 211"/>
              <a:gd name="T54" fmla="*/ 71 w 172"/>
              <a:gd name="T55" fmla="*/ 98 h 211"/>
              <a:gd name="T56" fmla="*/ 71 w 172"/>
              <a:gd name="T57" fmla="*/ 0 h 211"/>
              <a:gd name="T58" fmla="*/ 60 w 172"/>
              <a:gd name="T59" fmla="*/ 0 h 211"/>
              <a:gd name="T60" fmla="*/ 71 w 172"/>
              <a:gd name="T61" fmla="*/ 88 h 211"/>
              <a:gd name="T62" fmla="*/ 60 w 172"/>
              <a:gd name="T63" fmla="*/ 37 h 211"/>
              <a:gd name="T64" fmla="*/ 60 w 172"/>
              <a:gd name="T65" fmla="*/ 120 h 211"/>
              <a:gd name="T66" fmla="*/ 65 w 172"/>
              <a:gd name="T67" fmla="*/ 166 h 211"/>
              <a:gd name="T68" fmla="*/ 71 w 172"/>
              <a:gd name="T69" fmla="*/ 98 h 211"/>
              <a:gd name="T70" fmla="*/ 71 w 172"/>
              <a:gd name="T71" fmla="*/ 98 h 211"/>
              <a:gd name="T72" fmla="*/ 60 w 172"/>
              <a:gd name="T73" fmla="*/ 9 h 211"/>
              <a:gd name="T74" fmla="*/ 12 w 172"/>
              <a:gd name="T75" fmla="*/ 23 h 211"/>
              <a:gd name="T76" fmla="*/ 60 w 172"/>
              <a:gd name="T77" fmla="*/ 100 h 211"/>
              <a:gd name="T78" fmla="*/ 28 w 172"/>
              <a:gd name="T79" fmla="*/ 118 h 211"/>
              <a:gd name="T80" fmla="*/ 29 w 172"/>
              <a:gd name="T81" fmla="*/ 134 h 211"/>
              <a:gd name="T82" fmla="*/ 34 w 172"/>
              <a:gd name="T83" fmla="*/ 127 h 211"/>
              <a:gd name="T84" fmla="*/ 47 w 172"/>
              <a:gd name="T85" fmla="*/ 120 h 211"/>
              <a:gd name="T86" fmla="*/ 36 w 172"/>
              <a:gd name="T87" fmla="*/ 178 h 211"/>
              <a:gd name="T88" fmla="*/ 45 w 172"/>
              <a:gd name="T89" fmla="*/ 163 h 211"/>
              <a:gd name="T90" fmla="*/ 60 w 172"/>
              <a:gd name="T91" fmla="*/ 211 h 211"/>
              <a:gd name="T92" fmla="*/ 0 w 172"/>
              <a:gd name="T93" fmla="*/ 29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2" h="211">
                <a:moveTo>
                  <a:pt x="121" y="0"/>
                </a:moveTo>
                <a:cubicBezTo>
                  <a:pt x="172" y="0"/>
                  <a:pt x="172" y="0"/>
                  <a:pt x="172" y="0"/>
                </a:cubicBezTo>
                <a:cubicBezTo>
                  <a:pt x="172" y="9"/>
                  <a:pt x="172" y="9"/>
                  <a:pt x="172" y="9"/>
                </a:cubicBezTo>
                <a:cubicBezTo>
                  <a:pt x="121" y="9"/>
                  <a:pt x="121" y="9"/>
                  <a:pt x="121" y="9"/>
                </a:cubicBezTo>
                <a:cubicBezTo>
                  <a:pt x="121" y="0"/>
                  <a:pt x="121" y="0"/>
                  <a:pt x="121" y="0"/>
                </a:cubicBezTo>
                <a:close/>
                <a:moveTo>
                  <a:pt x="121" y="37"/>
                </a:moveTo>
                <a:cubicBezTo>
                  <a:pt x="172" y="37"/>
                  <a:pt x="172" y="37"/>
                  <a:pt x="172" y="37"/>
                </a:cubicBezTo>
                <a:cubicBezTo>
                  <a:pt x="172" y="183"/>
                  <a:pt x="172" y="183"/>
                  <a:pt x="172" y="183"/>
                </a:cubicBezTo>
                <a:cubicBezTo>
                  <a:pt x="172" y="198"/>
                  <a:pt x="159" y="211"/>
                  <a:pt x="143" y="211"/>
                </a:cubicBezTo>
                <a:cubicBezTo>
                  <a:pt x="121" y="211"/>
                  <a:pt x="121" y="211"/>
                  <a:pt x="121" y="211"/>
                </a:cubicBezTo>
                <a:cubicBezTo>
                  <a:pt x="121" y="166"/>
                  <a:pt x="121" y="166"/>
                  <a:pt x="121" y="166"/>
                </a:cubicBezTo>
                <a:cubicBezTo>
                  <a:pt x="122" y="166"/>
                  <a:pt x="123" y="166"/>
                  <a:pt x="124" y="165"/>
                </a:cubicBezTo>
                <a:cubicBezTo>
                  <a:pt x="130" y="163"/>
                  <a:pt x="134" y="159"/>
                  <a:pt x="138" y="153"/>
                </a:cubicBezTo>
                <a:cubicBezTo>
                  <a:pt x="142" y="145"/>
                  <a:pt x="145" y="137"/>
                  <a:pt x="145" y="128"/>
                </a:cubicBezTo>
                <a:cubicBezTo>
                  <a:pt x="145" y="115"/>
                  <a:pt x="140" y="108"/>
                  <a:pt x="131" y="108"/>
                </a:cubicBezTo>
                <a:cubicBezTo>
                  <a:pt x="128" y="108"/>
                  <a:pt x="125" y="109"/>
                  <a:pt x="121" y="111"/>
                </a:cubicBezTo>
                <a:cubicBezTo>
                  <a:pt x="127" y="85"/>
                  <a:pt x="127" y="85"/>
                  <a:pt x="127" y="85"/>
                </a:cubicBezTo>
                <a:cubicBezTo>
                  <a:pt x="121" y="86"/>
                  <a:pt x="121" y="86"/>
                  <a:pt x="121" y="86"/>
                </a:cubicBezTo>
                <a:cubicBezTo>
                  <a:pt x="121" y="37"/>
                  <a:pt x="121" y="37"/>
                  <a:pt x="121" y="37"/>
                </a:cubicBezTo>
                <a:close/>
                <a:moveTo>
                  <a:pt x="121" y="156"/>
                </a:moveTo>
                <a:cubicBezTo>
                  <a:pt x="123" y="155"/>
                  <a:pt x="126" y="152"/>
                  <a:pt x="129" y="146"/>
                </a:cubicBezTo>
                <a:cubicBezTo>
                  <a:pt x="131" y="140"/>
                  <a:pt x="133" y="134"/>
                  <a:pt x="133" y="129"/>
                </a:cubicBezTo>
                <a:cubicBezTo>
                  <a:pt x="133" y="123"/>
                  <a:pt x="132" y="119"/>
                  <a:pt x="129" y="117"/>
                </a:cubicBezTo>
                <a:cubicBezTo>
                  <a:pt x="129" y="117"/>
                  <a:pt x="128" y="116"/>
                  <a:pt x="127" y="116"/>
                </a:cubicBezTo>
                <a:cubicBezTo>
                  <a:pt x="126" y="116"/>
                  <a:pt x="124" y="117"/>
                  <a:pt x="123" y="117"/>
                </a:cubicBezTo>
                <a:cubicBezTo>
                  <a:pt x="122" y="117"/>
                  <a:pt x="121" y="117"/>
                  <a:pt x="121" y="118"/>
                </a:cubicBezTo>
                <a:lnTo>
                  <a:pt x="121" y="156"/>
                </a:lnTo>
                <a:close/>
                <a:moveTo>
                  <a:pt x="98" y="0"/>
                </a:moveTo>
                <a:cubicBezTo>
                  <a:pt x="121" y="0"/>
                  <a:pt x="121" y="0"/>
                  <a:pt x="121" y="0"/>
                </a:cubicBezTo>
                <a:cubicBezTo>
                  <a:pt x="121" y="9"/>
                  <a:pt x="121" y="9"/>
                  <a:pt x="121" y="9"/>
                </a:cubicBezTo>
                <a:cubicBezTo>
                  <a:pt x="98" y="9"/>
                  <a:pt x="98" y="9"/>
                  <a:pt x="98" y="9"/>
                </a:cubicBezTo>
                <a:cubicBezTo>
                  <a:pt x="98" y="0"/>
                  <a:pt x="98" y="0"/>
                  <a:pt x="98" y="0"/>
                </a:cubicBezTo>
                <a:close/>
                <a:moveTo>
                  <a:pt x="98" y="37"/>
                </a:moveTo>
                <a:cubicBezTo>
                  <a:pt x="121" y="37"/>
                  <a:pt x="121" y="37"/>
                  <a:pt x="121" y="37"/>
                </a:cubicBezTo>
                <a:cubicBezTo>
                  <a:pt x="121" y="86"/>
                  <a:pt x="121" y="86"/>
                  <a:pt x="121" y="86"/>
                </a:cubicBezTo>
                <a:cubicBezTo>
                  <a:pt x="110" y="88"/>
                  <a:pt x="110" y="88"/>
                  <a:pt x="110" y="88"/>
                </a:cubicBezTo>
                <a:cubicBezTo>
                  <a:pt x="98" y="141"/>
                  <a:pt x="98" y="141"/>
                  <a:pt x="98" y="141"/>
                </a:cubicBezTo>
                <a:cubicBezTo>
                  <a:pt x="98" y="90"/>
                  <a:pt x="98" y="90"/>
                  <a:pt x="98" y="90"/>
                </a:cubicBezTo>
                <a:cubicBezTo>
                  <a:pt x="100" y="81"/>
                  <a:pt x="100" y="81"/>
                  <a:pt x="100" y="81"/>
                </a:cubicBezTo>
                <a:cubicBezTo>
                  <a:pt x="100" y="81"/>
                  <a:pt x="99" y="81"/>
                  <a:pt x="98" y="80"/>
                </a:cubicBezTo>
                <a:cubicBezTo>
                  <a:pt x="98" y="37"/>
                  <a:pt x="98" y="37"/>
                  <a:pt x="98" y="37"/>
                </a:cubicBezTo>
                <a:close/>
                <a:moveTo>
                  <a:pt x="121" y="211"/>
                </a:moveTo>
                <a:cubicBezTo>
                  <a:pt x="98" y="211"/>
                  <a:pt x="98" y="211"/>
                  <a:pt x="98" y="211"/>
                </a:cubicBezTo>
                <a:cubicBezTo>
                  <a:pt x="98" y="160"/>
                  <a:pt x="98" y="160"/>
                  <a:pt x="98" y="160"/>
                </a:cubicBezTo>
                <a:cubicBezTo>
                  <a:pt x="99" y="161"/>
                  <a:pt x="100" y="162"/>
                  <a:pt x="101" y="163"/>
                </a:cubicBezTo>
                <a:cubicBezTo>
                  <a:pt x="103" y="166"/>
                  <a:pt x="107" y="167"/>
                  <a:pt x="112" y="167"/>
                </a:cubicBezTo>
                <a:cubicBezTo>
                  <a:pt x="115" y="167"/>
                  <a:pt x="118" y="167"/>
                  <a:pt x="121" y="166"/>
                </a:cubicBezTo>
                <a:cubicBezTo>
                  <a:pt x="121" y="211"/>
                  <a:pt x="121" y="211"/>
                  <a:pt x="121" y="211"/>
                </a:cubicBezTo>
                <a:close/>
                <a:moveTo>
                  <a:pt x="121" y="118"/>
                </a:moveTo>
                <a:cubicBezTo>
                  <a:pt x="120" y="118"/>
                  <a:pt x="120" y="118"/>
                  <a:pt x="120" y="119"/>
                </a:cubicBezTo>
                <a:cubicBezTo>
                  <a:pt x="113" y="148"/>
                  <a:pt x="113" y="148"/>
                  <a:pt x="113" y="148"/>
                </a:cubicBezTo>
                <a:cubicBezTo>
                  <a:pt x="113" y="149"/>
                  <a:pt x="113" y="150"/>
                  <a:pt x="113" y="151"/>
                </a:cubicBezTo>
                <a:cubicBezTo>
                  <a:pt x="113" y="154"/>
                  <a:pt x="115" y="156"/>
                  <a:pt x="119" y="156"/>
                </a:cubicBezTo>
                <a:cubicBezTo>
                  <a:pt x="120" y="156"/>
                  <a:pt x="120" y="156"/>
                  <a:pt x="121" y="156"/>
                </a:cubicBezTo>
                <a:lnTo>
                  <a:pt x="121" y="118"/>
                </a:lnTo>
                <a:close/>
                <a:moveTo>
                  <a:pt x="71" y="0"/>
                </a:moveTo>
                <a:cubicBezTo>
                  <a:pt x="98" y="0"/>
                  <a:pt x="98" y="0"/>
                  <a:pt x="98" y="0"/>
                </a:cubicBezTo>
                <a:cubicBezTo>
                  <a:pt x="98" y="9"/>
                  <a:pt x="98" y="9"/>
                  <a:pt x="98" y="9"/>
                </a:cubicBezTo>
                <a:cubicBezTo>
                  <a:pt x="71" y="9"/>
                  <a:pt x="71" y="9"/>
                  <a:pt x="71" y="9"/>
                </a:cubicBezTo>
                <a:cubicBezTo>
                  <a:pt x="71" y="0"/>
                  <a:pt x="71" y="0"/>
                  <a:pt x="71" y="0"/>
                </a:cubicBezTo>
                <a:close/>
                <a:moveTo>
                  <a:pt x="71" y="37"/>
                </a:moveTo>
                <a:cubicBezTo>
                  <a:pt x="98" y="37"/>
                  <a:pt x="98" y="37"/>
                  <a:pt x="98" y="37"/>
                </a:cubicBezTo>
                <a:cubicBezTo>
                  <a:pt x="98" y="80"/>
                  <a:pt x="98" y="80"/>
                  <a:pt x="98" y="80"/>
                </a:cubicBezTo>
                <a:cubicBezTo>
                  <a:pt x="96" y="80"/>
                  <a:pt x="94" y="80"/>
                  <a:pt x="91" y="80"/>
                </a:cubicBezTo>
                <a:cubicBezTo>
                  <a:pt x="85" y="80"/>
                  <a:pt x="78" y="83"/>
                  <a:pt x="71" y="88"/>
                </a:cubicBezTo>
                <a:cubicBezTo>
                  <a:pt x="71" y="37"/>
                  <a:pt x="71" y="37"/>
                  <a:pt x="71" y="37"/>
                </a:cubicBezTo>
                <a:close/>
                <a:moveTo>
                  <a:pt x="98" y="211"/>
                </a:moveTo>
                <a:cubicBezTo>
                  <a:pt x="71" y="211"/>
                  <a:pt x="71" y="211"/>
                  <a:pt x="71" y="211"/>
                </a:cubicBezTo>
                <a:cubicBezTo>
                  <a:pt x="71" y="166"/>
                  <a:pt x="71" y="166"/>
                  <a:pt x="71" y="166"/>
                </a:cubicBezTo>
                <a:cubicBezTo>
                  <a:pt x="82" y="166"/>
                  <a:pt x="82" y="166"/>
                  <a:pt x="82" y="166"/>
                </a:cubicBezTo>
                <a:cubicBezTo>
                  <a:pt x="98" y="90"/>
                  <a:pt x="98" y="90"/>
                  <a:pt x="98" y="90"/>
                </a:cubicBezTo>
                <a:cubicBezTo>
                  <a:pt x="98" y="141"/>
                  <a:pt x="98" y="141"/>
                  <a:pt x="98" y="141"/>
                </a:cubicBezTo>
                <a:cubicBezTo>
                  <a:pt x="97" y="146"/>
                  <a:pt x="97" y="146"/>
                  <a:pt x="97" y="146"/>
                </a:cubicBezTo>
                <a:cubicBezTo>
                  <a:pt x="97" y="148"/>
                  <a:pt x="97" y="150"/>
                  <a:pt x="97" y="152"/>
                </a:cubicBezTo>
                <a:cubicBezTo>
                  <a:pt x="97" y="155"/>
                  <a:pt x="97" y="158"/>
                  <a:pt x="98" y="160"/>
                </a:cubicBezTo>
                <a:cubicBezTo>
                  <a:pt x="98" y="211"/>
                  <a:pt x="98" y="211"/>
                  <a:pt x="98" y="211"/>
                </a:cubicBezTo>
                <a:close/>
                <a:moveTo>
                  <a:pt x="71" y="137"/>
                </a:moveTo>
                <a:cubicBezTo>
                  <a:pt x="74" y="124"/>
                  <a:pt x="74" y="124"/>
                  <a:pt x="74" y="124"/>
                </a:cubicBezTo>
                <a:cubicBezTo>
                  <a:pt x="73" y="124"/>
                  <a:pt x="72" y="124"/>
                  <a:pt x="71" y="123"/>
                </a:cubicBezTo>
                <a:cubicBezTo>
                  <a:pt x="71" y="137"/>
                  <a:pt x="71" y="137"/>
                  <a:pt x="71" y="137"/>
                </a:cubicBezTo>
                <a:close/>
                <a:moveTo>
                  <a:pt x="71" y="118"/>
                </a:moveTo>
                <a:cubicBezTo>
                  <a:pt x="73" y="118"/>
                  <a:pt x="74" y="119"/>
                  <a:pt x="75" y="119"/>
                </a:cubicBezTo>
                <a:cubicBezTo>
                  <a:pt x="82" y="88"/>
                  <a:pt x="82" y="88"/>
                  <a:pt x="82" y="88"/>
                </a:cubicBezTo>
                <a:cubicBezTo>
                  <a:pt x="79" y="90"/>
                  <a:pt x="75" y="93"/>
                  <a:pt x="71" y="98"/>
                </a:cubicBezTo>
                <a:lnTo>
                  <a:pt x="71" y="118"/>
                </a:lnTo>
                <a:close/>
                <a:moveTo>
                  <a:pt x="60" y="0"/>
                </a:moveTo>
                <a:cubicBezTo>
                  <a:pt x="71" y="0"/>
                  <a:pt x="71" y="0"/>
                  <a:pt x="71" y="0"/>
                </a:cubicBezTo>
                <a:cubicBezTo>
                  <a:pt x="71" y="9"/>
                  <a:pt x="71" y="9"/>
                  <a:pt x="71" y="9"/>
                </a:cubicBezTo>
                <a:cubicBezTo>
                  <a:pt x="60" y="9"/>
                  <a:pt x="60" y="9"/>
                  <a:pt x="60" y="9"/>
                </a:cubicBezTo>
                <a:cubicBezTo>
                  <a:pt x="60" y="0"/>
                  <a:pt x="60" y="0"/>
                  <a:pt x="60" y="0"/>
                </a:cubicBezTo>
                <a:close/>
                <a:moveTo>
                  <a:pt x="60" y="37"/>
                </a:moveTo>
                <a:cubicBezTo>
                  <a:pt x="71" y="37"/>
                  <a:pt x="71" y="37"/>
                  <a:pt x="71" y="37"/>
                </a:cubicBezTo>
                <a:cubicBezTo>
                  <a:pt x="71" y="88"/>
                  <a:pt x="71" y="88"/>
                  <a:pt x="71" y="88"/>
                </a:cubicBezTo>
                <a:cubicBezTo>
                  <a:pt x="71" y="89"/>
                  <a:pt x="71" y="89"/>
                  <a:pt x="71" y="89"/>
                </a:cubicBezTo>
                <a:cubicBezTo>
                  <a:pt x="67" y="92"/>
                  <a:pt x="64" y="96"/>
                  <a:pt x="60" y="100"/>
                </a:cubicBezTo>
                <a:cubicBezTo>
                  <a:pt x="60" y="37"/>
                  <a:pt x="60" y="37"/>
                  <a:pt x="60" y="37"/>
                </a:cubicBezTo>
                <a:close/>
                <a:moveTo>
                  <a:pt x="71" y="211"/>
                </a:moveTo>
                <a:cubicBezTo>
                  <a:pt x="60" y="211"/>
                  <a:pt x="60" y="211"/>
                  <a:pt x="60" y="211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64" y="121"/>
                  <a:pt x="68" y="122"/>
                  <a:pt x="71" y="123"/>
                </a:cubicBezTo>
                <a:cubicBezTo>
                  <a:pt x="71" y="137"/>
                  <a:pt x="71" y="137"/>
                  <a:pt x="71" y="137"/>
                </a:cubicBezTo>
                <a:cubicBezTo>
                  <a:pt x="65" y="166"/>
                  <a:pt x="65" y="166"/>
                  <a:pt x="65" y="166"/>
                </a:cubicBezTo>
                <a:cubicBezTo>
                  <a:pt x="71" y="166"/>
                  <a:pt x="71" y="166"/>
                  <a:pt x="71" y="166"/>
                </a:cubicBezTo>
                <a:cubicBezTo>
                  <a:pt x="71" y="211"/>
                  <a:pt x="71" y="211"/>
                  <a:pt x="71" y="211"/>
                </a:cubicBezTo>
                <a:close/>
                <a:moveTo>
                  <a:pt x="71" y="98"/>
                </a:moveTo>
                <a:cubicBezTo>
                  <a:pt x="68" y="102"/>
                  <a:pt x="65" y="108"/>
                  <a:pt x="61" y="115"/>
                </a:cubicBezTo>
                <a:cubicBezTo>
                  <a:pt x="65" y="116"/>
                  <a:pt x="68" y="117"/>
                  <a:pt x="71" y="118"/>
                </a:cubicBezTo>
                <a:lnTo>
                  <a:pt x="71" y="98"/>
                </a:lnTo>
                <a:close/>
                <a:moveTo>
                  <a:pt x="29" y="0"/>
                </a:moveTo>
                <a:cubicBezTo>
                  <a:pt x="60" y="0"/>
                  <a:pt x="60" y="0"/>
                  <a:pt x="60" y="0"/>
                </a:cubicBezTo>
                <a:cubicBezTo>
                  <a:pt x="60" y="9"/>
                  <a:pt x="60" y="9"/>
                  <a:pt x="60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18" y="9"/>
                  <a:pt x="12" y="15"/>
                  <a:pt x="12" y="23"/>
                </a:cubicBezTo>
                <a:cubicBezTo>
                  <a:pt x="12" y="23"/>
                  <a:pt x="12" y="23"/>
                  <a:pt x="12" y="23"/>
                </a:cubicBezTo>
                <a:cubicBezTo>
                  <a:pt x="12" y="30"/>
                  <a:pt x="18" y="37"/>
                  <a:pt x="26" y="37"/>
                </a:cubicBezTo>
                <a:cubicBezTo>
                  <a:pt x="60" y="37"/>
                  <a:pt x="60" y="37"/>
                  <a:pt x="60" y="37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57" y="104"/>
                  <a:pt x="54" y="109"/>
                  <a:pt x="51" y="114"/>
                </a:cubicBezTo>
                <a:cubicBezTo>
                  <a:pt x="48" y="114"/>
                  <a:pt x="46" y="113"/>
                  <a:pt x="45" y="113"/>
                </a:cubicBezTo>
                <a:cubicBezTo>
                  <a:pt x="38" y="113"/>
                  <a:pt x="32" y="115"/>
                  <a:pt x="28" y="118"/>
                </a:cubicBezTo>
                <a:cubicBezTo>
                  <a:pt x="23" y="120"/>
                  <a:pt x="21" y="124"/>
                  <a:pt x="21" y="128"/>
                </a:cubicBezTo>
                <a:cubicBezTo>
                  <a:pt x="21" y="130"/>
                  <a:pt x="22" y="131"/>
                  <a:pt x="23" y="133"/>
                </a:cubicBezTo>
                <a:cubicBezTo>
                  <a:pt x="24" y="134"/>
                  <a:pt x="26" y="134"/>
                  <a:pt x="29" y="134"/>
                </a:cubicBezTo>
                <a:cubicBezTo>
                  <a:pt x="30" y="134"/>
                  <a:pt x="31" y="134"/>
                  <a:pt x="33" y="133"/>
                </a:cubicBezTo>
                <a:cubicBezTo>
                  <a:pt x="34" y="132"/>
                  <a:pt x="35" y="131"/>
                  <a:pt x="35" y="130"/>
                </a:cubicBezTo>
                <a:cubicBezTo>
                  <a:pt x="35" y="129"/>
                  <a:pt x="34" y="128"/>
                  <a:pt x="34" y="127"/>
                </a:cubicBezTo>
                <a:cubicBezTo>
                  <a:pt x="34" y="127"/>
                  <a:pt x="33" y="126"/>
                  <a:pt x="33" y="126"/>
                </a:cubicBezTo>
                <a:cubicBezTo>
                  <a:pt x="34" y="124"/>
                  <a:pt x="35" y="123"/>
                  <a:pt x="38" y="122"/>
                </a:cubicBezTo>
                <a:cubicBezTo>
                  <a:pt x="40" y="121"/>
                  <a:pt x="43" y="120"/>
                  <a:pt x="47" y="120"/>
                </a:cubicBezTo>
                <a:cubicBezTo>
                  <a:pt x="44" y="125"/>
                  <a:pt x="42" y="129"/>
                  <a:pt x="40" y="134"/>
                </a:cubicBezTo>
                <a:cubicBezTo>
                  <a:pt x="33" y="148"/>
                  <a:pt x="30" y="159"/>
                  <a:pt x="30" y="167"/>
                </a:cubicBezTo>
                <a:cubicBezTo>
                  <a:pt x="30" y="173"/>
                  <a:pt x="32" y="176"/>
                  <a:pt x="36" y="178"/>
                </a:cubicBezTo>
                <a:cubicBezTo>
                  <a:pt x="37" y="179"/>
                  <a:pt x="41" y="180"/>
                  <a:pt x="45" y="180"/>
                </a:cubicBezTo>
                <a:cubicBezTo>
                  <a:pt x="44" y="178"/>
                  <a:pt x="44" y="176"/>
                  <a:pt x="44" y="173"/>
                </a:cubicBezTo>
                <a:cubicBezTo>
                  <a:pt x="44" y="170"/>
                  <a:pt x="44" y="167"/>
                  <a:pt x="45" y="163"/>
                </a:cubicBezTo>
                <a:cubicBezTo>
                  <a:pt x="47" y="150"/>
                  <a:pt x="52" y="136"/>
                  <a:pt x="59" y="120"/>
                </a:cubicBezTo>
                <a:cubicBezTo>
                  <a:pt x="59" y="120"/>
                  <a:pt x="60" y="120"/>
                  <a:pt x="60" y="120"/>
                </a:cubicBezTo>
                <a:cubicBezTo>
                  <a:pt x="60" y="211"/>
                  <a:pt x="60" y="211"/>
                  <a:pt x="60" y="211"/>
                </a:cubicBezTo>
                <a:cubicBezTo>
                  <a:pt x="29" y="211"/>
                  <a:pt x="29" y="211"/>
                  <a:pt x="29" y="211"/>
                </a:cubicBezTo>
                <a:cubicBezTo>
                  <a:pt x="13" y="211"/>
                  <a:pt x="0" y="198"/>
                  <a:pt x="0" y="183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13"/>
                  <a:pt x="13" y="0"/>
                  <a:pt x="29" y="0"/>
                </a:cubicBezTo>
                <a:close/>
              </a:path>
            </a:pathLst>
          </a:custGeom>
          <a:solidFill>
            <a:srgbClr val="1D3C7A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80" name="Freeform 75"/>
          <p:cNvSpPr>
            <a:spLocks noEditPoints="1"/>
          </p:cNvSpPr>
          <p:nvPr/>
        </p:nvSpPr>
        <p:spPr bwMode="auto">
          <a:xfrm>
            <a:off x="6376729" y="2164699"/>
            <a:ext cx="473273" cy="632789"/>
          </a:xfrm>
          <a:custGeom>
            <a:avLst/>
            <a:gdLst>
              <a:gd name="T0" fmla="*/ 249 w 261"/>
              <a:gd name="T1" fmla="*/ 220 h 262"/>
              <a:gd name="T2" fmla="*/ 261 w 261"/>
              <a:gd name="T3" fmla="*/ 70 h 262"/>
              <a:gd name="T4" fmla="*/ 249 w 261"/>
              <a:gd name="T5" fmla="*/ 70 h 262"/>
              <a:gd name="T6" fmla="*/ 249 w 261"/>
              <a:gd name="T7" fmla="*/ 154 h 262"/>
              <a:gd name="T8" fmla="*/ 227 w 261"/>
              <a:gd name="T9" fmla="*/ 180 h 262"/>
              <a:gd name="T10" fmla="*/ 209 w 261"/>
              <a:gd name="T11" fmla="*/ 262 h 262"/>
              <a:gd name="T12" fmla="*/ 209 w 261"/>
              <a:gd name="T13" fmla="*/ 262 h 262"/>
              <a:gd name="T14" fmla="*/ 209 w 261"/>
              <a:gd name="T15" fmla="*/ 15 h 262"/>
              <a:gd name="T16" fmla="*/ 203 w 261"/>
              <a:gd name="T17" fmla="*/ 28 h 262"/>
              <a:gd name="T18" fmla="*/ 209 w 261"/>
              <a:gd name="T19" fmla="*/ 50 h 262"/>
              <a:gd name="T20" fmla="*/ 201 w 261"/>
              <a:gd name="T21" fmla="*/ 120 h 262"/>
              <a:gd name="T22" fmla="*/ 209 w 261"/>
              <a:gd name="T23" fmla="*/ 197 h 262"/>
              <a:gd name="T24" fmla="*/ 209 w 261"/>
              <a:gd name="T25" fmla="*/ 197 h 262"/>
              <a:gd name="T26" fmla="*/ 195 w 261"/>
              <a:gd name="T27" fmla="*/ 232 h 262"/>
              <a:gd name="T28" fmla="*/ 168 w 261"/>
              <a:gd name="T29" fmla="*/ 36 h 262"/>
              <a:gd name="T30" fmla="*/ 195 w 261"/>
              <a:gd name="T31" fmla="*/ 20 h 262"/>
              <a:gd name="T32" fmla="*/ 195 w 261"/>
              <a:gd name="T33" fmla="*/ 50 h 262"/>
              <a:gd name="T34" fmla="*/ 195 w 261"/>
              <a:gd name="T35" fmla="*/ 120 h 262"/>
              <a:gd name="T36" fmla="*/ 168 w 261"/>
              <a:gd name="T37" fmla="*/ 220 h 262"/>
              <a:gd name="T38" fmla="*/ 192 w 261"/>
              <a:gd name="T39" fmla="*/ 249 h 262"/>
              <a:gd name="T40" fmla="*/ 168 w 261"/>
              <a:gd name="T41" fmla="*/ 21 h 262"/>
              <a:gd name="T42" fmla="*/ 168 w 261"/>
              <a:gd name="T43" fmla="*/ 44 h 262"/>
              <a:gd name="T44" fmla="*/ 135 w 261"/>
              <a:gd name="T45" fmla="*/ 120 h 262"/>
              <a:gd name="T46" fmla="*/ 167 w 261"/>
              <a:gd name="T47" fmla="*/ 198 h 262"/>
              <a:gd name="T48" fmla="*/ 167 w 261"/>
              <a:gd name="T49" fmla="*/ 167 h 262"/>
              <a:gd name="T50" fmla="*/ 130 w 261"/>
              <a:gd name="T51" fmla="*/ 147 h 262"/>
              <a:gd name="T52" fmla="*/ 93 w 261"/>
              <a:gd name="T53" fmla="*/ 44 h 262"/>
              <a:gd name="T54" fmla="*/ 130 w 261"/>
              <a:gd name="T55" fmla="*/ 0 h 262"/>
              <a:gd name="T56" fmla="*/ 126 w 261"/>
              <a:gd name="T57" fmla="*/ 120 h 262"/>
              <a:gd name="T58" fmla="*/ 130 w 261"/>
              <a:gd name="T59" fmla="*/ 159 h 262"/>
              <a:gd name="T60" fmla="*/ 130 w 261"/>
              <a:gd name="T61" fmla="*/ 179 h 262"/>
              <a:gd name="T62" fmla="*/ 130 w 261"/>
              <a:gd name="T63" fmla="*/ 198 h 262"/>
              <a:gd name="T64" fmla="*/ 93 w 261"/>
              <a:gd name="T65" fmla="*/ 3 h 262"/>
              <a:gd name="T66" fmla="*/ 93 w 261"/>
              <a:gd name="T67" fmla="*/ 36 h 262"/>
              <a:gd name="T68" fmla="*/ 67 w 261"/>
              <a:gd name="T69" fmla="*/ 20 h 262"/>
              <a:gd name="T70" fmla="*/ 67 w 261"/>
              <a:gd name="T71" fmla="*/ 70 h 262"/>
              <a:gd name="T72" fmla="*/ 92 w 261"/>
              <a:gd name="T73" fmla="*/ 147 h 262"/>
              <a:gd name="T74" fmla="*/ 92 w 261"/>
              <a:gd name="T75" fmla="*/ 179 h 262"/>
              <a:gd name="T76" fmla="*/ 93 w 261"/>
              <a:gd name="T77" fmla="*/ 198 h 262"/>
              <a:gd name="T78" fmla="*/ 67 w 261"/>
              <a:gd name="T79" fmla="*/ 171 h 262"/>
              <a:gd name="T80" fmla="*/ 69 w 261"/>
              <a:gd name="T81" fmla="*/ 232 h 262"/>
              <a:gd name="T82" fmla="*/ 58 w 261"/>
              <a:gd name="T83" fmla="*/ 28 h 262"/>
              <a:gd name="T84" fmla="*/ 67 w 261"/>
              <a:gd name="T85" fmla="*/ 9 h 262"/>
              <a:gd name="T86" fmla="*/ 67 w 261"/>
              <a:gd name="T87" fmla="*/ 120 h 262"/>
              <a:gd name="T88" fmla="*/ 67 w 261"/>
              <a:gd name="T89" fmla="*/ 188 h 262"/>
              <a:gd name="T90" fmla="*/ 67 w 261"/>
              <a:gd name="T91" fmla="*/ 232 h 262"/>
              <a:gd name="T92" fmla="*/ 67 w 261"/>
              <a:gd name="T93" fmla="*/ 232 h 262"/>
              <a:gd name="T94" fmla="*/ 52 w 261"/>
              <a:gd name="T95" fmla="*/ 50 h 262"/>
              <a:gd name="T96" fmla="*/ 12 w 261"/>
              <a:gd name="T97" fmla="*/ 220 h 262"/>
              <a:gd name="T98" fmla="*/ 52 w 261"/>
              <a:gd name="T99" fmla="*/ 232 h 262"/>
              <a:gd name="T100" fmla="*/ 52 w 261"/>
              <a:gd name="T101" fmla="*/ 232 h 262"/>
              <a:gd name="T102" fmla="*/ 12 w 261"/>
              <a:gd name="T103" fmla="*/ 114 h 262"/>
              <a:gd name="T104" fmla="*/ 0 w 261"/>
              <a:gd name="T105" fmla="*/ 104 h 262"/>
              <a:gd name="T106" fmla="*/ 12 w 261"/>
              <a:gd name="T107" fmla="*/ 154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61" h="262">
                <a:moveTo>
                  <a:pt x="249" y="220"/>
                </a:moveTo>
                <a:cubicBezTo>
                  <a:pt x="249" y="154"/>
                  <a:pt x="249" y="154"/>
                  <a:pt x="249" y="154"/>
                </a:cubicBezTo>
                <a:cubicBezTo>
                  <a:pt x="251" y="157"/>
                  <a:pt x="252" y="160"/>
                  <a:pt x="252" y="164"/>
                </a:cubicBezTo>
                <a:cubicBezTo>
                  <a:pt x="252" y="220"/>
                  <a:pt x="252" y="220"/>
                  <a:pt x="252" y="220"/>
                </a:cubicBezTo>
                <a:cubicBezTo>
                  <a:pt x="249" y="220"/>
                  <a:pt x="249" y="220"/>
                  <a:pt x="249" y="220"/>
                </a:cubicBezTo>
                <a:close/>
                <a:moveTo>
                  <a:pt x="249" y="114"/>
                </a:moveTo>
                <a:cubicBezTo>
                  <a:pt x="249" y="70"/>
                  <a:pt x="249" y="70"/>
                  <a:pt x="249" y="70"/>
                </a:cubicBezTo>
                <a:cubicBezTo>
                  <a:pt x="250" y="70"/>
                  <a:pt x="250" y="70"/>
                  <a:pt x="250" y="69"/>
                </a:cubicBezTo>
                <a:cubicBezTo>
                  <a:pt x="257" y="67"/>
                  <a:pt x="257" y="67"/>
                  <a:pt x="257" y="67"/>
                </a:cubicBezTo>
                <a:cubicBezTo>
                  <a:pt x="259" y="66"/>
                  <a:pt x="261" y="67"/>
                  <a:pt x="261" y="70"/>
                </a:cubicBezTo>
                <a:cubicBezTo>
                  <a:pt x="261" y="104"/>
                  <a:pt x="261" y="104"/>
                  <a:pt x="261" y="104"/>
                </a:cubicBezTo>
                <a:cubicBezTo>
                  <a:pt x="261" y="107"/>
                  <a:pt x="259" y="110"/>
                  <a:pt x="257" y="111"/>
                </a:cubicBezTo>
                <a:cubicBezTo>
                  <a:pt x="250" y="113"/>
                  <a:pt x="250" y="113"/>
                  <a:pt x="250" y="113"/>
                </a:cubicBezTo>
                <a:cubicBezTo>
                  <a:pt x="250" y="114"/>
                  <a:pt x="250" y="114"/>
                  <a:pt x="249" y="114"/>
                </a:cubicBezTo>
                <a:close/>
                <a:moveTo>
                  <a:pt x="249" y="70"/>
                </a:moveTo>
                <a:cubicBezTo>
                  <a:pt x="249" y="114"/>
                  <a:pt x="249" y="114"/>
                  <a:pt x="249" y="114"/>
                </a:cubicBezTo>
                <a:cubicBezTo>
                  <a:pt x="248" y="114"/>
                  <a:pt x="246" y="112"/>
                  <a:pt x="246" y="110"/>
                </a:cubicBezTo>
                <a:cubicBezTo>
                  <a:pt x="246" y="76"/>
                  <a:pt x="246" y="76"/>
                  <a:pt x="246" y="76"/>
                </a:cubicBezTo>
                <a:cubicBezTo>
                  <a:pt x="246" y="74"/>
                  <a:pt x="248" y="71"/>
                  <a:pt x="249" y="70"/>
                </a:cubicBezTo>
                <a:close/>
                <a:moveTo>
                  <a:pt x="249" y="154"/>
                </a:moveTo>
                <a:cubicBezTo>
                  <a:pt x="246" y="150"/>
                  <a:pt x="241" y="146"/>
                  <a:pt x="235" y="146"/>
                </a:cubicBezTo>
                <a:cubicBezTo>
                  <a:pt x="235" y="50"/>
                  <a:pt x="235" y="50"/>
                  <a:pt x="235" y="50"/>
                </a:cubicBezTo>
                <a:cubicBezTo>
                  <a:pt x="209" y="50"/>
                  <a:pt x="209" y="50"/>
                  <a:pt x="209" y="50"/>
                </a:cubicBezTo>
                <a:cubicBezTo>
                  <a:pt x="209" y="162"/>
                  <a:pt x="209" y="162"/>
                  <a:pt x="209" y="162"/>
                </a:cubicBezTo>
                <a:cubicBezTo>
                  <a:pt x="219" y="162"/>
                  <a:pt x="227" y="170"/>
                  <a:pt x="227" y="180"/>
                </a:cubicBezTo>
                <a:cubicBezTo>
                  <a:pt x="227" y="189"/>
                  <a:pt x="219" y="197"/>
                  <a:pt x="209" y="197"/>
                </a:cubicBezTo>
                <a:cubicBezTo>
                  <a:pt x="209" y="220"/>
                  <a:pt x="209" y="220"/>
                  <a:pt x="209" y="220"/>
                </a:cubicBezTo>
                <a:cubicBezTo>
                  <a:pt x="249" y="220"/>
                  <a:pt x="249" y="220"/>
                  <a:pt x="249" y="220"/>
                </a:cubicBezTo>
                <a:cubicBezTo>
                  <a:pt x="249" y="154"/>
                  <a:pt x="249" y="154"/>
                  <a:pt x="249" y="154"/>
                </a:cubicBezTo>
                <a:close/>
                <a:moveTo>
                  <a:pt x="209" y="262"/>
                </a:moveTo>
                <a:cubicBezTo>
                  <a:pt x="209" y="232"/>
                  <a:pt x="209" y="232"/>
                  <a:pt x="209" y="232"/>
                </a:cubicBezTo>
                <a:cubicBezTo>
                  <a:pt x="226" y="232"/>
                  <a:pt x="226" y="232"/>
                  <a:pt x="226" y="232"/>
                </a:cubicBezTo>
                <a:cubicBezTo>
                  <a:pt x="226" y="249"/>
                  <a:pt x="226" y="249"/>
                  <a:pt x="226" y="249"/>
                </a:cubicBezTo>
                <a:cubicBezTo>
                  <a:pt x="226" y="257"/>
                  <a:pt x="220" y="262"/>
                  <a:pt x="213" y="262"/>
                </a:cubicBezTo>
                <a:cubicBezTo>
                  <a:pt x="209" y="262"/>
                  <a:pt x="209" y="262"/>
                  <a:pt x="209" y="262"/>
                </a:cubicBezTo>
                <a:close/>
                <a:moveTo>
                  <a:pt x="209" y="44"/>
                </a:moveTo>
                <a:cubicBezTo>
                  <a:pt x="209" y="15"/>
                  <a:pt x="209" y="15"/>
                  <a:pt x="209" y="15"/>
                </a:cubicBezTo>
                <a:cubicBezTo>
                  <a:pt x="225" y="23"/>
                  <a:pt x="235" y="33"/>
                  <a:pt x="235" y="44"/>
                </a:cubicBezTo>
                <a:lnTo>
                  <a:pt x="209" y="44"/>
                </a:lnTo>
                <a:close/>
                <a:moveTo>
                  <a:pt x="209" y="15"/>
                </a:moveTo>
                <a:cubicBezTo>
                  <a:pt x="209" y="44"/>
                  <a:pt x="209" y="44"/>
                  <a:pt x="209" y="44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195" y="37"/>
                  <a:pt x="195" y="37"/>
                  <a:pt x="195" y="37"/>
                </a:cubicBezTo>
                <a:cubicBezTo>
                  <a:pt x="195" y="37"/>
                  <a:pt x="195" y="37"/>
                  <a:pt x="195" y="37"/>
                </a:cubicBezTo>
                <a:cubicBezTo>
                  <a:pt x="199" y="37"/>
                  <a:pt x="203" y="33"/>
                  <a:pt x="203" y="28"/>
                </a:cubicBezTo>
                <a:cubicBezTo>
                  <a:pt x="203" y="24"/>
                  <a:pt x="199" y="20"/>
                  <a:pt x="195" y="20"/>
                </a:cubicBezTo>
                <a:cubicBezTo>
                  <a:pt x="195" y="20"/>
                  <a:pt x="195" y="20"/>
                  <a:pt x="195" y="20"/>
                </a:cubicBezTo>
                <a:cubicBezTo>
                  <a:pt x="195" y="9"/>
                  <a:pt x="195" y="9"/>
                  <a:pt x="195" y="9"/>
                </a:cubicBezTo>
                <a:cubicBezTo>
                  <a:pt x="200" y="11"/>
                  <a:pt x="205" y="13"/>
                  <a:pt x="209" y="15"/>
                </a:cubicBezTo>
                <a:close/>
                <a:moveTo>
                  <a:pt x="209" y="50"/>
                </a:moveTo>
                <a:cubicBezTo>
                  <a:pt x="209" y="162"/>
                  <a:pt x="209" y="162"/>
                  <a:pt x="209" y="162"/>
                </a:cubicBezTo>
                <a:cubicBezTo>
                  <a:pt x="209" y="162"/>
                  <a:pt x="209" y="162"/>
                  <a:pt x="209" y="162"/>
                </a:cubicBezTo>
                <a:cubicBezTo>
                  <a:pt x="203" y="162"/>
                  <a:pt x="198" y="166"/>
                  <a:pt x="195" y="171"/>
                </a:cubicBezTo>
                <a:cubicBezTo>
                  <a:pt x="195" y="120"/>
                  <a:pt x="195" y="120"/>
                  <a:pt x="195" y="120"/>
                </a:cubicBezTo>
                <a:cubicBezTo>
                  <a:pt x="201" y="120"/>
                  <a:pt x="201" y="120"/>
                  <a:pt x="201" y="120"/>
                </a:cubicBezTo>
                <a:cubicBezTo>
                  <a:pt x="201" y="70"/>
                  <a:pt x="201" y="70"/>
                  <a:pt x="201" y="70"/>
                </a:cubicBezTo>
                <a:cubicBezTo>
                  <a:pt x="195" y="70"/>
                  <a:pt x="195" y="70"/>
                  <a:pt x="195" y="70"/>
                </a:cubicBezTo>
                <a:cubicBezTo>
                  <a:pt x="195" y="50"/>
                  <a:pt x="195" y="50"/>
                  <a:pt x="195" y="50"/>
                </a:cubicBezTo>
                <a:cubicBezTo>
                  <a:pt x="209" y="50"/>
                  <a:pt x="209" y="50"/>
                  <a:pt x="209" y="50"/>
                </a:cubicBezTo>
                <a:close/>
                <a:moveTo>
                  <a:pt x="209" y="197"/>
                </a:moveTo>
                <a:cubicBezTo>
                  <a:pt x="209" y="220"/>
                  <a:pt x="209" y="220"/>
                  <a:pt x="209" y="220"/>
                </a:cubicBezTo>
                <a:cubicBezTo>
                  <a:pt x="195" y="220"/>
                  <a:pt x="195" y="220"/>
                  <a:pt x="195" y="220"/>
                </a:cubicBezTo>
                <a:cubicBezTo>
                  <a:pt x="195" y="188"/>
                  <a:pt x="195" y="188"/>
                  <a:pt x="195" y="188"/>
                </a:cubicBezTo>
                <a:cubicBezTo>
                  <a:pt x="198" y="193"/>
                  <a:pt x="203" y="197"/>
                  <a:pt x="209" y="197"/>
                </a:cubicBezTo>
                <a:cubicBezTo>
                  <a:pt x="209" y="197"/>
                  <a:pt x="209" y="197"/>
                  <a:pt x="209" y="197"/>
                </a:cubicBezTo>
                <a:close/>
                <a:moveTo>
                  <a:pt x="209" y="232"/>
                </a:moveTo>
                <a:cubicBezTo>
                  <a:pt x="209" y="262"/>
                  <a:pt x="209" y="262"/>
                  <a:pt x="209" y="262"/>
                </a:cubicBezTo>
                <a:cubicBezTo>
                  <a:pt x="206" y="262"/>
                  <a:pt x="206" y="262"/>
                  <a:pt x="206" y="262"/>
                </a:cubicBezTo>
                <a:cubicBezTo>
                  <a:pt x="201" y="262"/>
                  <a:pt x="197" y="260"/>
                  <a:pt x="195" y="257"/>
                </a:cubicBezTo>
                <a:cubicBezTo>
                  <a:pt x="195" y="232"/>
                  <a:pt x="195" y="232"/>
                  <a:pt x="195" y="232"/>
                </a:cubicBezTo>
                <a:lnTo>
                  <a:pt x="209" y="232"/>
                </a:lnTo>
                <a:close/>
                <a:moveTo>
                  <a:pt x="171" y="20"/>
                </a:moveTo>
                <a:cubicBezTo>
                  <a:pt x="175" y="20"/>
                  <a:pt x="179" y="24"/>
                  <a:pt x="179" y="28"/>
                </a:cubicBezTo>
                <a:cubicBezTo>
                  <a:pt x="179" y="33"/>
                  <a:pt x="175" y="37"/>
                  <a:pt x="171" y="37"/>
                </a:cubicBezTo>
                <a:cubicBezTo>
                  <a:pt x="170" y="37"/>
                  <a:pt x="169" y="37"/>
                  <a:pt x="168" y="36"/>
                </a:cubicBezTo>
                <a:cubicBezTo>
                  <a:pt x="168" y="44"/>
                  <a:pt x="168" y="44"/>
                  <a:pt x="168" y="44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195" y="37"/>
                  <a:pt x="195" y="37"/>
                  <a:pt x="195" y="37"/>
                </a:cubicBezTo>
                <a:cubicBezTo>
                  <a:pt x="190" y="37"/>
                  <a:pt x="186" y="33"/>
                  <a:pt x="186" y="28"/>
                </a:cubicBezTo>
                <a:cubicBezTo>
                  <a:pt x="186" y="24"/>
                  <a:pt x="190" y="20"/>
                  <a:pt x="195" y="20"/>
                </a:cubicBezTo>
                <a:cubicBezTo>
                  <a:pt x="195" y="9"/>
                  <a:pt x="195" y="9"/>
                  <a:pt x="195" y="9"/>
                </a:cubicBezTo>
                <a:cubicBezTo>
                  <a:pt x="187" y="6"/>
                  <a:pt x="178" y="4"/>
                  <a:pt x="168" y="3"/>
                </a:cubicBezTo>
                <a:cubicBezTo>
                  <a:pt x="168" y="21"/>
                  <a:pt x="168" y="21"/>
                  <a:pt x="168" y="21"/>
                </a:cubicBezTo>
                <a:cubicBezTo>
                  <a:pt x="169" y="20"/>
                  <a:pt x="170" y="20"/>
                  <a:pt x="171" y="20"/>
                </a:cubicBezTo>
                <a:close/>
                <a:moveTo>
                  <a:pt x="195" y="50"/>
                </a:moveTo>
                <a:cubicBezTo>
                  <a:pt x="195" y="70"/>
                  <a:pt x="195" y="70"/>
                  <a:pt x="195" y="70"/>
                </a:cubicBezTo>
                <a:cubicBezTo>
                  <a:pt x="168" y="70"/>
                  <a:pt x="168" y="70"/>
                  <a:pt x="168" y="70"/>
                </a:cubicBezTo>
                <a:cubicBezTo>
                  <a:pt x="168" y="50"/>
                  <a:pt x="168" y="50"/>
                  <a:pt x="168" y="50"/>
                </a:cubicBezTo>
                <a:cubicBezTo>
                  <a:pt x="195" y="50"/>
                  <a:pt x="195" y="50"/>
                  <a:pt x="195" y="50"/>
                </a:cubicBezTo>
                <a:close/>
                <a:moveTo>
                  <a:pt x="195" y="120"/>
                </a:moveTo>
                <a:cubicBezTo>
                  <a:pt x="195" y="171"/>
                  <a:pt x="195" y="171"/>
                  <a:pt x="195" y="171"/>
                </a:cubicBezTo>
                <a:cubicBezTo>
                  <a:pt x="193" y="173"/>
                  <a:pt x="192" y="176"/>
                  <a:pt x="192" y="180"/>
                </a:cubicBezTo>
                <a:cubicBezTo>
                  <a:pt x="192" y="183"/>
                  <a:pt x="193" y="186"/>
                  <a:pt x="195" y="188"/>
                </a:cubicBezTo>
                <a:cubicBezTo>
                  <a:pt x="195" y="220"/>
                  <a:pt x="195" y="220"/>
                  <a:pt x="195" y="220"/>
                </a:cubicBezTo>
                <a:cubicBezTo>
                  <a:pt x="168" y="220"/>
                  <a:pt x="168" y="220"/>
                  <a:pt x="168" y="220"/>
                </a:cubicBezTo>
                <a:cubicBezTo>
                  <a:pt x="168" y="120"/>
                  <a:pt x="168" y="120"/>
                  <a:pt x="168" y="120"/>
                </a:cubicBezTo>
                <a:cubicBezTo>
                  <a:pt x="195" y="120"/>
                  <a:pt x="195" y="120"/>
                  <a:pt x="195" y="120"/>
                </a:cubicBezTo>
                <a:close/>
                <a:moveTo>
                  <a:pt x="195" y="232"/>
                </a:moveTo>
                <a:cubicBezTo>
                  <a:pt x="195" y="257"/>
                  <a:pt x="195" y="257"/>
                  <a:pt x="195" y="257"/>
                </a:cubicBezTo>
                <a:cubicBezTo>
                  <a:pt x="193" y="254"/>
                  <a:pt x="192" y="252"/>
                  <a:pt x="192" y="249"/>
                </a:cubicBezTo>
                <a:cubicBezTo>
                  <a:pt x="192" y="232"/>
                  <a:pt x="192" y="232"/>
                  <a:pt x="192" y="232"/>
                </a:cubicBezTo>
                <a:lnTo>
                  <a:pt x="195" y="232"/>
                </a:lnTo>
                <a:close/>
                <a:moveTo>
                  <a:pt x="168" y="36"/>
                </a:moveTo>
                <a:cubicBezTo>
                  <a:pt x="165" y="35"/>
                  <a:pt x="162" y="32"/>
                  <a:pt x="162" y="28"/>
                </a:cubicBezTo>
                <a:cubicBezTo>
                  <a:pt x="162" y="25"/>
                  <a:pt x="165" y="22"/>
                  <a:pt x="168" y="21"/>
                </a:cubicBezTo>
                <a:cubicBezTo>
                  <a:pt x="168" y="3"/>
                  <a:pt x="168" y="3"/>
                  <a:pt x="168" y="3"/>
                </a:cubicBezTo>
                <a:cubicBezTo>
                  <a:pt x="157" y="1"/>
                  <a:pt x="144" y="0"/>
                  <a:pt x="131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30" y="44"/>
                  <a:pt x="130" y="44"/>
                  <a:pt x="130" y="44"/>
                </a:cubicBezTo>
                <a:cubicBezTo>
                  <a:pt x="168" y="44"/>
                  <a:pt x="168" y="44"/>
                  <a:pt x="168" y="44"/>
                </a:cubicBezTo>
                <a:cubicBezTo>
                  <a:pt x="168" y="36"/>
                  <a:pt x="168" y="36"/>
                  <a:pt x="168" y="36"/>
                </a:cubicBezTo>
                <a:close/>
                <a:moveTo>
                  <a:pt x="168" y="50"/>
                </a:moveTo>
                <a:cubicBezTo>
                  <a:pt x="168" y="70"/>
                  <a:pt x="168" y="70"/>
                  <a:pt x="168" y="70"/>
                </a:cubicBezTo>
                <a:cubicBezTo>
                  <a:pt x="135" y="70"/>
                  <a:pt x="135" y="70"/>
                  <a:pt x="135" y="70"/>
                </a:cubicBezTo>
                <a:cubicBezTo>
                  <a:pt x="135" y="120"/>
                  <a:pt x="135" y="120"/>
                  <a:pt x="135" y="120"/>
                </a:cubicBezTo>
                <a:cubicBezTo>
                  <a:pt x="168" y="120"/>
                  <a:pt x="168" y="120"/>
                  <a:pt x="168" y="120"/>
                </a:cubicBezTo>
                <a:cubicBezTo>
                  <a:pt x="168" y="220"/>
                  <a:pt x="168" y="220"/>
                  <a:pt x="168" y="220"/>
                </a:cubicBezTo>
                <a:cubicBezTo>
                  <a:pt x="130" y="220"/>
                  <a:pt x="130" y="220"/>
                  <a:pt x="130" y="220"/>
                </a:cubicBezTo>
                <a:cubicBezTo>
                  <a:pt x="130" y="198"/>
                  <a:pt x="130" y="198"/>
                  <a:pt x="130" y="198"/>
                </a:cubicBezTo>
                <a:cubicBezTo>
                  <a:pt x="167" y="198"/>
                  <a:pt x="167" y="198"/>
                  <a:pt x="167" y="198"/>
                </a:cubicBezTo>
                <a:cubicBezTo>
                  <a:pt x="167" y="187"/>
                  <a:pt x="167" y="187"/>
                  <a:pt x="167" y="187"/>
                </a:cubicBezTo>
                <a:cubicBezTo>
                  <a:pt x="130" y="187"/>
                  <a:pt x="130" y="187"/>
                  <a:pt x="130" y="187"/>
                </a:cubicBezTo>
                <a:cubicBezTo>
                  <a:pt x="130" y="179"/>
                  <a:pt x="130" y="179"/>
                  <a:pt x="130" y="179"/>
                </a:cubicBezTo>
                <a:cubicBezTo>
                  <a:pt x="167" y="179"/>
                  <a:pt x="167" y="179"/>
                  <a:pt x="167" y="179"/>
                </a:cubicBezTo>
                <a:cubicBezTo>
                  <a:pt x="167" y="167"/>
                  <a:pt x="167" y="167"/>
                  <a:pt x="167" y="167"/>
                </a:cubicBezTo>
                <a:cubicBezTo>
                  <a:pt x="130" y="167"/>
                  <a:pt x="130" y="167"/>
                  <a:pt x="130" y="167"/>
                </a:cubicBezTo>
                <a:cubicBezTo>
                  <a:pt x="130" y="159"/>
                  <a:pt x="130" y="159"/>
                  <a:pt x="130" y="159"/>
                </a:cubicBezTo>
                <a:cubicBezTo>
                  <a:pt x="167" y="159"/>
                  <a:pt x="167" y="159"/>
                  <a:pt x="167" y="159"/>
                </a:cubicBezTo>
                <a:cubicBezTo>
                  <a:pt x="167" y="147"/>
                  <a:pt x="167" y="147"/>
                  <a:pt x="167" y="147"/>
                </a:cubicBezTo>
                <a:cubicBezTo>
                  <a:pt x="130" y="147"/>
                  <a:pt x="130" y="147"/>
                  <a:pt x="130" y="147"/>
                </a:cubicBezTo>
                <a:cubicBezTo>
                  <a:pt x="130" y="50"/>
                  <a:pt x="130" y="50"/>
                  <a:pt x="130" y="50"/>
                </a:cubicBezTo>
                <a:lnTo>
                  <a:pt x="168" y="50"/>
                </a:lnTo>
                <a:close/>
                <a:moveTo>
                  <a:pt x="130" y="0"/>
                </a:moveTo>
                <a:cubicBezTo>
                  <a:pt x="130" y="44"/>
                  <a:pt x="130" y="44"/>
                  <a:pt x="130" y="44"/>
                </a:cubicBezTo>
                <a:cubicBezTo>
                  <a:pt x="93" y="44"/>
                  <a:pt x="93" y="44"/>
                  <a:pt x="93" y="44"/>
                </a:cubicBezTo>
                <a:cubicBezTo>
                  <a:pt x="93" y="36"/>
                  <a:pt x="93" y="36"/>
                  <a:pt x="93" y="36"/>
                </a:cubicBezTo>
                <a:cubicBezTo>
                  <a:pt x="96" y="35"/>
                  <a:pt x="99" y="32"/>
                  <a:pt x="99" y="28"/>
                </a:cubicBezTo>
                <a:cubicBezTo>
                  <a:pt x="99" y="25"/>
                  <a:pt x="96" y="22"/>
                  <a:pt x="93" y="21"/>
                </a:cubicBezTo>
                <a:cubicBezTo>
                  <a:pt x="93" y="3"/>
                  <a:pt x="93" y="3"/>
                  <a:pt x="93" y="3"/>
                </a:cubicBezTo>
                <a:cubicBezTo>
                  <a:pt x="104" y="1"/>
                  <a:pt x="117" y="0"/>
                  <a:pt x="130" y="0"/>
                </a:cubicBezTo>
                <a:close/>
                <a:moveTo>
                  <a:pt x="130" y="50"/>
                </a:moveTo>
                <a:cubicBezTo>
                  <a:pt x="130" y="147"/>
                  <a:pt x="130" y="147"/>
                  <a:pt x="130" y="147"/>
                </a:cubicBezTo>
                <a:cubicBezTo>
                  <a:pt x="93" y="147"/>
                  <a:pt x="93" y="147"/>
                  <a:pt x="93" y="147"/>
                </a:cubicBezTo>
                <a:cubicBezTo>
                  <a:pt x="93" y="120"/>
                  <a:pt x="93" y="120"/>
                  <a:pt x="93" y="120"/>
                </a:cubicBezTo>
                <a:cubicBezTo>
                  <a:pt x="126" y="120"/>
                  <a:pt x="126" y="120"/>
                  <a:pt x="126" y="120"/>
                </a:cubicBezTo>
                <a:cubicBezTo>
                  <a:pt x="126" y="70"/>
                  <a:pt x="126" y="70"/>
                  <a:pt x="126" y="70"/>
                </a:cubicBezTo>
                <a:cubicBezTo>
                  <a:pt x="93" y="70"/>
                  <a:pt x="93" y="70"/>
                  <a:pt x="93" y="70"/>
                </a:cubicBezTo>
                <a:cubicBezTo>
                  <a:pt x="93" y="50"/>
                  <a:pt x="93" y="50"/>
                  <a:pt x="93" y="50"/>
                </a:cubicBezTo>
                <a:cubicBezTo>
                  <a:pt x="130" y="50"/>
                  <a:pt x="130" y="50"/>
                  <a:pt x="130" y="50"/>
                </a:cubicBezTo>
                <a:close/>
                <a:moveTo>
                  <a:pt x="130" y="159"/>
                </a:moveTo>
                <a:cubicBezTo>
                  <a:pt x="130" y="167"/>
                  <a:pt x="130" y="167"/>
                  <a:pt x="130" y="167"/>
                </a:cubicBezTo>
                <a:cubicBezTo>
                  <a:pt x="93" y="167"/>
                  <a:pt x="93" y="167"/>
                  <a:pt x="93" y="167"/>
                </a:cubicBezTo>
                <a:cubicBezTo>
                  <a:pt x="93" y="159"/>
                  <a:pt x="93" y="159"/>
                  <a:pt x="93" y="159"/>
                </a:cubicBezTo>
                <a:cubicBezTo>
                  <a:pt x="130" y="159"/>
                  <a:pt x="130" y="159"/>
                  <a:pt x="130" y="159"/>
                </a:cubicBezTo>
                <a:close/>
                <a:moveTo>
                  <a:pt x="130" y="179"/>
                </a:moveTo>
                <a:cubicBezTo>
                  <a:pt x="130" y="187"/>
                  <a:pt x="130" y="187"/>
                  <a:pt x="130" y="187"/>
                </a:cubicBezTo>
                <a:cubicBezTo>
                  <a:pt x="93" y="187"/>
                  <a:pt x="93" y="187"/>
                  <a:pt x="93" y="187"/>
                </a:cubicBezTo>
                <a:cubicBezTo>
                  <a:pt x="93" y="179"/>
                  <a:pt x="93" y="179"/>
                  <a:pt x="93" y="179"/>
                </a:cubicBezTo>
                <a:cubicBezTo>
                  <a:pt x="130" y="179"/>
                  <a:pt x="130" y="179"/>
                  <a:pt x="130" y="179"/>
                </a:cubicBezTo>
                <a:close/>
                <a:moveTo>
                  <a:pt x="130" y="198"/>
                </a:moveTo>
                <a:cubicBezTo>
                  <a:pt x="130" y="220"/>
                  <a:pt x="130" y="220"/>
                  <a:pt x="130" y="220"/>
                </a:cubicBezTo>
                <a:cubicBezTo>
                  <a:pt x="93" y="220"/>
                  <a:pt x="93" y="220"/>
                  <a:pt x="93" y="220"/>
                </a:cubicBezTo>
                <a:cubicBezTo>
                  <a:pt x="93" y="198"/>
                  <a:pt x="93" y="198"/>
                  <a:pt x="93" y="198"/>
                </a:cubicBezTo>
                <a:lnTo>
                  <a:pt x="130" y="198"/>
                </a:lnTo>
                <a:close/>
                <a:moveTo>
                  <a:pt x="93" y="3"/>
                </a:moveTo>
                <a:cubicBezTo>
                  <a:pt x="93" y="21"/>
                  <a:pt x="93" y="21"/>
                  <a:pt x="93" y="21"/>
                </a:cubicBezTo>
                <a:cubicBezTo>
                  <a:pt x="92" y="20"/>
                  <a:pt x="92" y="20"/>
                  <a:pt x="91" y="20"/>
                </a:cubicBezTo>
                <a:cubicBezTo>
                  <a:pt x="86" y="20"/>
                  <a:pt x="83" y="24"/>
                  <a:pt x="83" y="28"/>
                </a:cubicBezTo>
                <a:cubicBezTo>
                  <a:pt x="83" y="33"/>
                  <a:pt x="86" y="37"/>
                  <a:pt x="91" y="37"/>
                </a:cubicBezTo>
                <a:cubicBezTo>
                  <a:pt x="92" y="37"/>
                  <a:pt x="92" y="37"/>
                  <a:pt x="93" y="36"/>
                </a:cubicBezTo>
                <a:cubicBezTo>
                  <a:pt x="93" y="44"/>
                  <a:pt x="93" y="44"/>
                  <a:pt x="93" y="44"/>
                </a:cubicBezTo>
                <a:cubicBezTo>
                  <a:pt x="67" y="44"/>
                  <a:pt x="67" y="44"/>
                  <a:pt x="67" y="44"/>
                </a:cubicBezTo>
                <a:cubicBezTo>
                  <a:pt x="67" y="37"/>
                  <a:pt x="67" y="37"/>
                  <a:pt x="67" y="37"/>
                </a:cubicBezTo>
                <a:cubicBezTo>
                  <a:pt x="71" y="37"/>
                  <a:pt x="75" y="33"/>
                  <a:pt x="75" y="28"/>
                </a:cubicBezTo>
                <a:cubicBezTo>
                  <a:pt x="75" y="24"/>
                  <a:pt x="71" y="20"/>
                  <a:pt x="67" y="20"/>
                </a:cubicBezTo>
                <a:cubicBezTo>
                  <a:pt x="67" y="9"/>
                  <a:pt x="67" y="9"/>
                  <a:pt x="67" y="9"/>
                </a:cubicBezTo>
                <a:cubicBezTo>
                  <a:pt x="75" y="6"/>
                  <a:pt x="84" y="4"/>
                  <a:pt x="93" y="3"/>
                </a:cubicBezTo>
                <a:close/>
                <a:moveTo>
                  <a:pt x="93" y="50"/>
                </a:moveTo>
                <a:cubicBezTo>
                  <a:pt x="93" y="70"/>
                  <a:pt x="93" y="70"/>
                  <a:pt x="93" y="70"/>
                </a:cubicBezTo>
                <a:cubicBezTo>
                  <a:pt x="67" y="70"/>
                  <a:pt x="67" y="70"/>
                  <a:pt x="67" y="70"/>
                </a:cubicBezTo>
                <a:cubicBezTo>
                  <a:pt x="67" y="50"/>
                  <a:pt x="67" y="50"/>
                  <a:pt x="67" y="50"/>
                </a:cubicBezTo>
                <a:cubicBezTo>
                  <a:pt x="93" y="50"/>
                  <a:pt x="93" y="50"/>
                  <a:pt x="93" y="50"/>
                </a:cubicBezTo>
                <a:close/>
                <a:moveTo>
                  <a:pt x="93" y="120"/>
                </a:moveTo>
                <a:cubicBezTo>
                  <a:pt x="93" y="147"/>
                  <a:pt x="93" y="147"/>
                  <a:pt x="93" y="147"/>
                </a:cubicBezTo>
                <a:cubicBezTo>
                  <a:pt x="92" y="147"/>
                  <a:pt x="92" y="147"/>
                  <a:pt x="92" y="147"/>
                </a:cubicBezTo>
                <a:cubicBezTo>
                  <a:pt x="92" y="159"/>
                  <a:pt x="92" y="159"/>
                  <a:pt x="92" y="159"/>
                </a:cubicBezTo>
                <a:cubicBezTo>
                  <a:pt x="93" y="159"/>
                  <a:pt x="93" y="159"/>
                  <a:pt x="93" y="159"/>
                </a:cubicBezTo>
                <a:cubicBezTo>
                  <a:pt x="93" y="167"/>
                  <a:pt x="93" y="167"/>
                  <a:pt x="93" y="167"/>
                </a:cubicBezTo>
                <a:cubicBezTo>
                  <a:pt x="92" y="167"/>
                  <a:pt x="92" y="167"/>
                  <a:pt x="92" y="167"/>
                </a:cubicBezTo>
                <a:cubicBezTo>
                  <a:pt x="92" y="179"/>
                  <a:pt x="92" y="179"/>
                  <a:pt x="92" y="179"/>
                </a:cubicBezTo>
                <a:cubicBezTo>
                  <a:pt x="93" y="179"/>
                  <a:pt x="93" y="179"/>
                  <a:pt x="93" y="179"/>
                </a:cubicBezTo>
                <a:cubicBezTo>
                  <a:pt x="93" y="187"/>
                  <a:pt x="93" y="187"/>
                  <a:pt x="93" y="187"/>
                </a:cubicBezTo>
                <a:cubicBezTo>
                  <a:pt x="92" y="187"/>
                  <a:pt x="92" y="187"/>
                  <a:pt x="92" y="187"/>
                </a:cubicBezTo>
                <a:cubicBezTo>
                  <a:pt x="92" y="198"/>
                  <a:pt x="92" y="198"/>
                  <a:pt x="92" y="198"/>
                </a:cubicBezTo>
                <a:cubicBezTo>
                  <a:pt x="93" y="198"/>
                  <a:pt x="93" y="198"/>
                  <a:pt x="93" y="198"/>
                </a:cubicBezTo>
                <a:cubicBezTo>
                  <a:pt x="93" y="220"/>
                  <a:pt x="93" y="220"/>
                  <a:pt x="93" y="220"/>
                </a:cubicBezTo>
                <a:cubicBezTo>
                  <a:pt x="67" y="220"/>
                  <a:pt x="67" y="220"/>
                  <a:pt x="67" y="220"/>
                </a:cubicBezTo>
                <a:cubicBezTo>
                  <a:pt x="67" y="188"/>
                  <a:pt x="67" y="188"/>
                  <a:pt x="67" y="188"/>
                </a:cubicBezTo>
                <a:cubicBezTo>
                  <a:pt x="68" y="186"/>
                  <a:pt x="69" y="183"/>
                  <a:pt x="69" y="180"/>
                </a:cubicBezTo>
                <a:cubicBezTo>
                  <a:pt x="69" y="176"/>
                  <a:pt x="68" y="173"/>
                  <a:pt x="67" y="171"/>
                </a:cubicBezTo>
                <a:cubicBezTo>
                  <a:pt x="67" y="120"/>
                  <a:pt x="67" y="120"/>
                  <a:pt x="67" y="120"/>
                </a:cubicBezTo>
                <a:cubicBezTo>
                  <a:pt x="93" y="120"/>
                  <a:pt x="93" y="120"/>
                  <a:pt x="93" y="120"/>
                </a:cubicBezTo>
                <a:close/>
                <a:moveTo>
                  <a:pt x="67" y="257"/>
                </a:moveTo>
                <a:cubicBezTo>
                  <a:pt x="67" y="232"/>
                  <a:pt x="67" y="232"/>
                  <a:pt x="67" y="232"/>
                </a:cubicBezTo>
                <a:cubicBezTo>
                  <a:pt x="69" y="232"/>
                  <a:pt x="69" y="232"/>
                  <a:pt x="69" y="232"/>
                </a:cubicBezTo>
                <a:cubicBezTo>
                  <a:pt x="69" y="249"/>
                  <a:pt x="69" y="249"/>
                  <a:pt x="69" y="249"/>
                </a:cubicBezTo>
                <a:cubicBezTo>
                  <a:pt x="69" y="252"/>
                  <a:pt x="68" y="254"/>
                  <a:pt x="67" y="257"/>
                </a:cubicBezTo>
                <a:close/>
                <a:moveTo>
                  <a:pt x="67" y="9"/>
                </a:moveTo>
                <a:cubicBezTo>
                  <a:pt x="67" y="20"/>
                  <a:pt x="67" y="20"/>
                  <a:pt x="67" y="20"/>
                </a:cubicBezTo>
                <a:cubicBezTo>
                  <a:pt x="62" y="20"/>
                  <a:pt x="58" y="24"/>
                  <a:pt x="58" y="28"/>
                </a:cubicBezTo>
                <a:cubicBezTo>
                  <a:pt x="58" y="33"/>
                  <a:pt x="62" y="37"/>
                  <a:pt x="67" y="37"/>
                </a:cubicBezTo>
                <a:cubicBezTo>
                  <a:pt x="67" y="44"/>
                  <a:pt x="67" y="44"/>
                  <a:pt x="67" y="44"/>
                </a:cubicBezTo>
                <a:cubicBezTo>
                  <a:pt x="52" y="44"/>
                  <a:pt x="52" y="44"/>
                  <a:pt x="52" y="44"/>
                </a:cubicBezTo>
                <a:cubicBezTo>
                  <a:pt x="52" y="15"/>
                  <a:pt x="52" y="15"/>
                  <a:pt x="52" y="15"/>
                </a:cubicBezTo>
                <a:cubicBezTo>
                  <a:pt x="56" y="13"/>
                  <a:pt x="61" y="11"/>
                  <a:pt x="67" y="9"/>
                </a:cubicBezTo>
                <a:close/>
                <a:moveTo>
                  <a:pt x="67" y="50"/>
                </a:moveTo>
                <a:cubicBezTo>
                  <a:pt x="67" y="70"/>
                  <a:pt x="67" y="70"/>
                  <a:pt x="67" y="70"/>
                </a:cubicBezTo>
                <a:cubicBezTo>
                  <a:pt x="60" y="70"/>
                  <a:pt x="60" y="70"/>
                  <a:pt x="60" y="70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67" y="120"/>
                  <a:pt x="67" y="120"/>
                  <a:pt x="67" y="120"/>
                </a:cubicBezTo>
                <a:cubicBezTo>
                  <a:pt x="67" y="171"/>
                  <a:pt x="67" y="171"/>
                  <a:pt x="67" y="171"/>
                </a:cubicBezTo>
                <a:cubicBezTo>
                  <a:pt x="64" y="166"/>
                  <a:pt x="58" y="162"/>
                  <a:pt x="52" y="162"/>
                </a:cubicBezTo>
                <a:cubicBezTo>
                  <a:pt x="52" y="50"/>
                  <a:pt x="52" y="50"/>
                  <a:pt x="52" y="50"/>
                </a:cubicBezTo>
                <a:cubicBezTo>
                  <a:pt x="67" y="50"/>
                  <a:pt x="67" y="50"/>
                  <a:pt x="67" y="50"/>
                </a:cubicBezTo>
                <a:close/>
                <a:moveTo>
                  <a:pt x="67" y="188"/>
                </a:moveTo>
                <a:cubicBezTo>
                  <a:pt x="67" y="220"/>
                  <a:pt x="67" y="220"/>
                  <a:pt x="67" y="220"/>
                </a:cubicBezTo>
                <a:cubicBezTo>
                  <a:pt x="52" y="220"/>
                  <a:pt x="52" y="220"/>
                  <a:pt x="52" y="220"/>
                </a:cubicBezTo>
                <a:cubicBezTo>
                  <a:pt x="52" y="197"/>
                  <a:pt x="52" y="197"/>
                  <a:pt x="52" y="197"/>
                </a:cubicBezTo>
                <a:cubicBezTo>
                  <a:pt x="58" y="197"/>
                  <a:pt x="64" y="193"/>
                  <a:pt x="67" y="188"/>
                </a:cubicBezTo>
                <a:close/>
                <a:moveTo>
                  <a:pt x="67" y="232"/>
                </a:moveTo>
                <a:cubicBezTo>
                  <a:pt x="67" y="257"/>
                  <a:pt x="67" y="257"/>
                  <a:pt x="67" y="257"/>
                </a:cubicBezTo>
                <a:cubicBezTo>
                  <a:pt x="64" y="260"/>
                  <a:pt x="60" y="262"/>
                  <a:pt x="56" y="262"/>
                </a:cubicBezTo>
                <a:cubicBezTo>
                  <a:pt x="52" y="262"/>
                  <a:pt x="52" y="262"/>
                  <a:pt x="52" y="262"/>
                </a:cubicBezTo>
                <a:cubicBezTo>
                  <a:pt x="52" y="232"/>
                  <a:pt x="52" y="232"/>
                  <a:pt x="52" y="232"/>
                </a:cubicBezTo>
                <a:lnTo>
                  <a:pt x="67" y="232"/>
                </a:lnTo>
                <a:close/>
                <a:moveTo>
                  <a:pt x="52" y="15"/>
                </a:moveTo>
                <a:cubicBezTo>
                  <a:pt x="52" y="44"/>
                  <a:pt x="52" y="44"/>
                  <a:pt x="52" y="44"/>
                </a:cubicBezTo>
                <a:cubicBezTo>
                  <a:pt x="27" y="44"/>
                  <a:pt x="27" y="44"/>
                  <a:pt x="27" y="44"/>
                </a:cubicBezTo>
                <a:cubicBezTo>
                  <a:pt x="27" y="33"/>
                  <a:pt x="36" y="23"/>
                  <a:pt x="52" y="15"/>
                </a:cubicBezTo>
                <a:close/>
                <a:moveTo>
                  <a:pt x="52" y="50"/>
                </a:moveTo>
                <a:cubicBezTo>
                  <a:pt x="52" y="162"/>
                  <a:pt x="52" y="162"/>
                  <a:pt x="52" y="162"/>
                </a:cubicBezTo>
                <a:cubicBezTo>
                  <a:pt x="42" y="162"/>
                  <a:pt x="35" y="170"/>
                  <a:pt x="35" y="180"/>
                </a:cubicBezTo>
                <a:cubicBezTo>
                  <a:pt x="35" y="189"/>
                  <a:pt x="42" y="197"/>
                  <a:pt x="52" y="197"/>
                </a:cubicBezTo>
                <a:cubicBezTo>
                  <a:pt x="52" y="220"/>
                  <a:pt x="52" y="220"/>
                  <a:pt x="52" y="220"/>
                </a:cubicBezTo>
                <a:cubicBezTo>
                  <a:pt x="12" y="220"/>
                  <a:pt x="12" y="220"/>
                  <a:pt x="12" y="220"/>
                </a:cubicBezTo>
                <a:cubicBezTo>
                  <a:pt x="12" y="154"/>
                  <a:pt x="12" y="154"/>
                  <a:pt x="12" y="154"/>
                </a:cubicBezTo>
                <a:cubicBezTo>
                  <a:pt x="15" y="150"/>
                  <a:pt x="21" y="146"/>
                  <a:pt x="27" y="146"/>
                </a:cubicBezTo>
                <a:cubicBezTo>
                  <a:pt x="27" y="50"/>
                  <a:pt x="27" y="50"/>
                  <a:pt x="27" y="50"/>
                </a:cubicBezTo>
                <a:cubicBezTo>
                  <a:pt x="52" y="50"/>
                  <a:pt x="52" y="50"/>
                  <a:pt x="52" y="50"/>
                </a:cubicBezTo>
                <a:close/>
                <a:moveTo>
                  <a:pt x="52" y="232"/>
                </a:moveTo>
                <a:cubicBezTo>
                  <a:pt x="52" y="262"/>
                  <a:pt x="52" y="262"/>
                  <a:pt x="52" y="262"/>
                </a:cubicBezTo>
                <a:cubicBezTo>
                  <a:pt x="48" y="262"/>
                  <a:pt x="48" y="262"/>
                  <a:pt x="48" y="262"/>
                </a:cubicBezTo>
                <a:cubicBezTo>
                  <a:pt x="41" y="262"/>
                  <a:pt x="35" y="257"/>
                  <a:pt x="35" y="249"/>
                </a:cubicBezTo>
                <a:cubicBezTo>
                  <a:pt x="35" y="232"/>
                  <a:pt x="35" y="232"/>
                  <a:pt x="35" y="232"/>
                </a:cubicBezTo>
                <a:cubicBezTo>
                  <a:pt x="52" y="232"/>
                  <a:pt x="52" y="232"/>
                  <a:pt x="52" y="232"/>
                </a:cubicBezTo>
                <a:close/>
                <a:moveTo>
                  <a:pt x="12" y="114"/>
                </a:moveTo>
                <a:cubicBezTo>
                  <a:pt x="14" y="114"/>
                  <a:pt x="15" y="112"/>
                  <a:pt x="15" y="110"/>
                </a:cubicBezTo>
                <a:cubicBezTo>
                  <a:pt x="15" y="76"/>
                  <a:pt x="15" y="76"/>
                  <a:pt x="15" y="76"/>
                </a:cubicBezTo>
                <a:cubicBezTo>
                  <a:pt x="15" y="74"/>
                  <a:pt x="14" y="71"/>
                  <a:pt x="12" y="70"/>
                </a:cubicBezTo>
                <a:lnTo>
                  <a:pt x="12" y="114"/>
                </a:lnTo>
                <a:close/>
                <a:moveTo>
                  <a:pt x="12" y="70"/>
                </a:moveTo>
                <a:cubicBezTo>
                  <a:pt x="12" y="114"/>
                  <a:pt x="12" y="114"/>
                  <a:pt x="12" y="114"/>
                </a:cubicBezTo>
                <a:cubicBezTo>
                  <a:pt x="12" y="114"/>
                  <a:pt x="11" y="114"/>
                  <a:pt x="11" y="113"/>
                </a:cubicBezTo>
                <a:cubicBezTo>
                  <a:pt x="4" y="111"/>
                  <a:pt x="4" y="111"/>
                  <a:pt x="4" y="111"/>
                </a:cubicBezTo>
                <a:cubicBezTo>
                  <a:pt x="2" y="110"/>
                  <a:pt x="0" y="107"/>
                  <a:pt x="0" y="104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67"/>
                  <a:pt x="2" y="66"/>
                  <a:pt x="4" y="67"/>
                </a:cubicBezTo>
                <a:cubicBezTo>
                  <a:pt x="11" y="69"/>
                  <a:pt x="11" y="69"/>
                  <a:pt x="11" y="69"/>
                </a:cubicBezTo>
                <a:cubicBezTo>
                  <a:pt x="11" y="70"/>
                  <a:pt x="12" y="70"/>
                  <a:pt x="12" y="70"/>
                </a:cubicBezTo>
                <a:close/>
                <a:moveTo>
                  <a:pt x="12" y="154"/>
                </a:moveTo>
                <a:cubicBezTo>
                  <a:pt x="12" y="220"/>
                  <a:pt x="12" y="220"/>
                  <a:pt x="12" y="220"/>
                </a:cubicBezTo>
                <a:cubicBezTo>
                  <a:pt x="9" y="220"/>
                  <a:pt x="9" y="220"/>
                  <a:pt x="9" y="220"/>
                </a:cubicBezTo>
                <a:cubicBezTo>
                  <a:pt x="9" y="164"/>
                  <a:pt x="9" y="164"/>
                  <a:pt x="9" y="164"/>
                </a:cubicBezTo>
                <a:cubicBezTo>
                  <a:pt x="9" y="160"/>
                  <a:pt x="10" y="157"/>
                  <a:pt x="12" y="154"/>
                </a:cubicBezTo>
                <a:close/>
              </a:path>
            </a:pathLst>
          </a:custGeom>
          <a:solidFill>
            <a:srgbClr val="1D3C7A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81" name="Freeform 76"/>
          <p:cNvSpPr>
            <a:spLocks noEditPoints="1"/>
          </p:cNvSpPr>
          <p:nvPr/>
        </p:nvSpPr>
        <p:spPr bwMode="auto">
          <a:xfrm>
            <a:off x="5904770" y="2980294"/>
            <a:ext cx="533917" cy="539629"/>
          </a:xfrm>
          <a:custGeom>
            <a:avLst/>
            <a:gdLst>
              <a:gd name="T0" fmla="*/ 271 w 295"/>
              <a:gd name="T1" fmla="*/ 0 h 224"/>
              <a:gd name="T2" fmla="*/ 277 w 295"/>
              <a:gd name="T3" fmla="*/ 35 h 224"/>
              <a:gd name="T4" fmla="*/ 224 w 295"/>
              <a:gd name="T5" fmla="*/ 224 h 224"/>
              <a:gd name="T6" fmla="*/ 248 w 295"/>
              <a:gd name="T7" fmla="*/ 188 h 224"/>
              <a:gd name="T8" fmla="*/ 249 w 295"/>
              <a:gd name="T9" fmla="*/ 29 h 224"/>
              <a:gd name="T10" fmla="*/ 224 w 295"/>
              <a:gd name="T11" fmla="*/ 194 h 224"/>
              <a:gd name="T12" fmla="*/ 224 w 295"/>
              <a:gd name="T13" fmla="*/ 16 h 224"/>
              <a:gd name="T14" fmla="*/ 224 w 295"/>
              <a:gd name="T15" fmla="*/ 208 h 224"/>
              <a:gd name="T16" fmla="*/ 224 w 295"/>
              <a:gd name="T17" fmla="*/ 179 h 224"/>
              <a:gd name="T18" fmla="*/ 224 w 295"/>
              <a:gd name="T19" fmla="*/ 194 h 224"/>
              <a:gd name="T20" fmla="*/ 201 w 295"/>
              <a:gd name="T21" fmla="*/ 128 h 224"/>
              <a:gd name="T22" fmla="*/ 203 w 295"/>
              <a:gd name="T23" fmla="*/ 98 h 224"/>
              <a:gd name="T24" fmla="*/ 195 w 295"/>
              <a:gd name="T25" fmla="*/ 67 h 224"/>
              <a:gd name="T26" fmla="*/ 187 w 295"/>
              <a:gd name="T27" fmla="*/ 128 h 224"/>
              <a:gd name="T28" fmla="*/ 187 w 295"/>
              <a:gd name="T29" fmla="*/ 100 h 224"/>
              <a:gd name="T30" fmla="*/ 190 w 295"/>
              <a:gd name="T31" fmla="*/ 75 h 224"/>
              <a:gd name="T32" fmla="*/ 187 w 295"/>
              <a:gd name="T33" fmla="*/ 0 h 224"/>
              <a:gd name="T34" fmla="*/ 187 w 295"/>
              <a:gd name="T35" fmla="*/ 0 h 224"/>
              <a:gd name="T36" fmla="*/ 147 w 295"/>
              <a:gd name="T37" fmla="*/ 208 h 224"/>
              <a:gd name="T38" fmla="*/ 182 w 295"/>
              <a:gd name="T39" fmla="*/ 67 h 224"/>
              <a:gd name="T40" fmla="*/ 168 w 295"/>
              <a:gd name="T41" fmla="*/ 109 h 224"/>
              <a:gd name="T42" fmla="*/ 187 w 295"/>
              <a:gd name="T43" fmla="*/ 194 h 224"/>
              <a:gd name="T44" fmla="*/ 148 w 295"/>
              <a:gd name="T45" fmla="*/ 125 h 224"/>
              <a:gd name="T46" fmla="*/ 147 w 295"/>
              <a:gd name="T47" fmla="*/ 106 h 224"/>
              <a:gd name="T48" fmla="*/ 184 w 295"/>
              <a:gd name="T49" fmla="*/ 70 h 224"/>
              <a:gd name="T50" fmla="*/ 187 w 295"/>
              <a:gd name="T51" fmla="*/ 91 h 224"/>
              <a:gd name="T52" fmla="*/ 179 w 295"/>
              <a:gd name="T53" fmla="*/ 116 h 224"/>
              <a:gd name="T54" fmla="*/ 187 w 295"/>
              <a:gd name="T55" fmla="*/ 100 h 224"/>
              <a:gd name="T56" fmla="*/ 147 w 295"/>
              <a:gd name="T57" fmla="*/ 16 h 224"/>
              <a:gd name="T58" fmla="*/ 147 w 295"/>
              <a:gd name="T59" fmla="*/ 208 h 224"/>
              <a:gd name="T60" fmla="*/ 147 w 295"/>
              <a:gd name="T61" fmla="*/ 106 h 224"/>
              <a:gd name="T62" fmla="*/ 127 w 295"/>
              <a:gd name="T63" fmla="*/ 121 h 224"/>
              <a:gd name="T64" fmla="*/ 147 w 295"/>
              <a:gd name="T65" fmla="*/ 137 h 224"/>
              <a:gd name="T66" fmla="*/ 102 w 295"/>
              <a:gd name="T67" fmla="*/ 156 h 224"/>
              <a:gd name="T68" fmla="*/ 109 w 295"/>
              <a:gd name="T69" fmla="*/ 113 h 224"/>
              <a:gd name="T70" fmla="*/ 100 w 295"/>
              <a:gd name="T71" fmla="*/ 93 h 224"/>
              <a:gd name="T72" fmla="*/ 111 w 295"/>
              <a:gd name="T73" fmla="*/ 97 h 224"/>
              <a:gd name="T74" fmla="*/ 99 w 295"/>
              <a:gd name="T75" fmla="*/ 88 h 224"/>
              <a:gd name="T76" fmla="*/ 101 w 295"/>
              <a:gd name="T77" fmla="*/ 150 h 224"/>
              <a:gd name="T78" fmla="*/ 99 w 295"/>
              <a:gd name="T79" fmla="*/ 123 h 224"/>
              <a:gd name="T80" fmla="*/ 0 w 295"/>
              <a:gd name="T81" fmla="*/ 23 h 224"/>
              <a:gd name="T82" fmla="*/ 99 w 295"/>
              <a:gd name="T83" fmla="*/ 208 h 224"/>
              <a:gd name="T84" fmla="*/ 17 w 295"/>
              <a:gd name="T85" fmla="*/ 35 h 224"/>
              <a:gd name="T86" fmla="*/ 99 w 295"/>
              <a:gd name="T87" fmla="*/ 29 h 224"/>
              <a:gd name="T88" fmla="*/ 79 w 295"/>
              <a:gd name="T89" fmla="*/ 129 h 224"/>
              <a:gd name="T90" fmla="*/ 99 w 295"/>
              <a:gd name="T91" fmla="*/ 157 h 224"/>
              <a:gd name="T92" fmla="*/ 30 w 295"/>
              <a:gd name="T93" fmla="*/ 45 h 224"/>
              <a:gd name="T94" fmla="*/ 99 w 295"/>
              <a:gd name="T95" fmla="*/ 115 h 224"/>
              <a:gd name="T96" fmla="*/ 99 w 295"/>
              <a:gd name="T97" fmla="*/ 123 h 224"/>
              <a:gd name="T98" fmla="*/ 91 w 295"/>
              <a:gd name="T99" fmla="*/ 13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95" h="224">
                <a:moveTo>
                  <a:pt x="271" y="224"/>
                </a:moveTo>
                <a:cubicBezTo>
                  <a:pt x="284" y="224"/>
                  <a:pt x="295" y="213"/>
                  <a:pt x="295" y="200"/>
                </a:cubicBezTo>
                <a:cubicBezTo>
                  <a:pt x="295" y="23"/>
                  <a:pt x="295" y="23"/>
                  <a:pt x="295" y="23"/>
                </a:cubicBezTo>
                <a:cubicBezTo>
                  <a:pt x="295" y="10"/>
                  <a:pt x="284" y="0"/>
                  <a:pt x="271" y="0"/>
                </a:cubicBezTo>
                <a:cubicBezTo>
                  <a:pt x="224" y="0"/>
                  <a:pt x="224" y="0"/>
                  <a:pt x="224" y="0"/>
                </a:cubicBezTo>
                <a:cubicBezTo>
                  <a:pt x="224" y="16"/>
                  <a:pt x="224" y="16"/>
                  <a:pt x="224" y="16"/>
                </a:cubicBezTo>
                <a:cubicBezTo>
                  <a:pt x="258" y="16"/>
                  <a:pt x="258" y="16"/>
                  <a:pt x="258" y="16"/>
                </a:cubicBezTo>
                <a:cubicBezTo>
                  <a:pt x="268" y="16"/>
                  <a:pt x="277" y="24"/>
                  <a:pt x="277" y="35"/>
                </a:cubicBezTo>
                <a:cubicBezTo>
                  <a:pt x="277" y="189"/>
                  <a:pt x="277" y="189"/>
                  <a:pt x="277" y="189"/>
                </a:cubicBezTo>
                <a:cubicBezTo>
                  <a:pt x="277" y="199"/>
                  <a:pt x="268" y="208"/>
                  <a:pt x="258" y="208"/>
                </a:cubicBezTo>
                <a:cubicBezTo>
                  <a:pt x="224" y="208"/>
                  <a:pt x="224" y="208"/>
                  <a:pt x="224" y="208"/>
                </a:cubicBezTo>
                <a:cubicBezTo>
                  <a:pt x="224" y="224"/>
                  <a:pt x="224" y="224"/>
                  <a:pt x="224" y="224"/>
                </a:cubicBezTo>
                <a:cubicBezTo>
                  <a:pt x="271" y="224"/>
                  <a:pt x="271" y="224"/>
                  <a:pt x="271" y="224"/>
                </a:cubicBezTo>
                <a:close/>
                <a:moveTo>
                  <a:pt x="224" y="194"/>
                </a:moveTo>
                <a:cubicBezTo>
                  <a:pt x="224" y="188"/>
                  <a:pt x="224" y="188"/>
                  <a:pt x="224" y="188"/>
                </a:cubicBezTo>
                <a:cubicBezTo>
                  <a:pt x="248" y="188"/>
                  <a:pt x="248" y="188"/>
                  <a:pt x="248" y="188"/>
                </a:cubicBezTo>
                <a:cubicBezTo>
                  <a:pt x="248" y="179"/>
                  <a:pt x="248" y="179"/>
                  <a:pt x="248" y="179"/>
                </a:cubicBezTo>
                <a:cubicBezTo>
                  <a:pt x="224" y="179"/>
                  <a:pt x="224" y="179"/>
                  <a:pt x="224" y="179"/>
                </a:cubicBezTo>
                <a:cubicBezTo>
                  <a:pt x="224" y="29"/>
                  <a:pt x="224" y="29"/>
                  <a:pt x="224" y="29"/>
                </a:cubicBezTo>
                <a:cubicBezTo>
                  <a:pt x="249" y="29"/>
                  <a:pt x="249" y="29"/>
                  <a:pt x="249" y="29"/>
                </a:cubicBezTo>
                <a:cubicBezTo>
                  <a:pt x="257" y="29"/>
                  <a:pt x="264" y="36"/>
                  <a:pt x="264" y="45"/>
                </a:cubicBezTo>
                <a:cubicBezTo>
                  <a:pt x="264" y="179"/>
                  <a:pt x="264" y="179"/>
                  <a:pt x="264" y="179"/>
                </a:cubicBezTo>
                <a:cubicBezTo>
                  <a:pt x="264" y="187"/>
                  <a:pt x="257" y="194"/>
                  <a:pt x="249" y="194"/>
                </a:cubicBezTo>
                <a:lnTo>
                  <a:pt x="224" y="194"/>
                </a:lnTo>
                <a:close/>
                <a:moveTo>
                  <a:pt x="224" y="0"/>
                </a:moveTo>
                <a:cubicBezTo>
                  <a:pt x="187" y="0"/>
                  <a:pt x="187" y="0"/>
                  <a:pt x="187" y="0"/>
                </a:cubicBezTo>
                <a:cubicBezTo>
                  <a:pt x="187" y="16"/>
                  <a:pt x="187" y="16"/>
                  <a:pt x="187" y="16"/>
                </a:cubicBezTo>
                <a:cubicBezTo>
                  <a:pt x="224" y="16"/>
                  <a:pt x="224" y="16"/>
                  <a:pt x="224" y="16"/>
                </a:cubicBezTo>
                <a:cubicBezTo>
                  <a:pt x="224" y="0"/>
                  <a:pt x="224" y="0"/>
                  <a:pt x="224" y="0"/>
                </a:cubicBezTo>
                <a:close/>
                <a:moveTo>
                  <a:pt x="187" y="224"/>
                </a:moveTo>
                <a:cubicBezTo>
                  <a:pt x="224" y="224"/>
                  <a:pt x="224" y="224"/>
                  <a:pt x="224" y="224"/>
                </a:cubicBezTo>
                <a:cubicBezTo>
                  <a:pt x="224" y="208"/>
                  <a:pt x="224" y="208"/>
                  <a:pt x="224" y="208"/>
                </a:cubicBezTo>
                <a:cubicBezTo>
                  <a:pt x="187" y="208"/>
                  <a:pt x="187" y="208"/>
                  <a:pt x="187" y="208"/>
                </a:cubicBezTo>
                <a:cubicBezTo>
                  <a:pt x="187" y="224"/>
                  <a:pt x="187" y="224"/>
                  <a:pt x="187" y="224"/>
                </a:cubicBezTo>
                <a:close/>
                <a:moveTo>
                  <a:pt x="224" y="29"/>
                </a:moveTo>
                <a:cubicBezTo>
                  <a:pt x="224" y="179"/>
                  <a:pt x="224" y="179"/>
                  <a:pt x="224" y="179"/>
                </a:cubicBezTo>
                <a:cubicBezTo>
                  <a:pt x="200" y="179"/>
                  <a:pt x="200" y="179"/>
                  <a:pt x="200" y="179"/>
                </a:cubicBezTo>
                <a:cubicBezTo>
                  <a:pt x="200" y="188"/>
                  <a:pt x="200" y="188"/>
                  <a:pt x="200" y="188"/>
                </a:cubicBezTo>
                <a:cubicBezTo>
                  <a:pt x="224" y="188"/>
                  <a:pt x="224" y="188"/>
                  <a:pt x="224" y="188"/>
                </a:cubicBezTo>
                <a:cubicBezTo>
                  <a:pt x="224" y="194"/>
                  <a:pt x="224" y="194"/>
                  <a:pt x="224" y="194"/>
                </a:cubicBezTo>
                <a:cubicBezTo>
                  <a:pt x="187" y="194"/>
                  <a:pt x="187" y="194"/>
                  <a:pt x="187" y="194"/>
                </a:cubicBezTo>
                <a:cubicBezTo>
                  <a:pt x="187" y="135"/>
                  <a:pt x="187" y="135"/>
                  <a:pt x="187" y="135"/>
                </a:cubicBezTo>
                <a:cubicBezTo>
                  <a:pt x="188" y="135"/>
                  <a:pt x="189" y="134"/>
                  <a:pt x="189" y="134"/>
                </a:cubicBezTo>
                <a:cubicBezTo>
                  <a:pt x="194" y="133"/>
                  <a:pt x="197" y="131"/>
                  <a:pt x="201" y="128"/>
                </a:cubicBezTo>
                <a:cubicBezTo>
                  <a:pt x="204" y="124"/>
                  <a:pt x="206" y="121"/>
                  <a:pt x="207" y="117"/>
                </a:cubicBezTo>
                <a:cubicBezTo>
                  <a:pt x="208" y="115"/>
                  <a:pt x="208" y="113"/>
                  <a:pt x="208" y="111"/>
                </a:cubicBezTo>
                <a:cubicBezTo>
                  <a:pt x="208" y="109"/>
                  <a:pt x="208" y="107"/>
                  <a:pt x="207" y="104"/>
                </a:cubicBezTo>
                <a:cubicBezTo>
                  <a:pt x="207" y="102"/>
                  <a:pt x="205" y="100"/>
                  <a:pt x="203" y="98"/>
                </a:cubicBezTo>
                <a:cubicBezTo>
                  <a:pt x="200" y="96"/>
                  <a:pt x="197" y="94"/>
                  <a:pt x="193" y="94"/>
                </a:cubicBezTo>
                <a:cubicBezTo>
                  <a:pt x="197" y="91"/>
                  <a:pt x="199" y="88"/>
                  <a:pt x="201" y="85"/>
                </a:cubicBezTo>
                <a:cubicBezTo>
                  <a:pt x="202" y="81"/>
                  <a:pt x="202" y="78"/>
                  <a:pt x="201" y="74"/>
                </a:cubicBezTo>
                <a:cubicBezTo>
                  <a:pt x="200" y="71"/>
                  <a:pt x="198" y="69"/>
                  <a:pt x="195" y="67"/>
                </a:cubicBezTo>
                <a:cubicBezTo>
                  <a:pt x="193" y="66"/>
                  <a:pt x="190" y="66"/>
                  <a:pt x="187" y="66"/>
                </a:cubicBezTo>
                <a:cubicBezTo>
                  <a:pt x="187" y="29"/>
                  <a:pt x="187" y="29"/>
                  <a:pt x="187" y="29"/>
                </a:cubicBezTo>
                <a:cubicBezTo>
                  <a:pt x="224" y="29"/>
                  <a:pt x="224" y="29"/>
                  <a:pt x="224" y="29"/>
                </a:cubicBezTo>
                <a:close/>
                <a:moveTo>
                  <a:pt x="187" y="128"/>
                </a:moveTo>
                <a:cubicBezTo>
                  <a:pt x="187" y="128"/>
                  <a:pt x="188" y="128"/>
                  <a:pt x="188" y="128"/>
                </a:cubicBezTo>
                <a:cubicBezTo>
                  <a:pt x="191" y="127"/>
                  <a:pt x="193" y="125"/>
                  <a:pt x="194" y="122"/>
                </a:cubicBezTo>
                <a:cubicBezTo>
                  <a:pt x="195" y="118"/>
                  <a:pt x="195" y="115"/>
                  <a:pt x="194" y="111"/>
                </a:cubicBezTo>
                <a:cubicBezTo>
                  <a:pt x="193" y="106"/>
                  <a:pt x="191" y="103"/>
                  <a:pt x="187" y="100"/>
                </a:cubicBezTo>
                <a:cubicBezTo>
                  <a:pt x="187" y="128"/>
                  <a:pt x="187" y="128"/>
                  <a:pt x="187" y="128"/>
                </a:cubicBezTo>
                <a:close/>
                <a:moveTo>
                  <a:pt x="187" y="91"/>
                </a:moveTo>
                <a:cubicBezTo>
                  <a:pt x="189" y="87"/>
                  <a:pt x="190" y="84"/>
                  <a:pt x="190" y="80"/>
                </a:cubicBezTo>
                <a:cubicBezTo>
                  <a:pt x="190" y="78"/>
                  <a:pt x="190" y="77"/>
                  <a:pt x="190" y="75"/>
                </a:cubicBezTo>
                <a:cubicBezTo>
                  <a:pt x="189" y="74"/>
                  <a:pt x="189" y="72"/>
                  <a:pt x="188" y="71"/>
                </a:cubicBezTo>
                <a:cubicBezTo>
                  <a:pt x="187" y="71"/>
                  <a:pt x="187" y="71"/>
                  <a:pt x="187" y="71"/>
                </a:cubicBezTo>
                <a:lnTo>
                  <a:pt x="187" y="91"/>
                </a:lnTo>
                <a:close/>
                <a:moveTo>
                  <a:pt x="187" y="0"/>
                </a:moveTo>
                <a:cubicBezTo>
                  <a:pt x="147" y="0"/>
                  <a:pt x="147" y="0"/>
                  <a:pt x="147" y="0"/>
                </a:cubicBezTo>
                <a:cubicBezTo>
                  <a:pt x="147" y="16"/>
                  <a:pt x="147" y="16"/>
                  <a:pt x="147" y="16"/>
                </a:cubicBezTo>
                <a:cubicBezTo>
                  <a:pt x="187" y="16"/>
                  <a:pt x="187" y="16"/>
                  <a:pt x="187" y="16"/>
                </a:cubicBezTo>
                <a:cubicBezTo>
                  <a:pt x="187" y="0"/>
                  <a:pt x="187" y="0"/>
                  <a:pt x="187" y="0"/>
                </a:cubicBezTo>
                <a:close/>
                <a:moveTo>
                  <a:pt x="147" y="224"/>
                </a:moveTo>
                <a:cubicBezTo>
                  <a:pt x="187" y="224"/>
                  <a:pt x="187" y="224"/>
                  <a:pt x="187" y="224"/>
                </a:cubicBezTo>
                <a:cubicBezTo>
                  <a:pt x="187" y="208"/>
                  <a:pt x="187" y="208"/>
                  <a:pt x="187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7" y="224"/>
                  <a:pt x="147" y="224"/>
                  <a:pt x="147" y="224"/>
                </a:cubicBezTo>
                <a:close/>
                <a:moveTo>
                  <a:pt x="187" y="29"/>
                </a:moveTo>
                <a:cubicBezTo>
                  <a:pt x="187" y="66"/>
                  <a:pt x="187" y="66"/>
                  <a:pt x="187" y="66"/>
                </a:cubicBezTo>
                <a:cubicBezTo>
                  <a:pt x="185" y="66"/>
                  <a:pt x="184" y="66"/>
                  <a:pt x="182" y="67"/>
                </a:cubicBezTo>
                <a:cubicBezTo>
                  <a:pt x="176" y="68"/>
                  <a:pt x="172" y="71"/>
                  <a:pt x="169" y="75"/>
                </a:cubicBezTo>
                <a:cubicBezTo>
                  <a:pt x="167" y="80"/>
                  <a:pt x="166" y="84"/>
                  <a:pt x="167" y="88"/>
                </a:cubicBezTo>
                <a:cubicBezTo>
                  <a:pt x="168" y="93"/>
                  <a:pt x="172" y="97"/>
                  <a:pt x="177" y="98"/>
                </a:cubicBezTo>
                <a:cubicBezTo>
                  <a:pt x="173" y="101"/>
                  <a:pt x="169" y="105"/>
                  <a:pt x="168" y="109"/>
                </a:cubicBezTo>
                <a:cubicBezTo>
                  <a:pt x="166" y="113"/>
                  <a:pt x="165" y="117"/>
                  <a:pt x="167" y="122"/>
                </a:cubicBezTo>
                <a:cubicBezTo>
                  <a:pt x="168" y="126"/>
                  <a:pt x="170" y="130"/>
                  <a:pt x="175" y="133"/>
                </a:cubicBezTo>
                <a:cubicBezTo>
                  <a:pt x="178" y="135"/>
                  <a:pt x="182" y="135"/>
                  <a:pt x="187" y="135"/>
                </a:cubicBezTo>
                <a:cubicBezTo>
                  <a:pt x="187" y="194"/>
                  <a:pt x="187" y="194"/>
                  <a:pt x="187" y="194"/>
                </a:cubicBezTo>
                <a:cubicBezTo>
                  <a:pt x="147" y="194"/>
                  <a:pt x="147" y="194"/>
                  <a:pt x="147" y="194"/>
                </a:cubicBezTo>
                <a:cubicBezTo>
                  <a:pt x="147" y="137"/>
                  <a:pt x="147" y="137"/>
                  <a:pt x="147" y="137"/>
                </a:cubicBezTo>
                <a:cubicBezTo>
                  <a:pt x="148" y="137"/>
                  <a:pt x="148" y="137"/>
                  <a:pt x="148" y="137"/>
                </a:cubicBezTo>
                <a:cubicBezTo>
                  <a:pt x="148" y="125"/>
                  <a:pt x="148" y="125"/>
                  <a:pt x="148" y="125"/>
                </a:cubicBezTo>
                <a:cubicBezTo>
                  <a:pt x="159" y="123"/>
                  <a:pt x="159" y="123"/>
                  <a:pt x="159" y="123"/>
                </a:cubicBezTo>
                <a:cubicBezTo>
                  <a:pt x="158" y="112"/>
                  <a:pt x="158" y="112"/>
                  <a:pt x="158" y="112"/>
                </a:cubicBezTo>
                <a:cubicBezTo>
                  <a:pt x="147" y="115"/>
                  <a:pt x="147" y="115"/>
                  <a:pt x="147" y="115"/>
                </a:cubicBezTo>
                <a:cubicBezTo>
                  <a:pt x="147" y="106"/>
                  <a:pt x="147" y="106"/>
                  <a:pt x="147" y="106"/>
                </a:cubicBezTo>
                <a:cubicBezTo>
                  <a:pt x="147" y="29"/>
                  <a:pt x="147" y="29"/>
                  <a:pt x="147" y="29"/>
                </a:cubicBezTo>
                <a:cubicBezTo>
                  <a:pt x="187" y="29"/>
                  <a:pt x="187" y="29"/>
                  <a:pt x="187" y="29"/>
                </a:cubicBezTo>
                <a:close/>
                <a:moveTo>
                  <a:pt x="187" y="71"/>
                </a:moveTo>
                <a:cubicBezTo>
                  <a:pt x="186" y="70"/>
                  <a:pt x="185" y="70"/>
                  <a:pt x="184" y="70"/>
                </a:cubicBezTo>
                <a:cubicBezTo>
                  <a:pt x="181" y="71"/>
                  <a:pt x="179" y="73"/>
                  <a:pt x="178" y="76"/>
                </a:cubicBezTo>
                <a:cubicBezTo>
                  <a:pt x="177" y="78"/>
                  <a:pt x="177" y="81"/>
                  <a:pt x="178" y="83"/>
                </a:cubicBezTo>
                <a:cubicBezTo>
                  <a:pt x="179" y="88"/>
                  <a:pt x="181" y="91"/>
                  <a:pt x="185" y="93"/>
                </a:cubicBezTo>
                <a:cubicBezTo>
                  <a:pt x="186" y="92"/>
                  <a:pt x="187" y="91"/>
                  <a:pt x="187" y="91"/>
                </a:cubicBezTo>
                <a:cubicBezTo>
                  <a:pt x="187" y="71"/>
                  <a:pt x="187" y="71"/>
                  <a:pt x="187" y="71"/>
                </a:cubicBezTo>
                <a:close/>
                <a:moveTo>
                  <a:pt x="187" y="100"/>
                </a:moveTo>
                <a:cubicBezTo>
                  <a:pt x="187" y="100"/>
                  <a:pt x="186" y="100"/>
                  <a:pt x="186" y="99"/>
                </a:cubicBezTo>
                <a:cubicBezTo>
                  <a:pt x="181" y="104"/>
                  <a:pt x="179" y="110"/>
                  <a:pt x="179" y="116"/>
                </a:cubicBezTo>
                <a:cubicBezTo>
                  <a:pt x="179" y="118"/>
                  <a:pt x="179" y="120"/>
                  <a:pt x="180" y="121"/>
                </a:cubicBezTo>
                <a:cubicBezTo>
                  <a:pt x="180" y="124"/>
                  <a:pt x="182" y="126"/>
                  <a:pt x="183" y="127"/>
                </a:cubicBezTo>
                <a:cubicBezTo>
                  <a:pt x="184" y="128"/>
                  <a:pt x="186" y="128"/>
                  <a:pt x="187" y="128"/>
                </a:cubicBezTo>
                <a:lnTo>
                  <a:pt x="187" y="100"/>
                </a:lnTo>
                <a:close/>
                <a:moveTo>
                  <a:pt x="147" y="0"/>
                </a:moveTo>
                <a:cubicBezTo>
                  <a:pt x="99" y="0"/>
                  <a:pt x="99" y="0"/>
                  <a:pt x="99" y="0"/>
                </a:cubicBezTo>
                <a:cubicBezTo>
                  <a:pt x="99" y="16"/>
                  <a:pt x="99" y="16"/>
                  <a:pt x="99" y="16"/>
                </a:cubicBezTo>
                <a:cubicBezTo>
                  <a:pt x="147" y="16"/>
                  <a:pt x="147" y="16"/>
                  <a:pt x="147" y="16"/>
                </a:cubicBezTo>
                <a:cubicBezTo>
                  <a:pt x="147" y="0"/>
                  <a:pt x="147" y="0"/>
                  <a:pt x="147" y="0"/>
                </a:cubicBezTo>
                <a:close/>
                <a:moveTo>
                  <a:pt x="99" y="224"/>
                </a:moveTo>
                <a:cubicBezTo>
                  <a:pt x="147" y="224"/>
                  <a:pt x="147" y="224"/>
                  <a:pt x="147" y="224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99" y="208"/>
                  <a:pt x="99" y="208"/>
                  <a:pt x="99" y="208"/>
                </a:cubicBezTo>
                <a:cubicBezTo>
                  <a:pt x="99" y="224"/>
                  <a:pt x="99" y="224"/>
                  <a:pt x="99" y="224"/>
                </a:cubicBezTo>
                <a:close/>
                <a:moveTo>
                  <a:pt x="147" y="29"/>
                </a:moveTo>
                <a:cubicBezTo>
                  <a:pt x="147" y="106"/>
                  <a:pt x="147" y="106"/>
                  <a:pt x="147" y="106"/>
                </a:cubicBezTo>
                <a:cubicBezTo>
                  <a:pt x="147" y="104"/>
                  <a:pt x="147" y="104"/>
                  <a:pt x="147" y="104"/>
                </a:cubicBezTo>
                <a:cubicBezTo>
                  <a:pt x="137" y="107"/>
                  <a:pt x="137" y="107"/>
                  <a:pt x="137" y="107"/>
                </a:cubicBezTo>
                <a:cubicBezTo>
                  <a:pt x="138" y="118"/>
                  <a:pt x="138" y="118"/>
                  <a:pt x="138" y="118"/>
                </a:cubicBezTo>
                <a:cubicBezTo>
                  <a:pt x="127" y="121"/>
                  <a:pt x="127" y="121"/>
                  <a:pt x="127" y="121"/>
                </a:cubicBezTo>
                <a:cubicBezTo>
                  <a:pt x="127" y="131"/>
                  <a:pt x="127" y="131"/>
                  <a:pt x="127" y="131"/>
                </a:cubicBezTo>
                <a:cubicBezTo>
                  <a:pt x="138" y="128"/>
                  <a:pt x="138" y="128"/>
                  <a:pt x="138" y="128"/>
                </a:cubicBezTo>
                <a:cubicBezTo>
                  <a:pt x="138" y="139"/>
                  <a:pt x="138" y="139"/>
                  <a:pt x="138" y="139"/>
                </a:cubicBezTo>
                <a:cubicBezTo>
                  <a:pt x="147" y="137"/>
                  <a:pt x="147" y="137"/>
                  <a:pt x="147" y="137"/>
                </a:cubicBezTo>
                <a:cubicBezTo>
                  <a:pt x="147" y="194"/>
                  <a:pt x="147" y="194"/>
                  <a:pt x="147" y="194"/>
                </a:cubicBezTo>
                <a:cubicBezTo>
                  <a:pt x="99" y="194"/>
                  <a:pt x="99" y="194"/>
                  <a:pt x="99" y="194"/>
                </a:cubicBezTo>
                <a:cubicBezTo>
                  <a:pt x="99" y="157"/>
                  <a:pt x="99" y="157"/>
                  <a:pt x="99" y="157"/>
                </a:cubicBezTo>
                <a:cubicBezTo>
                  <a:pt x="100" y="157"/>
                  <a:pt x="101" y="157"/>
                  <a:pt x="102" y="156"/>
                </a:cubicBezTo>
                <a:cubicBezTo>
                  <a:pt x="109" y="155"/>
                  <a:pt x="113" y="151"/>
                  <a:pt x="117" y="145"/>
                </a:cubicBezTo>
                <a:cubicBezTo>
                  <a:pt x="120" y="139"/>
                  <a:pt x="121" y="132"/>
                  <a:pt x="119" y="124"/>
                </a:cubicBezTo>
                <a:cubicBezTo>
                  <a:pt x="118" y="120"/>
                  <a:pt x="116" y="117"/>
                  <a:pt x="114" y="115"/>
                </a:cubicBezTo>
                <a:cubicBezTo>
                  <a:pt x="112" y="114"/>
                  <a:pt x="111" y="113"/>
                  <a:pt x="109" y="113"/>
                </a:cubicBezTo>
                <a:cubicBezTo>
                  <a:pt x="108" y="112"/>
                  <a:pt x="105" y="113"/>
                  <a:pt x="103" y="113"/>
                </a:cubicBezTo>
                <a:cubicBezTo>
                  <a:pt x="101" y="114"/>
                  <a:pt x="100" y="114"/>
                  <a:pt x="99" y="115"/>
                </a:cubicBezTo>
                <a:cubicBezTo>
                  <a:pt x="99" y="93"/>
                  <a:pt x="99" y="93"/>
                  <a:pt x="99" y="93"/>
                </a:cubicBezTo>
                <a:cubicBezTo>
                  <a:pt x="100" y="93"/>
                  <a:pt x="100" y="93"/>
                  <a:pt x="100" y="93"/>
                </a:cubicBezTo>
                <a:cubicBezTo>
                  <a:pt x="102" y="93"/>
                  <a:pt x="103" y="93"/>
                  <a:pt x="104" y="94"/>
                </a:cubicBezTo>
                <a:cubicBezTo>
                  <a:pt x="105" y="94"/>
                  <a:pt x="106" y="95"/>
                  <a:pt x="106" y="97"/>
                </a:cubicBezTo>
                <a:cubicBezTo>
                  <a:pt x="106" y="98"/>
                  <a:pt x="106" y="99"/>
                  <a:pt x="105" y="100"/>
                </a:cubicBezTo>
                <a:cubicBezTo>
                  <a:pt x="108" y="99"/>
                  <a:pt x="110" y="98"/>
                  <a:pt x="111" y="97"/>
                </a:cubicBezTo>
                <a:cubicBezTo>
                  <a:pt x="112" y="95"/>
                  <a:pt x="112" y="93"/>
                  <a:pt x="111" y="92"/>
                </a:cubicBezTo>
                <a:cubicBezTo>
                  <a:pt x="111" y="90"/>
                  <a:pt x="110" y="89"/>
                  <a:pt x="107" y="88"/>
                </a:cubicBezTo>
                <a:cubicBezTo>
                  <a:pt x="105" y="87"/>
                  <a:pt x="103" y="87"/>
                  <a:pt x="100" y="88"/>
                </a:cubicBezTo>
                <a:cubicBezTo>
                  <a:pt x="99" y="88"/>
                  <a:pt x="99" y="88"/>
                  <a:pt x="99" y="88"/>
                </a:cubicBezTo>
                <a:cubicBezTo>
                  <a:pt x="99" y="29"/>
                  <a:pt x="99" y="29"/>
                  <a:pt x="99" y="29"/>
                </a:cubicBezTo>
                <a:cubicBezTo>
                  <a:pt x="147" y="29"/>
                  <a:pt x="147" y="29"/>
                  <a:pt x="147" y="29"/>
                </a:cubicBezTo>
                <a:close/>
                <a:moveTo>
                  <a:pt x="99" y="150"/>
                </a:moveTo>
                <a:cubicBezTo>
                  <a:pt x="100" y="150"/>
                  <a:pt x="101" y="150"/>
                  <a:pt x="101" y="150"/>
                </a:cubicBezTo>
                <a:cubicBezTo>
                  <a:pt x="105" y="149"/>
                  <a:pt x="107" y="146"/>
                  <a:pt x="109" y="142"/>
                </a:cubicBezTo>
                <a:cubicBezTo>
                  <a:pt x="110" y="137"/>
                  <a:pt x="111" y="133"/>
                  <a:pt x="110" y="129"/>
                </a:cubicBezTo>
                <a:cubicBezTo>
                  <a:pt x="108" y="123"/>
                  <a:pt x="106" y="120"/>
                  <a:pt x="103" y="121"/>
                </a:cubicBezTo>
                <a:cubicBezTo>
                  <a:pt x="101" y="121"/>
                  <a:pt x="100" y="122"/>
                  <a:pt x="99" y="123"/>
                </a:cubicBezTo>
                <a:lnTo>
                  <a:pt x="99" y="150"/>
                </a:lnTo>
                <a:close/>
                <a:moveTo>
                  <a:pt x="99" y="0"/>
                </a:moveTo>
                <a:cubicBezTo>
                  <a:pt x="23" y="0"/>
                  <a:pt x="23" y="0"/>
                  <a:pt x="23" y="0"/>
                </a:cubicBezTo>
                <a:cubicBezTo>
                  <a:pt x="10" y="0"/>
                  <a:pt x="0" y="10"/>
                  <a:pt x="0" y="23"/>
                </a:cubicBezTo>
                <a:cubicBezTo>
                  <a:pt x="0" y="200"/>
                  <a:pt x="0" y="200"/>
                  <a:pt x="0" y="200"/>
                </a:cubicBezTo>
                <a:cubicBezTo>
                  <a:pt x="0" y="213"/>
                  <a:pt x="10" y="224"/>
                  <a:pt x="23" y="224"/>
                </a:cubicBezTo>
                <a:cubicBezTo>
                  <a:pt x="99" y="224"/>
                  <a:pt x="99" y="224"/>
                  <a:pt x="99" y="224"/>
                </a:cubicBezTo>
                <a:cubicBezTo>
                  <a:pt x="99" y="208"/>
                  <a:pt x="99" y="208"/>
                  <a:pt x="99" y="208"/>
                </a:cubicBezTo>
                <a:cubicBezTo>
                  <a:pt x="37" y="208"/>
                  <a:pt x="37" y="208"/>
                  <a:pt x="37" y="208"/>
                </a:cubicBezTo>
                <a:cubicBezTo>
                  <a:pt x="37" y="208"/>
                  <a:pt x="37" y="208"/>
                  <a:pt x="37" y="208"/>
                </a:cubicBezTo>
                <a:cubicBezTo>
                  <a:pt x="26" y="208"/>
                  <a:pt x="17" y="199"/>
                  <a:pt x="17" y="189"/>
                </a:cubicBezTo>
                <a:cubicBezTo>
                  <a:pt x="17" y="35"/>
                  <a:pt x="17" y="35"/>
                  <a:pt x="17" y="35"/>
                </a:cubicBezTo>
                <a:cubicBezTo>
                  <a:pt x="17" y="24"/>
                  <a:pt x="26" y="16"/>
                  <a:pt x="37" y="16"/>
                </a:cubicBezTo>
                <a:cubicBezTo>
                  <a:pt x="99" y="16"/>
                  <a:pt x="99" y="16"/>
                  <a:pt x="99" y="16"/>
                </a:cubicBezTo>
                <a:cubicBezTo>
                  <a:pt x="99" y="0"/>
                  <a:pt x="99" y="0"/>
                  <a:pt x="99" y="0"/>
                </a:cubicBezTo>
                <a:close/>
                <a:moveTo>
                  <a:pt x="99" y="29"/>
                </a:moveTo>
                <a:cubicBezTo>
                  <a:pt x="99" y="88"/>
                  <a:pt x="99" y="88"/>
                  <a:pt x="99" y="88"/>
                </a:cubicBezTo>
                <a:cubicBezTo>
                  <a:pt x="93" y="89"/>
                  <a:pt x="89" y="93"/>
                  <a:pt x="85" y="97"/>
                </a:cubicBezTo>
                <a:cubicBezTo>
                  <a:pt x="82" y="102"/>
                  <a:pt x="80" y="109"/>
                  <a:pt x="79" y="116"/>
                </a:cubicBezTo>
                <a:cubicBezTo>
                  <a:pt x="78" y="120"/>
                  <a:pt x="78" y="124"/>
                  <a:pt x="79" y="129"/>
                </a:cubicBezTo>
                <a:cubicBezTo>
                  <a:pt x="79" y="134"/>
                  <a:pt x="80" y="138"/>
                  <a:pt x="81" y="142"/>
                </a:cubicBezTo>
                <a:cubicBezTo>
                  <a:pt x="81" y="144"/>
                  <a:pt x="81" y="144"/>
                  <a:pt x="81" y="144"/>
                </a:cubicBezTo>
                <a:cubicBezTo>
                  <a:pt x="82" y="146"/>
                  <a:pt x="82" y="148"/>
                  <a:pt x="83" y="150"/>
                </a:cubicBezTo>
                <a:cubicBezTo>
                  <a:pt x="86" y="156"/>
                  <a:pt x="92" y="158"/>
                  <a:pt x="99" y="157"/>
                </a:cubicBezTo>
                <a:cubicBezTo>
                  <a:pt x="99" y="194"/>
                  <a:pt x="99" y="194"/>
                  <a:pt x="99" y="194"/>
                </a:cubicBezTo>
                <a:cubicBezTo>
                  <a:pt x="46" y="194"/>
                  <a:pt x="46" y="194"/>
                  <a:pt x="46" y="194"/>
                </a:cubicBezTo>
                <a:cubicBezTo>
                  <a:pt x="37" y="194"/>
                  <a:pt x="30" y="187"/>
                  <a:pt x="30" y="179"/>
                </a:cubicBezTo>
                <a:cubicBezTo>
                  <a:pt x="30" y="45"/>
                  <a:pt x="30" y="45"/>
                  <a:pt x="30" y="45"/>
                </a:cubicBezTo>
                <a:cubicBezTo>
                  <a:pt x="30" y="36"/>
                  <a:pt x="37" y="29"/>
                  <a:pt x="46" y="29"/>
                </a:cubicBezTo>
                <a:cubicBezTo>
                  <a:pt x="99" y="29"/>
                  <a:pt x="99" y="29"/>
                  <a:pt x="99" y="29"/>
                </a:cubicBezTo>
                <a:close/>
                <a:moveTo>
                  <a:pt x="99" y="93"/>
                </a:moveTo>
                <a:cubicBezTo>
                  <a:pt x="99" y="115"/>
                  <a:pt x="99" y="115"/>
                  <a:pt x="99" y="115"/>
                </a:cubicBezTo>
                <a:cubicBezTo>
                  <a:pt x="98" y="115"/>
                  <a:pt x="97" y="116"/>
                  <a:pt x="96" y="118"/>
                </a:cubicBezTo>
                <a:cubicBezTo>
                  <a:pt x="94" y="120"/>
                  <a:pt x="93" y="122"/>
                  <a:pt x="94" y="125"/>
                </a:cubicBezTo>
                <a:cubicBezTo>
                  <a:pt x="94" y="127"/>
                  <a:pt x="95" y="128"/>
                  <a:pt x="97" y="129"/>
                </a:cubicBezTo>
                <a:cubicBezTo>
                  <a:pt x="97" y="127"/>
                  <a:pt x="98" y="125"/>
                  <a:pt x="99" y="123"/>
                </a:cubicBezTo>
                <a:cubicBezTo>
                  <a:pt x="99" y="150"/>
                  <a:pt x="99" y="150"/>
                  <a:pt x="99" y="150"/>
                </a:cubicBezTo>
                <a:cubicBezTo>
                  <a:pt x="98" y="150"/>
                  <a:pt x="97" y="149"/>
                  <a:pt x="96" y="149"/>
                </a:cubicBezTo>
                <a:cubicBezTo>
                  <a:pt x="95" y="148"/>
                  <a:pt x="94" y="146"/>
                  <a:pt x="93" y="142"/>
                </a:cubicBezTo>
                <a:cubicBezTo>
                  <a:pt x="92" y="140"/>
                  <a:pt x="92" y="137"/>
                  <a:pt x="91" y="133"/>
                </a:cubicBezTo>
                <a:cubicBezTo>
                  <a:pt x="91" y="128"/>
                  <a:pt x="90" y="124"/>
                  <a:pt x="90" y="119"/>
                </a:cubicBezTo>
                <a:cubicBezTo>
                  <a:pt x="90" y="111"/>
                  <a:pt x="91" y="104"/>
                  <a:pt x="93" y="100"/>
                </a:cubicBezTo>
                <a:cubicBezTo>
                  <a:pt x="95" y="97"/>
                  <a:pt x="97" y="94"/>
                  <a:pt x="99" y="93"/>
                </a:cubicBezTo>
                <a:close/>
              </a:path>
            </a:pathLst>
          </a:custGeom>
          <a:solidFill>
            <a:srgbClr val="1D3C7A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82" name="Freeform 77"/>
          <p:cNvSpPr>
            <a:spLocks/>
          </p:cNvSpPr>
          <p:nvPr/>
        </p:nvSpPr>
        <p:spPr bwMode="auto">
          <a:xfrm>
            <a:off x="6138115" y="2189307"/>
            <a:ext cx="177973" cy="177533"/>
          </a:xfrm>
          <a:custGeom>
            <a:avLst/>
            <a:gdLst>
              <a:gd name="T0" fmla="*/ 69 w 98"/>
              <a:gd name="T1" fmla="*/ 0 h 74"/>
              <a:gd name="T2" fmla="*/ 49 w 98"/>
              <a:gd name="T3" fmla="*/ 8 h 74"/>
              <a:gd name="T4" fmla="*/ 30 w 98"/>
              <a:gd name="T5" fmla="*/ 0 h 74"/>
              <a:gd name="T6" fmla="*/ 0 w 98"/>
              <a:gd name="T7" fmla="*/ 29 h 74"/>
              <a:gd name="T8" fmla="*/ 51 w 98"/>
              <a:gd name="T9" fmla="*/ 74 h 74"/>
              <a:gd name="T10" fmla="*/ 98 w 98"/>
              <a:gd name="T11" fmla="*/ 29 h 74"/>
              <a:gd name="T12" fmla="*/ 69 w 98"/>
              <a:gd name="T13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8" h="74">
                <a:moveTo>
                  <a:pt x="69" y="0"/>
                </a:moveTo>
                <a:cubicBezTo>
                  <a:pt x="61" y="0"/>
                  <a:pt x="54" y="3"/>
                  <a:pt x="49" y="8"/>
                </a:cubicBezTo>
                <a:cubicBezTo>
                  <a:pt x="44" y="3"/>
                  <a:pt x="37" y="0"/>
                  <a:pt x="30" y="0"/>
                </a:cubicBezTo>
                <a:cubicBezTo>
                  <a:pt x="13" y="0"/>
                  <a:pt x="0" y="13"/>
                  <a:pt x="0" y="29"/>
                </a:cubicBezTo>
                <a:cubicBezTo>
                  <a:pt x="0" y="47"/>
                  <a:pt x="15" y="74"/>
                  <a:pt x="51" y="74"/>
                </a:cubicBezTo>
                <a:cubicBezTo>
                  <a:pt x="88" y="74"/>
                  <a:pt x="98" y="45"/>
                  <a:pt x="98" y="29"/>
                </a:cubicBezTo>
                <a:cubicBezTo>
                  <a:pt x="98" y="13"/>
                  <a:pt x="85" y="0"/>
                  <a:pt x="69" y="0"/>
                </a:cubicBez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83" name="Freeform 78"/>
          <p:cNvSpPr>
            <a:spLocks/>
          </p:cNvSpPr>
          <p:nvPr/>
        </p:nvSpPr>
        <p:spPr bwMode="auto">
          <a:xfrm>
            <a:off x="6217210" y="2143606"/>
            <a:ext cx="48778" cy="80856"/>
          </a:xfrm>
          <a:custGeom>
            <a:avLst/>
            <a:gdLst>
              <a:gd name="T0" fmla="*/ 6 w 27"/>
              <a:gd name="T1" fmla="*/ 34 h 34"/>
              <a:gd name="T2" fmla="*/ 13 w 27"/>
              <a:gd name="T3" fmla="*/ 0 h 34"/>
              <a:gd name="T4" fmla="*/ 27 w 27"/>
              <a:gd name="T5" fmla="*/ 3 h 34"/>
              <a:gd name="T6" fmla="*/ 6 w 27"/>
              <a:gd name="T7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" h="34">
                <a:moveTo>
                  <a:pt x="6" y="34"/>
                </a:moveTo>
                <a:cubicBezTo>
                  <a:pt x="0" y="22"/>
                  <a:pt x="4" y="9"/>
                  <a:pt x="13" y="0"/>
                </a:cubicBezTo>
                <a:cubicBezTo>
                  <a:pt x="27" y="3"/>
                  <a:pt x="27" y="3"/>
                  <a:pt x="27" y="3"/>
                </a:cubicBezTo>
                <a:cubicBezTo>
                  <a:pt x="14" y="10"/>
                  <a:pt x="6" y="18"/>
                  <a:pt x="6" y="34"/>
                </a:cubicBez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84" name="Freeform 79"/>
          <p:cNvSpPr>
            <a:spLocks noEditPoints="1"/>
          </p:cNvSpPr>
          <p:nvPr/>
        </p:nvSpPr>
        <p:spPr bwMode="auto">
          <a:xfrm>
            <a:off x="5940367" y="3623628"/>
            <a:ext cx="187201" cy="346276"/>
          </a:xfrm>
          <a:custGeom>
            <a:avLst/>
            <a:gdLst>
              <a:gd name="T0" fmla="*/ 87 w 103"/>
              <a:gd name="T1" fmla="*/ 88 h 143"/>
              <a:gd name="T2" fmla="*/ 103 w 103"/>
              <a:gd name="T3" fmla="*/ 112 h 143"/>
              <a:gd name="T4" fmla="*/ 102 w 103"/>
              <a:gd name="T5" fmla="*/ 143 h 143"/>
              <a:gd name="T6" fmla="*/ 87 w 103"/>
              <a:gd name="T7" fmla="*/ 137 h 143"/>
              <a:gd name="T8" fmla="*/ 87 w 103"/>
              <a:gd name="T9" fmla="*/ 134 h 143"/>
              <a:gd name="T10" fmla="*/ 91 w 103"/>
              <a:gd name="T11" fmla="*/ 136 h 143"/>
              <a:gd name="T12" fmla="*/ 100 w 103"/>
              <a:gd name="T13" fmla="*/ 130 h 143"/>
              <a:gd name="T14" fmla="*/ 100 w 103"/>
              <a:gd name="T15" fmla="*/ 113 h 143"/>
              <a:gd name="T16" fmla="*/ 100 w 103"/>
              <a:gd name="T17" fmla="*/ 113 h 143"/>
              <a:gd name="T18" fmla="*/ 99 w 103"/>
              <a:gd name="T19" fmla="*/ 111 h 143"/>
              <a:gd name="T20" fmla="*/ 92 w 103"/>
              <a:gd name="T21" fmla="*/ 110 h 143"/>
              <a:gd name="T22" fmla="*/ 90 w 103"/>
              <a:gd name="T23" fmla="*/ 116 h 143"/>
              <a:gd name="T24" fmla="*/ 87 w 103"/>
              <a:gd name="T25" fmla="*/ 115 h 143"/>
              <a:gd name="T26" fmla="*/ 87 w 103"/>
              <a:gd name="T27" fmla="*/ 88 h 143"/>
              <a:gd name="T28" fmla="*/ 73 w 103"/>
              <a:gd name="T29" fmla="*/ 132 h 143"/>
              <a:gd name="T30" fmla="*/ 32 w 103"/>
              <a:gd name="T31" fmla="*/ 70 h 143"/>
              <a:gd name="T32" fmla="*/ 28 w 103"/>
              <a:gd name="T33" fmla="*/ 68 h 143"/>
              <a:gd name="T34" fmla="*/ 28 w 103"/>
              <a:gd name="T35" fmla="*/ 67 h 143"/>
              <a:gd name="T36" fmla="*/ 28 w 103"/>
              <a:gd name="T37" fmla="*/ 63 h 143"/>
              <a:gd name="T38" fmla="*/ 29 w 103"/>
              <a:gd name="T39" fmla="*/ 65 h 143"/>
              <a:gd name="T40" fmla="*/ 34 w 103"/>
              <a:gd name="T41" fmla="*/ 66 h 143"/>
              <a:gd name="T42" fmla="*/ 41 w 103"/>
              <a:gd name="T43" fmla="*/ 61 h 143"/>
              <a:gd name="T44" fmla="*/ 41 w 103"/>
              <a:gd name="T45" fmla="*/ 61 h 143"/>
              <a:gd name="T46" fmla="*/ 37 w 103"/>
              <a:gd name="T47" fmla="*/ 59 h 143"/>
              <a:gd name="T48" fmla="*/ 28 w 103"/>
              <a:gd name="T49" fmla="*/ 45 h 143"/>
              <a:gd name="T50" fmla="*/ 28 w 103"/>
              <a:gd name="T51" fmla="*/ 26 h 143"/>
              <a:gd name="T52" fmla="*/ 39 w 103"/>
              <a:gd name="T53" fmla="*/ 19 h 143"/>
              <a:gd name="T54" fmla="*/ 44 w 103"/>
              <a:gd name="T55" fmla="*/ 21 h 143"/>
              <a:gd name="T56" fmla="*/ 61 w 103"/>
              <a:gd name="T57" fmla="*/ 46 h 143"/>
              <a:gd name="T58" fmla="*/ 61 w 103"/>
              <a:gd name="T59" fmla="*/ 50 h 143"/>
              <a:gd name="T60" fmla="*/ 87 w 103"/>
              <a:gd name="T61" fmla="*/ 88 h 143"/>
              <a:gd name="T62" fmla="*/ 87 w 103"/>
              <a:gd name="T63" fmla="*/ 115 h 143"/>
              <a:gd name="T64" fmla="*/ 84 w 103"/>
              <a:gd name="T65" fmla="*/ 116 h 143"/>
              <a:gd name="T66" fmla="*/ 82 w 103"/>
              <a:gd name="T67" fmla="*/ 122 h 143"/>
              <a:gd name="T68" fmla="*/ 75 w 103"/>
              <a:gd name="T69" fmla="*/ 121 h 143"/>
              <a:gd name="T70" fmla="*/ 74 w 103"/>
              <a:gd name="T71" fmla="*/ 128 h 143"/>
              <a:gd name="T72" fmla="*/ 75 w 103"/>
              <a:gd name="T73" fmla="*/ 130 h 143"/>
              <a:gd name="T74" fmla="*/ 87 w 103"/>
              <a:gd name="T75" fmla="*/ 134 h 143"/>
              <a:gd name="T76" fmla="*/ 87 w 103"/>
              <a:gd name="T77" fmla="*/ 137 h 143"/>
              <a:gd name="T78" fmla="*/ 73 w 103"/>
              <a:gd name="T79" fmla="*/ 132 h 143"/>
              <a:gd name="T80" fmla="*/ 28 w 103"/>
              <a:gd name="T81" fmla="*/ 4 h 143"/>
              <a:gd name="T82" fmla="*/ 28 w 103"/>
              <a:gd name="T83" fmla="*/ 24 h 143"/>
              <a:gd name="T84" fmla="*/ 36 w 103"/>
              <a:gd name="T85" fmla="*/ 15 h 143"/>
              <a:gd name="T86" fmla="*/ 32 w 103"/>
              <a:gd name="T87" fmla="*/ 8 h 143"/>
              <a:gd name="T88" fmla="*/ 28 w 103"/>
              <a:gd name="T89" fmla="*/ 4 h 143"/>
              <a:gd name="T90" fmla="*/ 28 w 103"/>
              <a:gd name="T91" fmla="*/ 67 h 143"/>
              <a:gd name="T92" fmla="*/ 11 w 103"/>
              <a:gd name="T93" fmla="*/ 43 h 143"/>
              <a:gd name="T94" fmla="*/ 11 w 103"/>
              <a:gd name="T95" fmla="*/ 37 h 143"/>
              <a:gd name="T96" fmla="*/ 5 w 103"/>
              <a:gd name="T97" fmla="*/ 27 h 143"/>
              <a:gd name="T98" fmla="*/ 9 w 103"/>
              <a:gd name="T99" fmla="*/ 4 h 143"/>
              <a:gd name="T100" fmla="*/ 28 w 103"/>
              <a:gd name="T101" fmla="*/ 4 h 143"/>
              <a:gd name="T102" fmla="*/ 28 w 103"/>
              <a:gd name="T103" fmla="*/ 24 h 143"/>
              <a:gd name="T104" fmla="*/ 21 w 103"/>
              <a:gd name="T105" fmla="*/ 31 h 143"/>
              <a:gd name="T106" fmla="*/ 28 w 103"/>
              <a:gd name="T107" fmla="*/ 26 h 143"/>
              <a:gd name="T108" fmla="*/ 28 w 103"/>
              <a:gd name="T109" fmla="*/ 45 h 143"/>
              <a:gd name="T110" fmla="*/ 22 w 103"/>
              <a:gd name="T111" fmla="*/ 37 h 143"/>
              <a:gd name="T112" fmla="*/ 22 w 103"/>
              <a:gd name="T113" fmla="*/ 33 h 143"/>
              <a:gd name="T114" fmla="*/ 15 w 103"/>
              <a:gd name="T115" fmla="*/ 37 h 143"/>
              <a:gd name="T116" fmla="*/ 14 w 103"/>
              <a:gd name="T117" fmla="*/ 43 h 143"/>
              <a:gd name="T118" fmla="*/ 28 w 103"/>
              <a:gd name="T119" fmla="*/ 63 h 143"/>
              <a:gd name="T120" fmla="*/ 28 w 103"/>
              <a:gd name="T121" fmla="*/ 67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3" h="143">
                <a:moveTo>
                  <a:pt x="87" y="88"/>
                </a:moveTo>
                <a:cubicBezTo>
                  <a:pt x="103" y="112"/>
                  <a:pt x="103" y="112"/>
                  <a:pt x="103" y="112"/>
                </a:cubicBezTo>
                <a:cubicBezTo>
                  <a:pt x="102" y="143"/>
                  <a:pt x="102" y="143"/>
                  <a:pt x="102" y="143"/>
                </a:cubicBezTo>
                <a:cubicBezTo>
                  <a:pt x="87" y="137"/>
                  <a:pt x="87" y="137"/>
                  <a:pt x="87" y="137"/>
                </a:cubicBezTo>
                <a:cubicBezTo>
                  <a:pt x="87" y="134"/>
                  <a:pt x="87" y="134"/>
                  <a:pt x="87" y="134"/>
                </a:cubicBezTo>
                <a:cubicBezTo>
                  <a:pt x="91" y="136"/>
                  <a:pt x="91" y="136"/>
                  <a:pt x="91" y="136"/>
                </a:cubicBezTo>
                <a:cubicBezTo>
                  <a:pt x="100" y="130"/>
                  <a:pt x="100" y="130"/>
                  <a:pt x="100" y="130"/>
                </a:cubicBezTo>
                <a:cubicBezTo>
                  <a:pt x="100" y="113"/>
                  <a:pt x="100" y="113"/>
                  <a:pt x="100" y="113"/>
                </a:cubicBezTo>
                <a:cubicBezTo>
                  <a:pt x="100" y="113"/>
                  <a:pt x="100" y="113"/>
                  <a:pt x="100" y="113"/>
                </a:cubicBezTo>
                <a:cubicBezTo>
                  <a:pt x="99" y="111"/>
                  <a:pt x="99" y="111"/>
                  <a:pt x="99" y="111"/>
                </a:cubicBezTo>
                <a:cubicBezTo>
                  <a:pt x="98" y="109"/>
                  <a:pt x="95" y="108"/>
                  <a:pt x="92" y="110"/>
                </a:cubicBezTo>
                <a:cubicBezTo>
                  <a:pt x="90" y="111"/>
                  <a:pt x="89" y="114"/>
                  <a:pt x="90" y="116"/>
                </a:cubicBezTo>
                <a:cubicBezTo>
                  <a:pt x="89" y="115"/>
                  <a:pt x="88" y="115"/>
                  <a:pt x="87" y="115"/>
                </a:cubicBezTo>
                <a:lnTo>
                  <a:pt x="87" y="88"/>
                </a:lnTo>
                <a:close/>
                <a:moveTo>
                  <a:pt x="73" y="132"/>
                </a:moveTo>
                <a:cubicBezTo>
                  <a:pt x="32" y="70"/>
                  <a:pt x="32" y="70"/>
                  <a:pt x="32" y="70"/>
                </a:cubicBezTo>
                <a:cubicBezTo>
                  <a:pt x="30" y="70"/>
                  <a:pt x="29" y="69"/>
                  <a:pt x="28" y="68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3"/>
                  <a:pt x="28" y="63"/>
                  <a:pt x="28" y="63"/>
                </a:cubicBezTo>
                <a:cubicBezTo>
                  <a:pt x="29" y="65"/>
                  <a:pt x="29" y="65"/>
                  <a:pt x="29" y="65"/>
                </a:cubicBezTo>
                <a:cubicBezTo>
                  <a:pt x="30" y="67"/>
                  <a:pt x="33" y="67"/>
                  <a:pt x="34" y="66"/>
                </a:cubicBezTo>
                <a:cubicBezTo>
                  <a:pt x="41" y="61"/>
                  <a:pt x="41" y="61"/>
                  <a:pt x="41" y="61"/>
                </a:cubicBezTo>
                <a:cubicBezTo>
                  <a:pt x="41" y="61"/>
                  <a:pt x="41" y="61"/>
                  <a:pt x="41" y="61"/>
                </a:cubicBezTo>
                <a:cubicBezTo>
                  <a:pt x="40" y="61"/>
                  <a:pt x="38" y="61"/>
                  <a:pt x="37" y="59"/>
                </a:cubicBezTo>
                <a:cubicBezTo>
                  <a:pt x="28" y="45"/>
                  <a:pt x="28" y="45"/>
                  <a:pt x="28" y="45"/>
                </a:cubicBezTo>
                <a:cubicBezTo>
                  <a:pt x="28" y="26"/>
                  <a:pt x="28" y="26"/>
                  <a:pt x="28" y="26"/>
                </a:cubicBezTo>
                <a:cubicBezTo>
                  <a:pt x="39" y="19"/>
                  <a:pt x="39" y="19"/>
                  <a:pt x="39" y="19"/>
                </a:cubicBezTo>
                <a:cubicBezTo>
                  <a:pt x="41" y="18"/>
                  <a:pt x="43" y="19"/>
                  <a:pt x="44" y="21"/>
                </a:cubicBezTo>
                <a:cubicBezTo>
                  <a:pt x="61" y="46"/>
                  <a:pt x="61" y="46"/>
                  <a:pt x="61" y="46"/>
                </a:cubicBezTo>
                <a:cubicBezTo>
                  <a:pt x="62" y="47"/>
                  <a:pt x="62" y="49"/>
                  <a:pt x="61" y="50"/>
                </a:cubicBezTo>
                <a:cubicBezTo>
                  <a:pt x="87" y="88"/>
                  <a:pt x="87" y="88"/>
                  <a:pt x="87" y="88"/>
                </a:cubicBezTo>
                <a:cubicBezTo>
                  <a:pt x="87" y="115"/>
                  <a:pt x="87" y="115"/>
                  <a:pt x="87" y="115"/>
                </a:cubicBezTo>
                <a:cubicBezTo>
                  <a:pt x="86" y="115"/>
                  <a:pt x="85" y="115"/>
                  <a:pt x="84" y="116"/>
                </a:cubicBezTo>
                <a:cubicBezTo>
                  <a:pt x="82" y="117"/>
                  <a:pt x="81" y="120"/>
                  <a:pt x="82" y="122"/>
                </a:cubicBezTo>
                <a:cubicBezTo>
                  <a:pt x="80" y="120"/>
                  <a:pt x="77" y="120"/>
                  <a:pt x="75" y="121"/>
                </a:cubicBezTo>
                <a:cubicBezTo>
                  <a:pt x="73" y="123"/>
                  <a:pt x="72" y="126"/>
                  <a:pt x="74" y="128"/>
                </a:cubicBezTo>
                <a:cubicBezTo>
                  <a:pt x="75" y="130"/>
                  <a:pt x="75" y="130"/>
                  <a:pt x="75" y="130"/>
                </a:cubicBezTo>
                <a:cubicBezTo>
                  <a:pt x="87" y="134"/>
                  <a:pt x="87" y="134"/>
                  <a:pt x="87" y="134"/>
                </a:cubicBezTo>
                <a:cubicBezTo>
                  <a:pt x="87" y="137"/>
                  <a:pt x="87" y="137"/>
                  <a:pt x="87" y="137"/>
                </a:cubicBezTo>
                <a:cubicBezTo>
                  <a:pt x="73" y="132"/>
                  <a:pt x="73" y="132"/>
                  <a:pt x="73" y="132"/>
                </a:cubicBezTo>
                <a:close/>
                <a:moveTo>
                  <a:pt x="28" y="4"/>
                </a:moveTo>
                <a:cubicBezTo>
                  <a:pt x="28" y="24"/>
                  <a:pt x="28" y="24"/>
                  <a:pt x="28" y="24"/>
                </a:cubicBezTo>
                <a:cubicBezTo>
                  <a:pt x="36" y="15"/>
                  <a:pt x="36" y="15"/>
                  <a:pt x="36" y="15"/>
                </a:cubicBezTo>
                <a:cubicBezTo>
                  <a:pt x="32" y="8"/>
                  <a:pt x="32" y="8"/>
                  <a:pt x="32" y="8"/>
                </a:cubicBezTo>
                <a:cubicBezTo>
                  <a:pt x="31" y="7"/>
                  <a:pt x="29" y="5"/>
                  <a:pt x="28" y="4"/>
                </a:cubicBezTo>
                <a:close/>
                <a:moveTo>
                  <a:pt x="28" y="67"/>
                </a:moveTo>
                <a:cubicBezTo>
                  <a:pt x="11" y="43"/>
                  <a:pt x="11" y="43"/>
                  <a:pt x="11" y="43"/>
                </a:cubicBezTo>
                <a:cubicBezTo>
                  <a:pt x="10" y="41"/>
                  <a:pt x="10" y="38"/>
                  <a:pt x="11" y="37"/>
                </a:cubicBezTo>
                <a:cubicBezTo>
                  <a:pt x="5" y="27"/>
                  <a:pt x="5" y="27"/>
                  <a:pt x="5" y="27"/>
                </a:cubicBezTo>
                <a:cubicBezTo>
                  <a:pt x="0" y="19"/>
                  <a:pt x="2" y="9"/>
                  <a:pt x="9" y="4"/>
                </a:cubicBezTo>
                <a:cubicBezTo>
                  <a:pt x="15" y="0"/>
                  <a:pt x="22" y="0"/>
                  <a:pt x="28" y="4"/>
                </a:cubicBezTo>
                <a:cubicBezTo>
                  <a:pt x="28" y="24"/>
                  <a:pt x="28" y="24"/>
                  <a:pt x="28" y="24"/>
                </a:cubicBezTo>
                <a:cubicBezTo>
                  <a:pt x="21" y="31"/>
                  <a:pt x="21" y="31"/>
                  <a:pt x="21" y="31"/>
                </a:cubicBezTo>
                <a:cubicBezTo>
                  <a:pt x="28" y="26"/>
                  <a:pt x="28" y="26"/>
                  <a:pt x="28" y="26"/>
                </a:cubicBezTo>
                <a:cubicBezTo>
                  <a:pt x="28" y="45"/>
                  <a:pt x="28" y="45"/>
                  <a:pt x="28" y="45"/>
                </a:cubicBezTo>
                <a:cubicBezTo>
                  <a:pt x="22" y="37"/>
                  <a:pt x="22" y="37"/>
                  <a:pt x="22" y="37"/>
                </a:cubicBezTo>
                <a:cubicBezTo>
                  <a:pt x="21" y="36"/>
                  <a:pt x="21" y="34"/>
                  <a:pt x="22" y="33"/>
                </a:cubicBezTo>
                <a:cubicBezTo>
                  <a:pt x="15" y="37"/>
                  <a:pt x="15" y="37"/>
                  <a:pt x="15" y="37"/>
                </a:cubicBezTo>
                <a:cubicBezTo>
                  <a:pt x="14" y="39"/>
                  <a:pt x="13" y="41"/>
                  <a:pt x="14" y="43"/>
                </a:cubicBezTo>
                <a:cubicBezTo>
                  <a:pt x="28" y="63"/>
                  <a:pt x="28" y="63"/>
                  <a:pt x="28" y="63"/>
                </a:cubicBezTo>
                <a:lnTo>
                  <a:pt x="28" y="67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85" name="Freeform 80"/>
          <p:cNvSpPr>
            <a:spLocks noEditPoints="1"/>
          </p:cNvSpPr>
          <p:nvPr/>
        </p:nvSpPr>
        <p:spPr bwMode="auto">
          <a:xfrm>
            <a:off x="7378643" y="1848304"/>
            <a:ext cx="234659" cy="342762"/>
          </a:xfrm>
          <a:custGeom>
            <a:avLst/>
            <a:gdLst>
              <a:gd name="T0" fmla="*/ 101 w 130"/>
              <a:gd name="T1" fmla="*/ 65 h 142"/>
              <a:gd name="T2" fmla="*/ 97 w 130"/>
              <a:gd name="T3" fmla="*/ 81 h 142"/>
              <a:gd name="T4" fmla="*/ 97 w 130"/>
              <a:gd name="T5" fmla="*/ 94 h 142"/>
              <a:gd name="T6" fmla="*/ 100 w 130"/>
              <a:gd name="T7" fmla="*/ 95 h 142"/>
              <a:gd name="T8" fmla="*/ 111 w 130"/>
              <a:gd name="T9" fmla="*/ 112 h 142"/>
              <a:gd name="T10" fmla="*/ 97 w 130"/>
              <a:gd name="T11" fmla="*/ 103 h 142"/>
              <a:gd name="T12" fmla="*/ 97 w 130"/>
              <a:gd name="T13" fmla="*/ 28 h 142"/>
              <a:gd name="T14" fmla="*/ 111 w 130"/>
              <a:gd name="T15" fmla="*/ 19 h 142"/>
              <a:gd name="T16" fmla="*/ 100 w 130"/>
              <a:gd name="T17" fmla="*/ 35 h 142"/>
              <a:gd name="T18" fmla="*/ 97 w 130"/>
              <a:gd name="T19" fmla="*/ 36 h 142"/>
              <a:gd name="T20" fmla="*/ 127 w 130"/>
              <a:gd name="T21" fmla="*/ 62 h 142"/>
              <a:gd name="T22" fmla="*/ 108 w 130"/>
              <a:gd name="T23" fmla="*/ 65 h 142"/>
              <a:gd name="T24" fmla="*/ 127 w 130"/>
              <a:gd name="T25" fmla="*/ 69 h 142"/>
              <a:gd name="T26" fmla="*/ 127 w 130"/>
              <a:gd name="T27" fmla="*/ 62 h 142"/>
              <a:gd name="T28" fmla="*/ 67 w 130"/>
              <a:gd name="T29" fmla="*/ 142 h 142"/>
              <a:gd name="T30" fmla="*/ 85 w 130"/>
              <a:gd name="T31" fmla="*/ 95 h 142"/>
              <a:gd name="T32" fmla="*/ 97 w 130"/>
              <a:gd name="T33" fmla="*/ 50 h 142"/>
              <a:gd name="T34" fmla="*/ 65 w 130"/>
              <a:gd name="T35" fmla="*/ 37 h 142"/>
              <a:gd name="T36" fmla="*/ 93 w 130"/>
              <a:gd name="T37" fmla="*/ 65 h 142"/>
              <a:gd name="T38" fmla="*/ 79 w 130"/>
              <a:gd name="T39" fmla="*/ 90 h 142"/>
              <a:gd name="T40" fmla="*/ 78 w 130"/>
              <a:gd name="T41" fmla="*/ 110 h 142"/>
              <a:gd name="T42" fmla="*/ 65 w 130"/>
              <a:gd name="T43" fmla="*/ 142 h 142"/>
              <a:gd name="T44" fmla="*/ 97 w 130"/>
              <a:gd name="T45" fmla="*/ 36 h 142"/>
              <a:gd name="T46" fmla="*/ 95 w 130"/>
              <a:gd name="T47" fmla="*/ 31 h 142"/>
              <a:gd name="T48" fmla="*/ 97 w 130"/>
              <a:gd name="T49" fmla="*/ 94 h 142"/>
              <a:gd name="T50" fmla="*/ 95 w 130"/>
              <a:gd name="T51" fmla="*/ 100 h 142"/>
              <a:gd name="T52" fmla="*/ 97 w 130"/>
              <a:gd name="T53" fmla="*/ 94 h 142"/>
              <a:gd name="T54" fmla="*/ 65 w 130"/>
              <a:gd name="T55" fmla="*/ 0 h 142"/>
              <a:gd name="T56" fmla="*/ 68 w 130"/>
              <a:gd name="T57" fmla="*/ 3 h 142"/>
              <a:gd name="T58" fmla="*/ 65 w 130"/>
              <a:gd name="T59" fmla="*/ 23 h 142"/>
              <a:gd name="T60" fmla="*/ 65 w 130"/>
              <a:gd name="T61" fmla="*/ 23 h 142"/>
              <a:gd name="T62" fmla="*/ 32 w 130"/>
              <a:gd name="T63" fmla="*/ 50 h 142"/>
              <a:gd name="T64" fmla="*/ 45 w 130"/>
              <a:gd name="T65" fmla="*/ 96 h 142"/>
              <a:gd name="T66" fmla="*/ 63 w 130"/>
              <a:gd name="T67" fmla="*/ 142 h 142"/>
              <a:gd name="T68" fmla="*/ 65 w 130"/>
              <a:gd name="T69" fmla="*/ 110 h 142"/>
              <a:gd name="T70" fmla="*/ 52 w 130"/>
              <a:gd name="T71" fmla="*/ 93 h 142"/>
              <a:gd name="T72" fmla="*/ 36 w 130"/>
              <a:gd name="T73" fmla="*/ 65 h 142"/>
              <a:gd name="T74" fmla="*/ 65 w 130"/>
              <a:gd name="T75" fmla="*/ 37 h 142"/>
              <a:gd name="T76" fmla="*/ 65 w 130"/>
              <a:gd name="T77" fmla="*/ 29 h 142"/>
              <a:gd name="T78" fmla="*/ 65 w 130"/>
              <a:gd name="T79" fmla="*/ 0 h 142"/>
              <a:gd name="T80" fmla="*/ 62 w 130"/>
              <a:gd name="T81" fmla="*/ 20 h 142"/>
              <a:gd name="T82" fmla="*/ 65 w 130"/>
              <a:gd name="T83" fmla="*/ 0 h 142"/>
              <a:gd name="T84" fmla="*/ 32 w 130"/>
              <a:gd name="T85" fmla="*/ 94 h 142"/>
              <a:gd name="T86" fmla="*/ 35 w 130"/>
              <a:gd name="T87" fmla="*/ 100 h 142"/>
              <a:gd name="T88" fmla="*/ 32 w 130"/>
              <a:gd name="T89" fmla="*/ 36 h 142"/>
              <a:gd name="T90" fmla="*/ 35 w 130"/>
              <a:gd name="T91" fmla="*/ 31 h 142"/>
              <a:gd name="T92" fmla="*/ 32 w 130"/>
              <a:gd name="T93" fmla="*/ 36 h 142"/>
              <a:gd name="T94" fmla="*/ 29 w 130"/>
              <a:gd name="T95" fmla="*/ 65 h 142"/>
              <a:gd name="T96" fmla="*/ 32 w 130"/>
              <a:gd name="T97" fmla="*/ 50 h 142"/>
              <a:gd name="T98" fmla="*/ 32 w 130"/>
              <a:gd name="T99" fmla="*/ 36 h 142"/>
              <a:gd name="T100" fmla="*/ 30 w 130"/>
              <a:gd name="T101" fmla="*/ 35 h 142"/>
              <a:gd name="T102" fmla="*/ 19 w 130"/>
              <a:gd name="T103" fmla="*/ 19 h 142"/>
              <a:gd name="T104" fmla="*/ 32 w 130"/>
              <a:gd name="T105" fmla="*/ 28 h 142"/>
              <a:gd name="T106" fmla="*/ 32 w 130"/>
              <a:gd name="T107" fmla="*/ 103 h 142"/>
              <a:gd name="T108" fmla="*/ 19 w 130"/>
              <a:gd name="T109" fmla="*/ 112 h 142"/>
              <a:gd name="T110" fmla="*/ 30 w 130"/>
              <a:gd name="T111" fmla="*/ 95 h 142"/>
              <a:gd name="T112" fmla="*/ 32 w 130"/>
              <a:gd name="T113" fmla="*/ 94 h 142"/>
              <a:gd name="T114" fmla="*/ 22 w 130"/>
              <a:gd name="T115" fmla="*/ 65 h 142"/>
              <a:gd name="T116" fmla="*/ 3 w 130"/>
              <a:gd name="T117" fmla="*/ 62 h 142"/>
              <a:gd name="T118" fmla="*/ 3 w 130"/>
              <a:gd name="T119" fmla="*/ 69 h 142"/>
              <a:gd name="T120" fmla="*/ 22 w 130"/>
              <a:gd name="T121" fmla="*/ 65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0" h="142">
                <a:moveTo>
                  <a:pt x="97" y="81"/>
                </a:moveTo>
                <a:cubicBezTo>
                  <a:pt x="100" y="76"/>
                  <a:pt x="101" y="71"/>
                  <a:pt x="101" y="65"/>
                </a:cubicBezTo>
                <a:cubicBezTo>
                  <a:pt x="101" y="60"/>
                  <a:pt x="100" y="55"/>
                  <a:pt x="97" y="50"/>
                </a:cubicBezTo>
                <a:cubicBezTo>
                  <a:pt x="97" y="81"/>
                  <a:pt x="97" y="81"/>
                  <a:pt x="97" y="81"/>
                </a:cubicBezTo>
                <a:close/>
                <a:moveTo>
                  <a:pt x="97" y="103"/>
                </a:moveTo>
                <a:cubicBezTo>
                  <a:pt x="97" y="94"/>
                  <a:pt x="97" y="94"/>
                  <a:pt x="97" y="94"/>
                </a:cubicBezTo>
                <a:cubicBezTo>
                  <a:pt x="98" y="94"/>
                  <a:pt x="99" y="95"/>
                  <a:pt x="100" y="95"/>
                </a:cubicBezTo>
                <a:cubicBezTo>
                  <a:pt x="100" y="95"/>
                  <a:pt x="100" y="95"/>
                  <a:pt x="100" y="95"/>
                </a:cubicBezTo>
                <a:cubicBezTo>
                  <a:pt x="111" y="107"/>
                  <a:pt x="111" y="107"/>
                  <a:pt x="111" y="107"/>
                </a:cubicBezTo>
                <a:cubicBezTo>
                  <a:pt x="113" y="108"/>
                  <a:pt x="113" y="110"/>
                  <a:pt x="111" y="112"/>
                </a:cubicBezTo>
                <a:cubicBezTo>
                  <a:pt x="110" y="113"/>
                  <a:pt x="108" y="113"/>
                  <a:pt x="106" y="112"/>
                </a:cubicBezTo>
                <a:cubicBezTo>
                  <a:pt x="97" y="103"/>
                  <a:pt x="97" y="103"/>
                  <a:pt x="97" y="103"/>
                </a:cubicBezTo>
                <a:close/>
                <a:moveTo>
                  <a:pt x="97" y="36"/>
                </a:moveTo>
                <a:cubicBezTo>
                  <a:pt x="97" y="28"/>
                  <a:pt x="97" y="28"/>
                  <a:pt x="97" y="28"/>
                </a:cubicBezTo>
                <a:cubicBezTo>
                  <a:pt x="106" y="19"/>
                  <a:pt x="106" y="19"/>
                  <a:pt x="106" y="19"/>
                </a:cubicBezTo>
                <a:cubicBezTo>
                  <a:pt x="108" y="18"/>
                  <a:pt x="110" y="18"/>
                  <a:pt x="111" y="19"/>
                </a:cubicBezTo>
                <a:cubicBezTo>
                  <a:pt x="113" y="20"/>
                  <a:pt x="113" y="23"/>
                  <a:pt x="111" y="24"/>
                </a:cubicBezTo>
                <a:cubicBezTo>
                  <a:pt x="100" y="35"/>
                  <a:pt x="100" y="35"/>
                  <a:pt x="100" y="35"/>
                </a:cubicBezTo>
                <a:cubicBezTo>
                  <a:pt x="100" y="35"/>
                  <a:pt x="100" y="35"/>
                  <a:pt x="100" y="35"/>
                </a:cubicBezTo>
                <a:cubicBezTo>
                  <a:pt x="99" y="36"/>
                  <a:pt x="98" y="36"/>
                  <a:pt x="97" y="36"/>
                </a:cubicBezTo>
                <a:close/>
                <a:moveTo>
                  <a:pt x="127" y="62"/>
                </a:moveTo>
                <a:cubicBezTo>
                  <a:pt x="127" y="62"/>
                  <a:pt x="127" y="62"/>
                  <a:pt x="127" y="62"/>
                </a:cubicBezTo>
                <a:cubicBezTo>
                  <a:pt x="111" y="62"/>
                  <a:pt x="111" y="62"/>
                  <a:pt x="111" y="62"/>
                </a:cubicBezTo>
                <a:cubicBezTo>
                  <a:pt x="109" y="62"/>
                  <a:pt x="108" y="64"/>
                  <a:pt x="108" y="65"/>
                </a:cubicBezTo>
                <a:cubicBezTo>
                  <a:pt x="108" y="67"/>
                  <a:pt x="109" y="69"/>
                  <a:pt x="111" y="69"/>
                </a:cubicBezTo>
                <a:cubicBezTo>
                  <a:pt x="127" y="69"/>
                  <a:pt x="127" y="69"/>
                  <a:pt x="127" y="69"/>
                </a:cubicBezTo>
                <a:cubicBezTo>
                  <a:pt x="129" y="69"/>
                  <a:pt x="130" y="67"/>
                  <a:pt x="130" y="65"/>
                </a:cubicBezTo>
                <a:cubicBezTo>
                  <a:pt x="130" y="64"/>
                  <a:pt x="129" y="62"/>
                  <a:pt x="127" y="62"/>
                </a:cubicBezTo>
                <a:close/>
                <a:moveTo>
                  <a:pt x="65" y="142"/>
                </a:moveTo>
                <a:cubicBezTo>
                  <a:pt x="67" y="142"/>
                  <a:pt x="67" y="142"/>
                  <a:pt x="67" y="142"/>
                </a:cubicBezTo>
                <a:cubicBezTo>
                  <a:pt x="77" y="142"/>
                  <a:pt x="85" y="134"/>
                  <a:pt x="85" y="124"/>
                </a:cubicBezTo>
                <a:cubicBezTo>
                  <a:pt x="85" y="95"/>
                  <a:pt x="85" y="95"/>
                  <a:pt x="85" y="95"/>
                </a:cubicBezTo>
                <a:cubicBezTo>
                  <a:pt x="90" y="92"/>
                  <a:pt x="95" y="87"/>
                  <a:pt x="97" y="81"/>
                </a:cubicBezTo>
                <a:cubicBezTo>
                  <a:pt x="97" y="50"/>
                  <a:pt x="97" y="50"/>
                  <a:pt x="97" y="50"/>
                </a:cubicBezTo>
                <a:cubicBezTo>
                  <a:pt x="92" y="38"/>
                  <a:pt x="79" y="29"/>
                  <a:pt x="65" y="29"/>
                </a:cubicBezTo>
                <a:cubicBezTo>
                  <a:pt x="65" y="37"/>
                  <a:pt x="65" y="37"/>
                  <a:pt x="65" y="37"/>
                </a:cubicBezTo>
                <a:cubicBezTo>
                  <a:pt x="73" y="37"/>
                  <a:pt x="80" y="40"/>
                  <a:pt x="85" y="45"/>
                </a:cubicBezTo>
                <a:cubicBezTo>
                  <a:pt x="90" y="50"/>
                  <a:pt x="93" y="57"/>
                  <a:pt x="93" y="65"/>
                </a:cubicBezTo>
                <a:cubicBezTo>
                  <a:pt x="93" y="76"/>
                  <a:pt x="88" y="85"/>
                  <a:pt x="79" y="90"/>
                </a:cubicBezTo>
                <a:cubicBezTo>
                  <a:pt x="79" y="90"/>
                  <a:pt x="79" y="90"/>
                  <a:pt x="79" y="90"/>
                </a:cubicBezTo>
                <a:cubicBezTo>
                  <a:pt x="78" y="91"/>
                  <a:pt x="78" y="92"/>
                  <a:pt x="78" y="93"/>
                </a:cubicBezTo>
                <a:cubicBezTo>
                  <a:pt x="78" y="110"/>
                  <a:pt x="78" y="110"/>
                  <a:pt x="78" y="110"/>
                </a:cubicBezTo>
                <a:cubicBezTo>
                  <a:pt x="65" y="110"/>
                  <a:pt x="65" y="110"/>
                  <a:pt x="65" y="110"/>
                </a:cubicBezTo>
                <a:cubicBezTo>
                  <a:pt x="65" y="142"/>
                  <a:pt x="65" y="142"/>
                  <a:pt x="65" y="142"/>
                </a:cubicBezTo>
                <a:close/>
                <a:moveTo>
                  <a:pt x="97" y="28"/>
                </a:moveTo>
                <a:cubicBezTo>
                  <a:pt x="97" y="36"/>
                  <a:pt x="97" y="36"/>
                  <a:pt x="97" y="36"/>
                </a:cubicBezTo>
                <a:cubicBezTo>
                  <a:pt x="97" y="36"/>
                  <a:pt x="96" y="36"/>
                  <a:pt x="95" y="35"/>
                </a:cubicBezTo>
                <a:cubicBezTo>
                  <a:pt x="94" y="34"/>
                  <a:pt x="94" y="32"/>
                  <a:pt x="95" y="31"/>
                </a:cubicBezTo>
                <a:cubicBezTo>
                  <a:pt x="97" y="28"/>
                  <a:pt x="97" y="28"/>
                  <a:pt x="97" y="28"/>
                </a:cubicBezTo>
                <a:close/>
                <a:moveTo>
                  <a:pt x="97" y="94"/>
                </a:moveTo>
                <a:cubicBezTo>
                  <a:pt x="97" y="103"/>
                  <a:pt x="97" y="103"/>
                  <a:pt x="97" y="103"/>
                </a:cubicBezTo>
                <a:cubicBezTo>
                  <a:pt x="95" y="100"/>
                  <a:pt x="95" y="100"/>
                  <a:pt x="95" y="100"/>
                </a:cubicBezTo>
                <a:cubicBezTo>
                  <a:pt x="94" y="99"/>
                  <a:pt x="94" y="97"/>
                  <a:pt x="95" y="95"/>
                </a:cubicBezTo>
                <a:cubicBezTo>
                  <a:pt x="96" y="95"/>
                  <a:pt x="97" y="94"/>
                  <a:pt x="97" y="94"/>
                </a:cubicBezTo>
                <a:close/>
                <a:moveTo>
                  <a:pt x="65" y="23"/>
                </a:moveTo>
                <a:cubicBezTo>
                  <a:pt x="65" y="0"/>
                  <a:pt x="65" y="0"/>
                  <a:pt x="65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7" y="0"/>
                  <a:pt x="68" y="2"/>
                  <a:pt x="68" y="3"/>
                </a:cubicBezTo>
                <a:cubicBezTo>
                  <a:pt x="68" y="20"/>
                  <a:pt x="68" y="20"/>
                  <a:pt x="68" y="20"/>
                </a:cubicBezTo>
                <a:cubicBezTo>
                  <a:pt x="68" y="21"/>
                  <a:pt x="67" y="23"/>
                  <a:pt x="65" y="23"/>
                </a:cubicBezTo>
                <a:cubicBezTo>
                  <a:pt x="65" y="23"/>
                  <a:pt x="65" y="23"/>
                  <a:pt x="65" y="23"/>
                </a:cubicBezTo>
                <a:cubicBezTo>
                  <a:pt x="65" y="23"/>
                  <a:pt x="65" y="23"/>
                  <a:pt x="65" y="23"/>
                </a:cubicBezTo>
                <a:close/>
                <a:moveTo>
                  <a:pt x="65" y="29"/>
                </a:moveTo>
                <a:cubicBezTo>
                  <a:pt x="50" y="29"/>
                  <a:pt x="38" y="37"/>
                  <a:pt x="32" y="50"/>
                </a:cubicBezTo>
                <a:cubicBezTo>
                  <a:pt x="32" y="81"/>
                  <a:pt x="32" y="81"/>
                  <a:pt x="32" y="81"/>
                </a:cubicBezTo>
                <a:cubicBezTo>
                  <a:pt x="35" y="87"/>
                  <a:pt x="40" y="92"/>
                  <a:pt x="45" y="96"/>
                </a:cubicBezTo>
                <a:cubicBezTo>
                  <a:pt x="45" y="124"/>
                  <a:pt x="45" y="124"/>
                  <a:pt x="45" y="124"/>
                </a:cubicBezTo>
                <a:cubicBezTo>
                  <a:pt x="45" y="134"/>
                  <a:pt x="53" y="142"/>
                  <a:pt x="63" y="142"/>
                </a:cubicBezTo>
                <a:cubicBezTo>
                  <a:pt x="65" y="142"/>
                  <a:pt x="65" y="142"/>
                  <a:pt x="65" y="142"/>
                </a:cubicBezTo>
                <a:cubicBezTo>
                  <a:pt x="65" y="110"/>
                  <a:pt x="65" y="110"/>
                  <a:pt x="65" y="110"/>
                </a:cubicBezTo>
                <a:cubicBezTo>
                  <a:pt x="52" y="110"/>
                  <a:pt x="52" y="110"/>
                  <a:pt x="52" y="110"/>
                </a:cubicBezTo>
                <a:cubicBezTo>
                  <a:pt x="52" y="93"/>
                  <a:pt x="52" y="93"/>
                  <a:pt x="52" y="93"/>
                </a:cubicBezTo>
                <a:cubicBezTo>
                  <a:pt x="52" y="92"/>
                  <a:pt x="52" y="91"/>
                  <a:pt x="51" y="90"/>
                </a:cubicBezTo>
                <a:cubicBezTo>
                  <a:pt x="42" y="85"/>
                  <a:pt x="36" y="76"/>
                  <a:pt x="36" y="65"/>
                </a:cubicBezTo>
                <a:cubicBezTo>
                  <a:pt x="36" y="57"/>
                  <a:pt x="39" y="50"/>
                  <a:pt x="44" y="45"/>
                </a:cubicBezTo>
                <a:cubicBezTo>
                  <a:pt x="50" y="40"/>
                  <a:pt x="57" y="37"/>
                  <a:pt x="65" y="37"/>
                </a:cubicBezTo>
                <a:cubicBezTo>
                  <a:pt x="65" y="37"/>
                  <a:pt x="65" y="37"/>
                  <a:pt x="65" y="37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5" y="29"/>
                  <a:pt x="65" y="29"/>
                </a:cubicBezTo>
                <a:close/>
                <a:moveTo>
                  <a:pt x="65" y="0"/>
                </a:moveTo>
                <a:cubicBezTo>
                  <a:pt x="65" y="23"/>
                  <a:pt x="65" y="23"/>
                  <a:pt x="65" y="23"/>
                </a:cubicBezTo>
                <a:cubicBezTo>
                  <a:pt x="63" y="23"/>
                  <a:pt x="62" y="21"/>
                  <a:pt x="62" y="20"/>
                </a:cubicBezTo>
                <a:cubicBezTo>
                  <a:pt x="62" y="3"/>
                  <a:pt x="62" y="3"/>
                  <a:pt x="62" y="3"/>
                </a:cubicBezTo>
                <a:cubicBezTo>
                  <a:pt x="62" y="2"/>
                  <a:pt x="63" y="0"/>
                  <a:pt x="65" y="0"/>
                </a:cubicBezTo>
                <a:close/>
                <a:moveTo>
                  <a:pt x="32" y="103"/>
                </a:moveTo>
                <a:cubicBezTo>
                  <a:pt x="32" y="94"/>
                  <a:pt x="32" y="94"/>
                  <a:pt x="32" y="94"/>
                </a:cubicBezTo>
                <a:cubicBezTo>
                  <a:pt x="33" y="94"/>
                  <a:pt x="34" y="95"/>
                  <a:pt x="35" y="95"/>
                </a:cubicBezTo>
                <a:cubicBezTo>
                  <a:pt x="36" y="97"/>
                  <a:pt x="36" y="99"/>
                  <a:pt x="35" y="100"/>
                </a:cubicBezTo>
                <a:cubicBezTo>
                  <a:pt x="32" y="103"/>
                  <a:pt x="32" y="103"/>
                  <a:pt x="32" y="103"/>
                </a:cubicBezTo>
                <a:close/>
                <a:moveTo>
                  <a:pt x="32" y="36"/>
                </a:moveTo>
                <a:cubicBezTo>
                  <a:pt x="32" y="28"/>
                  <a:pt x="32" y="28"/>
                  <a:pt x="32" y="28"/>
                </a:cubicBezTo>
                <a:cubicBezTo>
                  <a:pt x="35" y="31"/>
                  <a:pt x="35" y="31"/>
                  <a:pt x="35" y="31"/>
                </a:cubicBezTo>
                <a:cubicBezTo>
                  <a:pt x="36" y="32"/>
                  <a:pt x="36" y="34"/>
                  <a:pt x="35" y="35"/>
                </a:cubicBezTo>
                <a:cubicBezTo>
                  <a:pt x="34" y="36"/>
                  <a:pt x="33" y="36"/>
                  <a:pt x="32" y="36"/>
                </a:cubicBezTo>
                <a:close/>
                <a:moveTo>
                  <a:pt x="32" y="50"/>
                </a:moveTo>
                <a:cubicBezTo>
                  <a:pt x="30" y="54"/>
                  <a:pt x="29" y="60"/>
                  <a:pt x="29" y="65"/>
                </a:cubicBezTo>
                <a:cubicBezTo>
                  <a:pt x="29" y="71"/>
                  <a:pt x="30" y="76"/>
                  <a:pt x="32" y="81"/>
                </a:cubicBezTo>
                <a:cubicBezTo>
                  <a:pt x="32" y="50"/>
                  <a:pt x="32" y="50"/>
                  <a:pt x="32" y="50"/>
                </a:cubicBezTo>
                <a:close/>
                <a:moveTo>
                  <a:pt x="32" y="28"/>
                </a:moveTo>
                <a:cubicBezTo>
                  <a:pt x="32" y="36"/>
                  <a:pt x="32" y="36"/>
                  <a:pt x="32" y="36"/>
                </a:cubicBezTo>
                <a:cubicBezTo>
                  <a:pt x="32" y="36"/>
                  <a:pt x="31" y="36"/>
                  <a:pt x="30" y="35"/>
                </a:cubicBezTo>
                <a:cubicBezTo>
                  <a:pt x="30" y="35"/>
                  <a:pt x="30" y="35"/>
                  <a:pt x="30" y="35"/>
                </a:cubicBezTo>
                <a:cubicBezTo>
                  <a:pt x="19" y="24"/>
                  <a:pt x="19" y="24"/>
                  <a:pt x="19" y="24"/>
                </a:cubicBezTo>
                <a:cubicBezTo>
                  <a:pt x="17" y="23"/>
                  <a:pt x="17" y="20"/>
                  <a:pt x="19" y="19"/>
                </a:cubicBezTo>
                <a:cubicBezTo>
                  <a:pt x="20" y="18"/>
                  <a:pt x="22" y="18"/>
                  <a:pt x="24" y="19"/>
                </a:cubicBezTo>
                <a:cubicBezTo>
                  <a:pt x="32" y="28"/>
                  <a:pt x="32" y="28"/>
                  <a:pt x="32" y="28"/>
                </a:cubicBezTo>
                <a:close/>
                <a:moveTo>
                  <a:pt x="32" y="94"/>
                </a:moveTo>
                <a:cubicBezTo>
                  <a:pt x="32" y="103"/>
                  <a:pt x="32" y="103"/>
                  <a:pt x="32" y="103"/>
                </a:cubicBezTo>
                <a:cubicBezTo>
                  <a:pt x="24" y="112"/>
                  <a:pt x="24" y="112"/>
                  <a:pt x="24" y="112"/>
                </a:cubicBezTo>
                <a:cubicBezTo>
                  <a:pt x="22" y="113"/>
                  <a:pt x="20" y="113"/>
                  <a:pt x="19" y="112"/>
                </a:cubicBezTo>
                <a:cubicBezTo>
                  <a:pt x="17" y="110"/>
                  <a:pt x="17" y="108"/>
                  <a:pt x="19" y="107"/>
                </a:cubicBezTo>
                <a:cubicBezTo>
                  <a:pt x="30" y="95"/>
                  <a:pt x="30" y="95"/>
                  <a:pt x="30" y="95"/>
                </a:cubicBezTo>
                <a:cubicBezTo>
                  <a:pt x="30" y="95"/>
                  <a:pt x="30" y="95"/>
                  <a:pt x="30" y="95"/>
                </a:cubicBezTo>
                <a:cubicBezTo>
                  <a:pt x="31" y="95"/>
                  <a:pt x="32" y="95"/>
                  <a:pt x="32" y="94"/>
                </a:cubicBezTo>
                <a:close/>
                <a:moveTo>
                  <a:pt x="22" y="65"/>
                </a:moveTo>
                <a:cubicBezTo>
                  <a:pt x="22" y="65"/>
                  <a:pt x="22" y="65"/>
                  <a:pt x="22" y="65"/>
                </a:cubicBezTo>
                <a:cubicBezTo>
                  <a:pt x="22" y="64"/>
                  <a:pt x="21" y="62"/>
                  <a:pt x="19" y="62"/>
                </a:cubicBezTo>
                <a:cubicBezTo>
                  <a:pt x="3" y="62"/>
                  <a:pt x="3" y="62"/>
                  <a:pt x="3" y="62"/>
                </a:cubicBezTo>
                <a:cubicBezTo>
                  <a:pt x="1" y="62"/>
                  <a:pt x="0" y="64"/>
                  <a:pt x="0" y="65"/>
                </a:cubicBezTo>
                <a:cubicBezTo>
                  <a:pt x="0" y="67"/>
                  <a:pt x="1" y="69"/>
                  <a:pt x="3" y="69"/>
                </a:cubicBezTo>
                <a:cubicBezTo>
                  <a:pt x="19" y="69"/>
                  <a:pt x="19" y="69"/>
                  <a:pt x="19" y="69"/>
                </a:cubicBezTo>
                <a:cubicBezTo>
                  <a:pt x="21" y="69"/>
                  <a:pt x="22" y="67"/>
                  <a:pt x="22" y="65"/>
                </a:cubicBez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86" name="Freeform 81"/>
          <p:cNvSpPr>
            <a:spLocks noEditPoints="1"/>
          </p:cNvSpPr>
          <p:nvPr/>
        </p:nvSpPr>
        <p:spPr bwMode="auto">
          <a:xfrm>
            <a:off x="6205348" y="1387773"/>
            <a:ext cx="354626" cy="680249"/>
          </a:xfrm>
          <a:custGeom>
            <a:avLst/>
            <a:gdLst>
              <a:gd name="T0" fmla="*/ 98 w 196"/>
              <a:gd name="T1" fmla="*/ 5 h 282"/>
              <a:gd name="T2" fmla="*/ 113 w 196"/>
              <a:gd name="T3" fmla="*/ 0 h 282"/>
              <a:gd name="T4" fmla="*/ 155 w 196"/>
              <a:gd name="T5" fmla="*/ 128 h 282"/>
              <a:gd name="T6" fmla="*/ 108 w 196"/>
              <a:gd name="T7" fmla="*/ 143 h 282"/>
              <a:gd name="T8" fmla="*/ 98 w 196"/>
              <a:gd name="T9" fmla="*/ 111 h 282"/>
              <a:gd name="T10" fmla="*/ 98 w 196"/>
              <a:gd name="T11" fmla="*/ 5 h 282"/>
              <a:gd name="T12" fmla="*/ 98 w 196"/>
              <a:gd name="T13" fmla="*/ 222 h 282"/>
              <a:gd name="T14" fmla="*/ 136 w 196"/>
              <a:gd name="T15" fmla="*/ 209 h 282"/>
              <a:gd name="T16" fmla="*/ 107 w 196"/>
              <a:gd name="T17" fmla="*/ 209 h 282"/>
              <a:gd name="T18" fmla="*/ 107 w 196"/>
              <a:gd name="T19" fmla="*/ 192 h 282"/>
              <a:gd name="T20" fmla="*/ 152 w 196"/>
              <a:gd name="T21" fmla="*/ 192 h 282"/>
              <a:gd name="T22" fmla="*/ 189 w 196"/>
              <a:gd name="T23" fmla="*/ 192 h 282"/>
              <a:gd name="T24" fmla="*/ 196 w 196"/>
              <a:gd name="T25" fmla="*/ 192 h 282"/>
              <a:gd name="T26" fmla="*/ 196 w 196"/>
              <a:gd name="T27" fmla="*/ 209 h 282"/>
              <a:gd name="T28" fmla="*/ 180 w 196"/>
              <a:gd name="T29" fmla="*/ 209 h 282"/>
              <a:gd name="T30" fmla="*/ 134 w 196"/>
              <a:gd name="T31" fmla="*/ 247 h 282"/>
              <a:gd name="T32" fmla="*/ 169 w 196"/>
              <a:gd name="T33" fmla="*/ 267 h 282"/>
              <a:gd name="T34" fmla="*/ 169 w 196"/>
              <a:gd name="T35" fmla="*/ 282 h 282"/>
              <a:gd name="T36" fmla="*/ 98 w 196"/>
              <a:gd name="T37" fmla="*/ 282 h 282"/>
              <a:gd name="T38" fmla="*/ 98 w 196"/>
              <a:gd name="T39" fmla="*/ 268 h 282"/>
              <a:gd name="T40" fmla="*/ 111 w 196"/>
              <a:gd name="T41" fmla="*/ 255 h 282"/>
              <a:gd name="T42" fmla="*/ 98 w 196"/>
              <a:gd name="T43" fmla="*/ 242 h 282"/>
              <a:gd name="T44" fmla="*/ 98 w 196"/>
              <a:gd name="T45" fmla="*/ 222 h 282"/>
              <a:gd name="T46" fmla="*/ 67 w 196"/>
              <a:gd name="T47" fmla="*/ 15 h 282"/>
              <a:gd name="T48" fmla="*/ 98 w 196"/>
              <a:gd name="T49" fmla="*/ 5 h 282"/>
              <a:gd name="T50" fmla="*/ 98 w 196"/>
              <a:gd name="T51" fmla="*/ 111 h 282"/>
              <a:gd name="T52" fmla="*/ 92 w 196"/>
              <a:gd name="T53" fmla="*/ 92 h 282"/>
              <a:gd name="T54" fmla="*/ 33 w 196"/>
              <a:gd name="T55" fmla="*/ 157 h 282"/>
              <a:gd name="T56" fmla="*/ 98 w 196"/>
              <a:gd name="T57" fmla="*/ 222 h 282"/>
              <a:gd name="T58" fmla="*/ 98 w 196"/>
              <a:gd name="T59" fmla="*/ 222 h 282"/>
              <a:gd name="T60" fmla="*/ 98 w 196"/>
              <a:gd name="T61" fmla="*/ 242 h 282"/>
              <a:gd name="T62" fmla="*/ 85 w 196"/>
              <a:gd name="T63" fmla="*/ 255 h 282"/>
              <a:gd name="T64" fmla="*/ 98 w 196"/>
              <a:gd name="T65" fmla="*/ 268 h 282"/>
              <a:gd name="T66" fmla="*/ 98 w 196"/>
              <a:gd name="T67" fmla="*/ 282 h 282"/>
              <a:gd name="T68" fmla="*/ 27 w 196"/>
              <a:gd name="T69" fmla="*/ 282 h 282"/>
              <a:gd name="T70" fmla="*/ 27 w 196"/>
              <a:gd name="T71" fmla="*/ 267 h 282"/>
              <a:gd name="T72" fmla="*/ 61 w 196"/>
              <a:gd name="T73" fmla="*/ 247 h 282"/>
              <a:gd name="T74" fmla="*/ 0 w 196"/>
              <a:gd name="T75" fmla="*/ 157 h 282"/>
              <a:gd name="T76" fmla="*/ 82 w 196"/>
              <a:gd name="T77" fmla="*/ 61 h 282"/>
              <a:gd name="T78" fmla="*/ 67 w 196"/>
              <a:gd name="T79" fmla="*/ 15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6" h="282">
                <a:moveTo>
                  <a:pt x="98" y="5"/>
                </a:moveTo>
                <a:cubicBezTo>
                  <a:pt x="113" y="0"/>
                  <a:pt x="113" y="0"/>
                  <a:pt x="113" y="0"/>
                </a:cubicBezTo>
                <a:cubicBezTo>
                  <a:pt x="155" y="128"/>
                  <a:pt x="155" y="128"/>
                  <a:pt x="155" y="128"/>
                </a:cubicBezTo>
                <a:cubicBezTo>
                  <a:pt x="108" y="143"/>
                  <a:pt x="108" y="143"/>
                  <a:pt x="108" y="143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8" y="5"/>
                  <a:pt x="98" y="5"/>
                  <a:pt x="98" y="5"/>
                </a:cubicBezTo>
                <a:close/>
                <a:moveTo>
                  <a:pt x="98" y="222"/>
                </a:moveTo>
                <a:cubicBezTo>
                  <a:pt x="112" y="222"/>
                  <a:pt x="125" y="217"/>
                  <a:pt x="136" y="209"/>
                </a:cubicBezTo>
                <a:cubicBezTo>
                  <a:pt x="107" y="209"/>
                  <a:pt x="107" y="209"/>
                  <a:pt x="107" y="209"/>
                </a:cubicBezTo>
                <a:cubicBezTo>
                  <a:pt x="107" y="192"/>
                  <a:pt x="107" y="192"/>
                  <a:pt x="107" y="192"/>
                </a:cubicBezTo>
                <a:cubicBezTo>
                  <a:pt x="152" y="192"/>
                  <a:pt x="152" y="192"/>
                  <a:pt x="152" y="192"/>
                </a:cubicBezTo>
                <a:cubicBezTo>
                  <a:pt x="189" y="192"/>
                  <a:pt x="189" y="192"/>
                  <a:pt x="189" y="192"/>
                </a:cubicBezTo>
                <a:cubicBezTo>
                  <a:pt x="196" y="192"/>
                  <a:pt x="196" y="192"/>
                  <a:pt x="196" y="192"/>
                </a:cubicBezTo>
                <a:cubicBezTo>
                  <a:pt x="196" y="209"/>
                  <a:pt x="196" y="209"/>
                  <a:pt x="196" y="209"/>
                </a:cubicBezTo>
                <a:cubicBezTo>
                  <a:pt x="180" y="209"/>
                  <a:pt x="180" y="209"/>
                  <a:pt x="180" y="209"/>
                </a:cubicBezTo>
                <a:cubicBezTo>
                  <a:pt x="169" y="226"/>
                  <a:pt x="153" y="239"/>
                  <a:pt x="134" y="247"/>
                </a:cubicBezTo>
                <a:cubicBezTo>
                  <a:pt x="154" y="251"/>
                  <a:pt x="169" y="257"/>
                  <a:pt x="169" y="267"/>
                </a:cubicBezTo>
                <a:cubicBezTo>
                  <a:pt x="169" y="282"/>
                  <a:pt x="169" y="282"/>
                  <a:pt x="169" y="282"/>
                </a:cubicBezTo>
                <a:cubicBezTo>
                  <a:pt x="98" y="282"/>
                  <a:pt x="98" y="282"/>
                  <a:pt x="98" y="282"/>
                </a:cubicBezTo>
                <a:cubicBezTo>
                  <a:pt x="98" y="268"/>
                  <a:pt x="98" y="268"/>
                  <a:pt x="98" y="268"/>
                </a:cubicBezTo>
                <a:cubicBezTo>
                  <a:pt x="105" y="268"/>
                  <a:pt x="111" y="262"/>
                  <a:pt x="111" y="255"/>
                </a:cubicBezTo>
                <a:cubicBezTo>
                  <a:pt x="111" y="248"/>
                  <a:pt x="105" y="242"/>
                  <a:pt x="98" y="242"/>
                </a:cubicBezTo>
                <a:lnTo>
                  <a:pt x="98" y="222"/>
                </a:lnTo>
                <a:close/>
                <a:moveTo>
                  <a:pt x="67" y="15"/>
                </a:moveTo>
                <a:cubicBezTo>
                  <a:pt x="98" y="5"/>
                  <a:pt x="98" y="5"/>
                  <a:pt x="98" y="5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2" y="92"/>
                  <a:pt x="92" y="92"/>
                  <a:pt x="92" y="92"/>
                </a:cubicBezTo>
                <a:cubicBezTo>
                  <a:pt x="59" y="95"/>
                  <a:pt x="33" y="123"/>
                  <a:pt x="33" y="157"/>
                </a:cubicBezTo>
                <a:cubicBezTo>
                  <a:pt x="33" y="193"/>
                  <a:pt x="62" y="222"/>
                  <a:pt x="98" y="222"/>
                </a:cubicBezTo>
                <a:cubicBezTo>
                  <a:pt x="98" y="222"/>
                  <a:pt x="98" y="222"/>
                  <a:pt x="98" y="222"/>
                </a:cubicBezTo>
                <a:cubicBezTo>
                  <a:pt x="98" y="242"/>
                  <a:pt x="98" y="242"/>
                  <a:pt x="98" y="242"/>
                </a:cubicBezTo>
                <a:cubicBezTo>
                  <a:pt x="91" y="242"/>
                  <a:pt x="85" y="248"/>
                  <a:pt x="85" y="255"/>
                </a:cubicBezTo>
                <a:cubicBezTo>
                  <a:pt x="85" y="262"/>
                  <a:pt x="91" y="268"/>
                  <a:pt x="98" y="268"/>
                </a:cubicBezTo>
                <a:cubicBezTo>
                  <a:pt x="98" y="282"/>
                  <a:pt x="98" y="282"/>
                  <a:pt x="98" y="282"/>
                </a:cubicBezTo>
                <a:cubicBezTo>
                  <a:pt x="27" y="282"/>
                  <a:pt x="27" y="282"/>
                  <a:pt x="27" y="282"/>
                </a:cubicBezTo>
                <a:cubicBezTo>
                  <a:pt x="27" y="267"/>
                  <a:pt x="27" y="267"/>
                  <a:pt x="27" y="267"/>
                </a:cubicBezTo>
                <a:cubicBezTo>
                  <a:pt x="27" y="257"/>
                  <a:pt x="41" y="251"/>
                  <a:pt x="61" y="247"/>
                </a:cubicBezTo>
                <a:cubicBezTo>
                  <a:pt x="26" y="233"/>
                  <a:pt x="0" y="198"/>
                  <a:pt x="0" y="157"/>
                </a:cubicBezTo>
                <a:cubicBezTo>
                  <a:pt x="0" y="108"/>
                  <a:pt x="36" y="68"/>
                  <a:pt x="82" y="61"/>
                </a:cubicBezTo>
                <a:lnTo>
                  <a:pt x="67" y="15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87" name="Freeform 82"/>
          <p:cNvSpPr>
            <a:spLocks noEditPoints="1"/>
          </p:cNvSpPr>
          <p:nvPr/>
        </p:nvSpPr>
        <p:spPr bwMode="auto">
          <a:xfrm>
            <a:off x="6078790" y="1291097"/>
            <a:ext cx="204338" cy="240813"/>
          </a:xfrm>
          <a:custGeom>
            <a:avLst/>
            <a:gdLst>
              <a:gd name="T0" fmla="*/ 103 w 113"/>
              <a:gd name="T1" fmla="*/ 31 h 100"/>
              <a:gd name="T2" fmla="*/ 57 w 113"/>
              <a:gd name="T3" fmla="*/ 0 h 100"/>
              <a:gd name="T4" fmla="*/ 57 w 113"/>
              <a:gd name="T5" fmla="*/ 9 h 100"/>
              <a:gd name="T6" fmla="*/ 95 w 113"/>
              <a:gd name="T7" fmla="*/ 35 h 100"/>
              <a:gd name="T8" fmla="*/ 72 w 113"/>
              <a:gd name="T9" fmla="*/ 88 h 100"/>
              <a:gd name="T10" fmla="*/ 57 w 113"/>
              <a:gd name="T11" fmla="*/ 91 h 100"/>
              <a:gd name="T12" fmla="*/ 57 w 113"/>
              <a:gd name="T13" fmla="*/ 100 h 100"/>
              <a:gd name="T14" fmla="*/ 75 w 113"/>
              <a:gd name="T15" fmla="*/ 96 h 100"/>
              <a:gd name="T16" fmla="*/ 103 w 113"/>
              <a:gd name="T17" fmla="*/ 31 h 100"/>
              <a:gd name="T18" fmla="*/ 57 w 113"/>
              <a:gd name="T19" fmla="*/ 0 h 100"/>
              <a:gd name="T20" fmla="*/ 38 w 113"/>
              <a:gd name="T21" fmla="*/ 4 h 100"/>
              <a:gd name="T22" fmla="*/ 11 w 113"/>
              <a:gd name="T23" fmla="*/ 68 h 100"/>
              <a:gd name="T24" fmla="*/ 57 w 113"/>
              <a:gd name="T25" fmla="*/ 100 h 100"/>
              <a:gd name="T26" fmla="*/ 57 w 113"/>
              <a:gd name="T27" fmla="*/ 91 h 100"/>
              <a:gd name="T28" fmla="*/ 19 w 113"/>
              <a:gd name="T29" fmla="*/ 65 h 100"/>
              <a:gd name="T30" fmla="*/ 19 w 113"/>
              <a:gd name="T31" fmla="*/ 65 h 100"/>
              <a:gd name="T32" fmla="*/ 42 w 113"/>
              <a:gd name="T33" fmla="*/ 12 h 100"/>
              <a:gd name="T34" fmla="*/ 57 w 113"/>
              <a:gd name="T35" fmla="*/ 9 h 100"/>
              <a:gd name="T36" fmla="*/ 57 w 113"/>
              <a:gd name="T37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100">
                <a:moveTo>
                  <a:pt x="103" y="31"/>
                </a:moveTo>
                <a:cubicBezTo>
                  <a:pt x="95" y="12"/>
                  <a:pt x="77" y="0"/>
                  <a:pt x="57" y="0"/>
                </a:cubicBezTo>
                <a:cubicBezTo>
                  <a:pt x="57" y="9"/>
                  <a:pt x="57" y="9"/>
                  <a:pt x="57" y="9"/>
                </a:cubicBezTo>
                <a:cubicBezTo>
                  <a:pt x="73" y="9"/>
                  <a:pt x="88" y="19"/>
                  <a:pt x="95" y="35"/>
                </a:cubicBezTo>
                <a:cubicBezTo>
                  <a:pt x="103" y="56"/>
                  <a:pt x="93" y="79"/>
                  <a:pt x="72" y="88"/>
                </a:cubicBezTo>
                <a:cubicBezTo>
                  <a:pt x="67" y="90"/>
                  <a:pt x="62" y="91"/>
                  <a:pt x="57" y="91"/>
                </a:cubicBezTo>
                <a:cubicBezTo>
                  <a:pt x="57" y="100"/>
                  <a:pt x="57" y="100"/>
                  <a:pt x="57" y="100"/>
                </a:cubicBezTo>
                <a:cubicBezTo>
                  <a:pt x="63" y="100"/>
                  <a:pt x="69" y="99"/>
                  <a:pt x="75" y="96"/>
                </a:cubicBezTo>
                <a:cubicBezTo>
                  <a:pt x="101" y="86"/>
                  <a:pt x="113" y="57"/>
                  <a:pt x="103" y="31"/>
                </a:cubicBezTo>
                <a:close/>
                <a:moveTo>
                  <a:pt x="57" y="0"/>
                </a:moveTo>
                <a:cubicBezTo>
                  <a:pt x="51" y="0"/>
                  <a:pt x="44" y="1"/>
                  <a:pt x="38" y="4"/>
                </a:cubicBezTo>
                <a:cubicBezTo>
                  <a:pt x="13" y="14"/>
                  <a:pt x="0" y="43"/>
                  <a:pt x="11" y="68"/>
                </a:cubicBezTo>
                <a:cubicBezTo>
                  <a:pt x="18" y="88"/>
                  <a:pt x="37" y="100"/>
                  <a:pt x="57" y="100"/>
                </a:cubicBezTo>
                <a:cubicBezTo>
                  <a:pt x="57" y="91"/>
                  <a:pt x="57" y="91"/>
                  <a:pt x="57" y="91"/>
                </a:cubicBezTo>
                <a:cubicBezTo>
                  <a:pt x="41" y="90"/>
                  <a:pt x="26" y="81"/>
                  <a:pt x="19" y="65"/>
                </a:cubicBezTo>
                <a:cubicBezTo>
                  <a:pt x="19" y="65"/>
                  <a:pt x="19" y="65"/>
                  <a:pt x="19" y="65"/>
                </a:cubicBezTo>
                <a:cubicBezTo>
                  <a:pt x="11" y="44"/>
                  <a:pt x="21" y="21"/>
                  <a:pt x="42" y="12"/>
                </a:cubicBezTo>
                <a:cubicBezTo>
                  <a:pt x="47" y="10"/>
                  <a:pt x="52" y="9"/>
                  <a:pt x="57" y="9"/>
                </a:cubicBezTo>
                <a:lnTo>
                  <a:pt x="57" y="0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88" name="Freeform 83"/>
          <p:cNvSpPr>
            <a:spLocks/>
          </p:cNvSpPr>
          <p:nvPr/>
        </p:nvSpPr>
        <p:spPr bwMode="auto">
          <a:xfrm>
            <a:off x="6020784" y="1435234"/>
            <a:ext cx="89645" cy="75584"/>
          </a:xfrm>
          <a:custGeom>
            <a:avLst/>
            <a:gdLst>
              <a:gd name="T0" fmla="*/ 7 w 68"/>
              <a:gd name="T1" fmla="*/ 43 h 43"/>
              <a:gd name="T2" fmla="*/ 0 w 68"/>
              <a:gd name="T3" fmla="*/ 25 h 43"/>
              <a:gd name="T4" fmla="*/ 62 w 68"/>
              <a:gd name="T5" fmla="*/ 0 h 43"/>
              <a:gd name="T6" fmla="*/ 68 w 68"/>
              <a:gd name="T7" fmla="*/ 18 h 43"/>
              <a:gd name="T8" fmla="*/ 7 w 68"/>
              <a:gd name="T9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43">
                <a:moveTo>
                  <a:pt x="7" y="43"/>
                </a:moveTo>
                <a:lnTo>
                  <a:pt x="0" y="25"/>
                </a:lnTo>
                <a:lnTo>
                  <a:pt x="62" y="0"/>
                </a:lnTo>
                <a:lnTo>
                  <a:pt x="68" y="18"/>
                </a:lnTo>
                <a:lnTo>
                  <a:pt x="7" y="43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89" name="Freeform 84"/>
          <p:cNvSpPr>
            <a:spLocks/>
          </p:cNvSpPr>
          <p:nvPr/>
        </p:nvSpPr>
        <p:spPr bwMode="auto">
          <a:xfrm>
            <a:off x="5964097" y="1445779"/>
            <a:ext cx="121285" cy="98434"/>
          </a:xfrm>
          <a:custGeom>
            <a:avLst/>
            <a:gdLst>
              <a:gd name="T0" fmla="*/ 16 w 67"/>
              <a:gd name="T1" fmla="*/ 39 h 41"/>
              <a:gd name="T2" fmla="*/ 2 w 67"/>
              <a:gd name="T3" fmla="*/ 33 h 41"/>
              <a:gd name="T4" fmla="*/ 8 w 67"/>
              <a:gd name="T5" fmla="*/ 19 h 41"/>
              <a:gd name="T6" fmla="*/ 50 w 67"/>
              <a:gd name="T7" fmla="*/ 2 h 41"/>
              <a:gd name="T8" fmla="*/ 64 w 67"/>
              <a:gd name="T9" fmla="*/ 8 h 41"/>
              <a:gd name="T10" fmla="*/ 58 w 67"/>
              <a:gd name="T11" fmla="*/ 22 h 41"/>
              <a:gd name="T12" fmla="*/ 16 w 67"/>
              <a:gd name="T13" fmla="*/ 39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41">
                <a:moveTo>
                  <a:pt x="16" y="39"/>
                </a:moveTo>
                <a:cubicBezTo>
                  <a:pt x="10" y="41"/>
                  <a:pt x="4" y="39"/>
                  <a:pt x="2" y="33"/>
                </a:cubicBezTo>
                <a:cubicBezTo>
                  <a:pt x="0" y="28"/>
                  <a:pt x="2" y="21"/>
                  <a:pt x="8" y="19"/>
                </a:cubicBezTo>
                <a:cubicBezTo>
                  <a:pt x="50" y="2"/>
                  <a:pt x="50" y="2"/>
                  <a:pt x="50" y="2"/>
                </a:cubicBezTo>
                <a:cubicBezTo>
                  <a:pt x="56" y="0"/>
                  <a:pt x="62" y="3"/>
                  <a:pt x="64" y="8"/>
                </a:cubicBezTo>
                <a:cubicBezTo>
                  <a:pt x="67" y="14"/>
                  <a:pt x="64" y="20"/>
                  <a:pt x="58" y="22"/>
                </a:cubicBezTo>
                <a:lnTo>
                  <a:pt x="16" y="39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90" name="Freeform 85"/>
          <p:cNvSpPr>
            <a:spLocks noEditPoints="1"/>
          </p:cNvSpPr>
          <p:nvPr/>
        </p:nvSpPr>
        <p:spPr bwMode="auto">
          <a:xfrm>
            <a:off x="5894226" y="2728933"/>
            <a:ext cx="370446" cy="175776"/>
          </a:xfrm>
          <a:custGeom>
            <a:avLst/>
            <a:gdLst>
              <a:gd name="T0" fmla="*/ 142 w 205"/>
              <a:gd name="T1" fmla="*/ 5 h 73"/>
              <a:gd name="T2" fmla="*/ 157 w 205"/>
              <a:gd name="T3" fmla="*/ 2 h 73"/>
              <a:gd name="T4" fmla="*/ 164 w 205"/>
              <a:gd name="T5" fmla="*/ 5 h 73"/>
              <a:gd name="T6" fmla="*/ 179 w 205"/>
              <a:gd name="T7" fmla="*/ 2 h 73"/>
              <a:gd name="T8" fmla="*/ 202 w 205"/>
              <a:gd name="T9" fmla="*/ 18 h 73"/>
              <a:gd name="T10" fmla="*/ 187 w 205"/>
              <a:gd name="T11" fmla="*/ 42 h 73"/>
              <a:gd name="T12" fmla="*/ 177 w 205"/>
              <a:gd name="T13" fmla="*/ 43 h 73"/>
              <a:gd name="T14" fmla="*/ 166 w 205"/>
              <a:gd name="T15" fmla="*/ 18 h 73"/>
              <a:gd name="T16" fmla="*/ 172 w 205"/>
              <a:gd name="T17" fmla="*/ 45 h 73"/>
              <a:gd name="T18" fmla="*/ 167 w 205"/>
              <a:gd name="T19" fmla="*/ 50 h 73"/>
              <a:gd name="T20" fmla="*/ 142 w 205"/>
              <a:gd name="T21" fmla="*/ 55 h 73"/>
              <a:gd name="T22" fmla="*/ 142 w 205"/>
              <a:gd name="T23" fmla="*/ 20 h 73"/>
              <a:gd name="T24" fmla="*/ 158 w 205"/>
              <a:gd name="T25" fmla="*/ 17 h 73"/>
              <a:gd name="T26" fmla="*/ 163 w 205"/>
              <a:gd name="T27" fmla="*/ 19 h 73"/>
              <a:gd name="T28" fmla="*/ 161 w 205"/>
              <a:gd name="T29" fmla="*/ 9 h 73"/>
              <a:gd name="T30" fmla="*/ 155 w 205"/>
              <a:gd name="T31" fmla="*/ 5 h 73"/>
              <a:gd name="T32" fmla="*/ 142 w 205"/>
              <a:gd name="T33" fmla="*/ 8 h 73"/>
              <a:gd name="T34" fmla="*/ 142 w 205"/>
              <a:gd name="T35" fmla="*/ 5 h 73"/>
              <a:gd name="T36" fmla="*/ 28 w 205"/>
              <a:gd name="T37" fmla="*/ 30 h 73"/>
              <a:gd name="T38" fmla="*/ 116 w 205"/>
              <a:gd name="T39" fmla="*/ 13 h 73"/>
              <a:gd name="T40" fmla="*/ 121 w 205"/>
              <a:gd name="T41" fmla="*/ 9 h 73"/>
              <a:gd name="T42" fmla="*/ 142 w 205"/>
              <a:gd name="T43" fmla="*/ 5 h 73"/>
              <a:gd name="T44" fmla="*/ 142 w 205"/>
              <a:gd name="T45" fmla="*/ 8 h 73"/>
              <a:gd name="T46" fmla="*/ 124 w 205"/>
              <a:gd name="T47" fmla="*/ 11 h 73"/>
              <a:gd name="T48" fmla="*/ 120 w 205"/>
              <a:gd name="T49" fmla="*/ 17 h 73"/>
              <a:gd name="T50" fmla="*/ 122 w 205"/>
              <a:gd name="T51" fmla="*/ 28 h 73"/>
              <a:gd name="T52" fmla="*/ 122 w 205"/>
              <a:gd name="T53" fmla="*/ 28 h 73"/>
              <a:gd name="T54" fmla="*/ 126 w 205"/>
              <a:gd name="T55" fmla="*/ 24 h 73"/>
              <a:gd name="T56" fmla="*/ 142 w 205"/>
              <a:gd name="T57" fmla="*/ 20 h 73"/>
              <a:gd name="T58" fmla="*/ 142 w 205"/>
              <a:gd name="T59" fmla="*/ 55 h 73"/>
              <a:gd name="T60" fmla="*/ 130 w 205"/>
              <a:gd name="T61" fmla="*/ 57 h 73"/>
              <a:gd name="T62" fmla="*/ 125 w 205"/>
              <a:gd name="T63" fmla="*/ 56 h 73"/>
              <a:gd name="T64" fmla="*/ 35 w 205"/>
              <a:gd name="T65" fmla="*/ 73 h 73"/>
              <a:gd name="T66" fmla="*/ 28 w 205"/>
              <a:gd name="T67" fmla="*/ 70 h 73"/>
              <a:gd name="T68" fmla="*/ 28 w 205"/>
              <a:gd name="T69" fmla="*/ 67 h 73"/>
              <a:gd name="T70" fmla="*/ 35 w 205"/>
              <a:gd name="T71" fmla="*/ 70 h 73"/>
              <a:gd name="T72" fmla="*/ 35 w 205"/>
              <a:gd name="T73" fmla="*/ 70 h 73"/>
              <a:gd name="T74" fmla="*/ 37 w 205"/>
              <a:gd name="T75" fmla="*/ 70 h 73"/>
              <a:gd name="T76" fmla="*/ 42 w 205"/>
              <a:gd name="T77" fmla="*/ 62 h 73"/>
              <a:gd name="T78" fmla="*/ 36 w 205"/>
              <a:gd name="T79" fmla="*/ 57 h 73"/>
              <a:gd name="T80" fmla="*/ 40 w 205"/>
              <a:gd name="T81" fmla="*/ 50 h 73"/>
              <a:gd name="T82" fmla="*/ 34 w 205"/>
              <a:gd name="T83" fmla="*/ 45 h 73"/>
              <a:gd name="T84" fmla="*/ 37 w 205"/>
              <a:gd name="T85" fmla="*/ 38 h 73"/>
              <a:gd name="T86" fmla="*/ 30 w 205"/>
              <a:gd name="T87" fmla="*/ 33 h 73"/>
              <a:gd name="T88" fmla="*/ 28 w 205"/>
              <a:gd name="T89" fmla="*/ 33 h 73"/>
              <a:gd name="T90" fmla="*/ 28 w 205"/>
              <a:gd name="T91" fmla="*/ 34 h 73"/>
              <a:gd name="T92" fmla="*/ 28 w 205"/>
              <a:gd name="T93" fmla="*/ 30 h 73"/>
              <a:gd name="T94" fmla="*/ 26 w 205"/>
              <a:gd name="T95" fmla="*/ 31 h 73"/>
              <a:gd name="T96" fmla="*/ 28 w 205"/>
              <a:gd name="T97" fmla="*/ 30 h 73"/>
              <a:gd name="T98" fmla="*/ 28 w 205"/>
              <a:gd name="T99" fmla="*/ 34 h 73"/>
              <a:gd name="T100" fmla="*/ 13 w 205"/>
              <a:gd name="T101" fmla="*/ 49 h 73"/>
              <a:gd name="T102" fmla="*/ 15 w 205"/>
              <a:gd name="T103" fmla="*/ 62 h 73"/>
              <a:gd name="T104" fmla="*/ 28 w 205"/>
              <a:gd name="T105" fmla="*/ 67 h 73"/>
              <a:gd name="T106" fmla="*/ 28 w 205"/>
              <a:gd name="T107" fmla="*/ 70 h 73"/>
              <a:gd name="T108" fmla="*/ 0 w 205"/>
              <a:gd name="T109" fmla="*/ 58 h 73"/>
              <a:gd name="T110" fmla="*/ 26 w 205"/>
              <a:gd name="T111" fmla="*/ 31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05" h="73">
                <a:moveTo>
                  <a:pt x="142" y="5"/>
                </a:moveTo>
                <a:cubicBezTo>
                  <a:pt x="157" y="2"/>
                  <a:pt x="157" y="2"/>
                  <a:pt x="157" y="2"/>
                </a:cubicBezTo>
                <a:cubicBezTo>
                  <a:pt x="160" y="1"/>
                  <a:pt x="163" y="3"/>
                  <a:pt x="164" y="5"/>
                </a:cubicBezTo>
                <a:cubicBezTo>
                  <a:pt x="179" y="2"/>
                  <a:pt x="179" y="2"/>
                  <a:pt x="179" y="2"/>
                </a:cubicBezTo>
                <a:cubicBezTo>
                  <a:pt x="190" y="0"/>
                  <a:pt x="200" y="7"/>
                  <a:pt x="202" y="18"/>
                </a:cubicBezTo>
                <a:cubicBezTo>
                  <a:pt x="205" y="29"/>
                  <a:pt x="197" y="39"/>
                  <a:pt x="187" y="42"/>
                </a:cubicBezTo>
                <a:cubicBezTo>
                  <a:pt x="177" y="43"/>
                  <a:pt x="177" y="43"/>
                  <a:pt x="177" y="43"/>
                </a:cubicBezTo>
                <a:cubicBezTo>
                  <a:pt x="166" y="18"/>
                  <a:pt x="166" y="18"/>
                  <a:pt x="166" y="18"/>
                </a:cubicBezTo>
                <a:cubicBezTo>
                  <a:pt x="172" y="45"/>
                  <a:pt x="172" y="45"/>
                  <a:pt x="172" y="45"/>
                </a:cubicBezTo>
                <a:cubicBezTo>
                  <a:pt x="172" y="47"/>
                  <a:pt x="170" y="50"/>
                  <a:pt x="167" y="50"/>
                </a:cubicBezTo>
                <a:cubicBezTo>
                  <a:pt x="142" y="55"/>
                  <a:pt x="142" y="55"/>
                  <a:pt x="142" y="55"/>
                </a:cubicBezTo>
                <a:cubicBezTo>
                  <a:pt x="142" y="20"/>
                  <a:pt x="142" y="20"/>
                  <a:pt x="142" y="20"/>
                </a:cubicBezTo>
                <a:cubicBezTo>
                  <a:pt x="158" y="17"/>
                  <a:pt x="158" y="17"/>
                  <a:pt x="158" y="17"/>
                </a:cubicBezTo>
                <a:cubicBezTo>
                  <a:pt x="160" y="17"/>
                  <a:pt x="162" y="18"/>
                  <a:pt x="163" y="19"/>
                </a:cubicBezTo>
                <a:cubicBezTo>
                  <a:pt x="161" y="9"/>
                  <a:pt x="161" y="9"/>
                  <a:pt x="161" y="9"/>
                </a:cubicBezTo>
                <a:cubicBezTo>
                  <a:pt x="161" y="6"/>
                  <a:pt x="158" y="5"/>
                  <a:pt x="155" y="5"/>
                </a:cubicBezTo>
                <a:cubicBezTo>
                  <a:pt x="142" y="8"/>
                  <a:pt x="142" y="8"/>
                  <a:pt x="142" y="8"/>
                </a:cubicBezTo>
                <a:lnTo>
                  <a:pt x="142" y="5"/>
                </a:lnTo>
                <a:close/>
                <a:moveTo>
                  <a:pt x="28" y="30"/>
                </a:moveTo>
                <a:cubicBezTo>
                  <a:pt x="116" y="13"/>
                  <a:pt x="116" y="13"/>
                  <a:pt x="116" y="13"/>
                </a:cubicBezTo>
                <a:cubicBezTo>
                  <a:pt x="117" y="11"/>
                  <a:pt x="119" y="9"/>
                  <a:pt x="121" y="9"/>
                </a:cubicBezTo>
                <a:cubicBezTo>
                  <a:pt x="142" y="5"/>
                  <a:pt x="142" y="5"/>
                  <a:pt x="142" y="5"/>
                </a:cubicBezTo>
                <a:cubicBezTo>
                  <a:pt x="142" y="8"/>
                  <a:pt x="142" y="8"/>
                  <a:pt x="142" y="8"/>
                </a:cubicBezTo>
                <a:cubicBezTo>
                  <a:pt x="124" y="11"/>
                  <a:pt x="124" y="11"/>
                  <a:pt x="124" y="11"/>
                </a:cubicBezTo>
                <a:cubicBezTo>
                  <a:pt x="121" y="12"/>
                  <a:pt x="119" y="15"/>
                  <a:pt x="120" y="17"/>
                </a:cubicBezTo>
                <a:cubicBezTo>
                  <a:pt x="122" y="28"/>
                  <a:pt x="122" y="28"/>
                  <a:pt x="122" y="28"/>
                </a:cubicBezTo>
                <a:cubicBezTo>
                  <a:pt x="122" y="28"/>
                  <a:pt x="122" y="28"/>
                  <a:pt x="122" y="28"/>
                </a:cubicBezTo>
                <a:cubicBezTo>
                  <a:pt x="122" y="26"/>
                  <a:pt x="124" y="24"/>
                  <a:pt x="126" y="24"/>
                </a:cubicBezTo>
                <a:cubicBezTo>
                  <a:pt x="142" y="20"/>
                  <a:pt x="142" y="20"/>
                  <a:pt x="142" y="20"/>
                </a:cubicBezTo>
                <a:cubicBezTo>
                  <a:pt x="142" y="55"/>
                  <a:pt x="142" y="55"/>
                  <a:pt x="142" y="55"/>
                </a:cubicBezTo>
                <a:cubicBezTo>
                  <a:pt x="130" y="57"/>
                  <a:pt x="130" y="57"/>
                  <a:pt x="130" y="57"/>
                </a:cubicBezTo>
                <a:cubicBezTo>
                  <a:pt x="128" y="58"/>
                  <a:pt x="126" y="57"/>
                  <a:pt x="125" y="56"/>
                </a:cubicBezTo>
                <a:cubicBezTo>
                  <a:pt x="35" y="73"/>
                  <a:pt x="35" y="73"/>
                  <a:pt x="35" y="73"/>
                </a:cubicBezTo>
                <a:cubicBezTo>
                  <a:pt x="28" y="70"/>
                  <a:pt x="28" y="70"/>
                  <a:pt x="28" y="70"/>
                </a:cubicBezTo>
                <a:cubicBezTo>
                  <a:pt x="28" y="67"/>
                  <a:pt x="28" y="67"/>
                  <a:pt x="28" y="67"/>
                </a:cubicBezTo>
                <a:cubicBezTo>
                  <a:pt x="35" y="70"/>
                  <a:pt x="35" y="70"/>
                  <a:pt x="35" y="70"/>
                </a:cubicBezTo>
                <a:cubicBezTo>
                  <a:pt x="35" y="70"/>
                  <a:pt x="35" y="70"/>
                  <a:pt x="35" y="70"/>
                </a:cubicBezTo>
                <a:cubicBezTo>
                  <a:pt x="37" y="70"/>
                  <a:pt x="37" y="70"/>
                  <a:pt x="37" y="70"/>
                </a:cubicBezTo>
                <a:cubicBezTo>
                  <a:pt x="41" y="69"/>
                  <a:pt x="43" y="66"/>
                  <a:pt x="42" y="62"/>
                </a:cubicBezTo>
                <a:cubicBezTo>
                  <a:pt x="42" y="59"/>
                  <a:pt x="39" y="57"/>
                  <a:pt x="36" y="57"/>
                </a:cubicBezTo>
                <a:cubicBezTo>
                  <a:pt x="39" y="56"/>
                  <a:pt x="40" y="53"/>
                  <a:pt x="40" y="50"/>
                </a:cubicBezTo>
                <a:cubicBezTo>
                  <a:pt x="39" y="47"/>
                  <a:pt x="37" y="45"/>
                  <a:pt x="34" y="45"/>
                </a:cubicBezTo>
                <a:cubicBezTo>
                  <a:pt x="36" y="44"/>
                  <a:pt x="38" y="41"/>
                  <a:pt x="37" y="38"/>
                </a:cubicBezTo>
                <a:cubicBezTo>
                  <a:pt x="37" y="34"/>
                  <a:pt x="33" y="32"/>
                  <a:pt x="30" y="33"/>
                </a:cubicBezTo>
                <a:cubicBezTo>
                  <a:pt x="28" y="33"/>
                  <a:pt x="28" y="33"/>
                  <a:pt x="28" y="33"/>
                </a:cubicBezTo>
                <a:cubicBezTo>
                  <a:pt x="28" y="34"/>
                  <a:pt x="28" y="34"/>
                  <a:pt x="28" y="34"/>
                </a:cubicBezTo>
                <a:lnTo>
                  <a:pt x="28" y="30"/>
                </a:lnTo>
                <a:close/>
                <a:moveTo>
                  <a:pt x="26" y="31"/>
                </a:moveTo>
                <a:cubicBezTo>
                  <a:pt x="28" y="30"/>
                  <a:pt x="28" y="30"/>
                  <a:pt x="28" y="30"/>
                </a:cubicBezTo>
                <a:cubicBezTo>
                  <a:pt x="28" y="34"/>
                  <a:pt x="28" y="34"/>
                  <a:pt x="28" y="34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62"/>
                  <a:pt x="15" y="62"/>
                  <a:pt x="15" y="62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70"/>
                  <a:pt x="28" y="70"/>
                  <a:pt x="28" y="70"/>
                </a:cubicBezTo>
                <a:cubicBezTo>
                  <a:pt x="0" y="58"/>
                  <a:pt x="0" y="58"/>
                  <a:pt x="0" y="58"/>
                </a:cubicBezTo>
                <a:lnTo>
                  <a:pt x="26" y="31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91" name="Freeform 86"/>
          <p:cNvSpPr>
            <a:spLocks/>
          </p:cNvSpPr>
          <p:nvPr/>
        </p:nvSpPr>
        <p:spPr bwMode="auto">
          <a:xfrm>
            <a:off x="7428741" y="3182435"/>
            <a:ext cx="204338" cy="349792"/>
          </a:xfrm>
          <a:custGeom>
            <a:avLst/>
            <a:gdLst>
              <a:gd name="T0" fmla="*/ 113 w 113"/>
              <a:gd name="T1" fmla="*/ 25 h 145"/>
              <a:gd name="T2" fmla="*/ 108 w 113"/>
              <a:gd name="T3" fmla="*/ 22 h 145"/>
              <a:gd name="T4" fmla="*/ 42 w 113"/>
              <a:gd name="T5" fmla="*/ 128 h 145"/>
              <a:gd name="T6" fmla="*/ 19 w 113"/>
              <a:gd name="T7" fmla="*/ 132 h 145"/>
              <a:gd name="T8" fmla="*/ 12 w 113"/>
              <a:gd name="T9" fmla="*/ 109 h 145"/>
              <a:gd name="T10" fmla="*/ 78 w 113"/>
              <a:gd name="T11" fmla="*/ 3 h 145"/>
              <a:gd name="T12" fmla="*/ 73 w 113"/>
              <a:gd name="T13" fmla="*/ 0 h 145"/>
              <a:gd name="T14" fmla="*/ 6 w 113"/>
              <a:gd name="T15" fmla="*/ 107 h 145"/>
              <a:gd name="T16" fmla="*/ 15 w 113"/>
              <a:gd name="T17" fmla="*/ 138 h 145"/>
              <a:gd name="T18" fmla="*/ 47 w 113"/>
              <a:gd name="T19" fmla="*/ 132 h 145"/>
              <a:gd name="T20" fmla="*/ 113 w 113"/>
              <a:gd name="T21" fmla="*/ 25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" h="145">
                <a:moveTo>
                  <a:pt x="113" y="25"/>
                </a:moveTo>
                <a:cubicBezTo>
                  <a:pt x="108" y="22"/>
                  <a:pt x="108" y="22"/>
                  <a:pt x="108" y="22"/>
                </a:cubicBezTo>
                <a:cubicBezTo>
                  <a:pt x="42" y="128"/>
                  <a:pt x="42" y="128"/>
                  <a:pt x="42" y="128"/>
                </a:cubicBezTo>
                <a:cubicBezTo>
                  <a:pt x="38" y="135"/>
                  <a:pt x="27" y="137"/>
                  <a:pt x="19" y="132"/>
                </a:cubicBezTo>
                <a:cubicBezTo>
                  <a:pt x="11" y="127"/>
                  <a:pt x="8" y="117"/>
                  <a:pt x="12" y="109"/>
                </a:cubicBezTo>
                <a:cubicBezTo>
                  <a:pt x="78" y="3"/>
                  <a:pt x="78" y="3"/>
                  <a:pt x="78" y="3"/>
                </a:cubicBezTo>
                <a:cubicBezTo>
                  <a:pt x="73" y="0"/>
                  <a:pt x="73" y="0"/>
                  <a:pt x="73" y="0"/>
                </a:cubicBezTo>
                <a:cubicBezTo>
                  <a:pt x="6" y="107"/>
                  <a:pt x="6" y="107"/>
                  <a:pt x="6" y="107"/>
                </a:cubicBezTo>
                <a:cubicBezTo>
                  <a:pt x="0" y="117"/>
                  <a:pt x="4" y="131"/>
                  <a:pt x="15" y="138"/>
                </a:cubicBezTo>
                <a:cubicBezTo>
                  <a:pt x="26" y="145"/>
                  <a:pt x="40" y="142"/>
                  <a:pt x="47" y="132"/>
                </a:cubicBezTo>
                <a:lnTo>
                  <a:pt x="113" y="25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92" name="Freeform 87"/>
          <p:cNvSpPr>
            <a:spLocks/>
          </p:cNvSpPr>
          <p:nvPr/>
        </p:nvSpPr>
        <p:spPr bwMode="auto">
          <a:xfrm>
            <a:off x="7544750" y="3170130"/>
            <a:ext cx="98874" cy="91402"/>
          </a:xfrm>
          <a:custGeom>
            <a:avLst/>
            <a:gdLst>
              <a:gd name="T0" fmla="*/ 54 w 55"/>
              <a:gd name="T1" fmla="*/ 35 h 38"/>
              <a:gd name="T2" fmla="*/ 48 w 55"/>
              <a:gd name="T3" fmla="*/ 37 h 38"/>
              <a:gd name="T4" fmla="*/ 3 w 55"/>
              <a:gd name="T5" fmla="*/ 9 h 38"/>
              <a:gd name="T6" fmla="*/ 2 w 55"/>
              <a:gd name="T7" fmla="*/ 3 h 38"/>
              <a:gd name="T8" fmla="*/ 8 w 55"/>
              <a:gd name="T9" fmla="*/ 1 h 38"/>
              <a:gd name="T10" fmla="*/ 53 w 55"/>
              <a:gd name="T11" fmla="*/ 29 h 38"/>
              <a:gd name="T12" fmla="*/ 54 w 55"/>
              <a:gd name="T13" fmla="*/ 35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" h="38">
                <a:moveTo>
                  <a:pt x="54" y="35"/>
                </a:moveTo>
                <a:cubicBezTo>
                  <a:pt x="53" y="37"/>
                  <a:pt x="50" y="38"/>
                  <a:pt x="48" y="37"/>
                </a:cubicBezTo>
                <a:cubicBezTo>
                  <a:pt x="3" y="9"/>
                  <a:pt x="3" y="9"/>
                  <a:pt x="3" y="9"/>
                </a:cubicBezTo>
                <a:cubicBezTo>
                  <a:pt x="1" y="7"/>
                  <a:pt x="0" y="5"/>
                  <a:pt x="2" y="3"/>
                </a:cubicBezTo>
                <a:cubicBezTo>
                  <a:pt x="3" y="1"/>
                  <a:pt x="6" y="0"/>
                  <a:pt x="8" y="1"/>
                </a:cubicBezTo>
                <a:cubicBezTo>
                  <a:pt x="53" y="29"/>
                  <a:pt x="53" y="29"/>
                  <a:pt x="53" y="29"/>
                </a:cubicBezTo>
                <a:cubicBezTo>
                  <a:pt x="55" y="31"/>
                  <a:pt x="55" y="33"/>
                  <a:pt x="54" y="35"/>
                </a:cubicBez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93" name="Freeform 88"/>
          <p:cNvSpPr>
            <a:spLocks/>
          </p:cNvSpPr>
          <p:nvPr/>
        </p:nvSpPr>
        <p:spPr bwMode="auto">
          <a:xfrm>
            <a:off x="7468290" y="3242199"/>
            <a:ext cx="135787" cy="251358"/>
          </a:xfrm>
          <a:custGeom>
            <a:avLst/>
            <a:gdLst>
              <a:gd name="T0" fmla="*/ 75 w 75"/>
              <a:gd name="T1" fmla="*/ 4 h 104"/>
              <a:gd name="T2" fmla="*/ 69 w 75"/>
              <a:gd name="T3" fmla="*/ 0 h 104"/>
              <a:gd name="T4" fmla="*/ 10 w 75"/>
              <a:gd name="T5" fmla="*/ 95 h 104"/>
              <a:gd name="T6" fmla="*/ 0 w 75"/>
              <a:gd name="T7" fmla="*/ 100 h 104"/>
              <a:gd name="T8" fmla="*/ 1 w 75"/>
              <a:gd name="T9" fmla="*/ 101 h 104"/>
              <a:gd name="T10" fmla="*/ 17 w 75"/>
              <a:gd name="T11" fmla="*/ 98 h 104"/>
              <a:gd name="T12" fmla="*/ 75 w 75"/>
              <a:gd name="T13" fmla="*/ 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104">
                <a:moveTo>
                  <a:pt x="75" y="4"/>
                </a:moveTo>
                <a:cubicBezTo>
                  <a:pt x="69" y="0"/>
                  <a:pt x="69" y="0"/>
                  <a:pt x="69" y="0"/>
                </a:cubicBezTo>
                <a:cubicBezTo>
                  <a:pt x="10" y="95"/>
                  <a:pt x="10" y="95"/>
                  <a:pt x="10" y="95"/>
                </a:cubicBezTo>
                <a:cubicBezTo>
                  <a:pt x="8" y="98"/>
                  <a:pt x="4" y="100"/>
                  <a:pt x="0" y="100"/>
                </a:cubicBezTo>
                <a:cubicBezTo>
                  <a:pt x="0" y="100"/>
                  <a:pt x="1" y="100"/>
                  <a:pt x="1" y="101"/>
                </a:cubicBezTo>
                <a:cubicBezTo>
                  <a:pt x="7" y="104"/>
                  <a:pt x="14" y="103"/>
                  <a:pt x="17" y="98"/>
                </a:cubicBezTo>
                <a:lnTo>
                  <a:pt x="75" y="4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94" name="Freeform 89"/>
          <p:cNvSpPr>
            <a:spLocks noEditPoints="1"/>
          </p:cNvSpPr>
          <p:nvPr/>
        </p:nvSpPr>
        <p:spPr bwMode="auto">
          <a:xfrm>
            <a:off x="7151892" y="1811391"/>
            <a:ext cx="184564" cy="179290"/>
          </a:xfrm>
          <a:custGeom>
            <a:avLst/>
            <a:gdLst>
              <a:gd name="T0" fmla="*/ 84 w 102"/>
              <a:gd name="T1" fmla="*/ 71 h 74"/>
              <a:gd name="T2" fmla="*/ 79 w 102"/>
              <a:gd name="T3" fmla="*/ 69 h 74"/>
              <a:gd name="T4" fmla="*/ 79 w 102"/>
              <a:gd name="T5" fmla="*/ 69 h 74"/>
              <a:gd name="T6" fmla="*/ 79 w 102"/>
              <a:gd name="T7" fmla="*/ 52 h 74"/>
              <a:gd name="T8" fmla="*/ 86 w 102"/>
              <a:gd name="T9" fmla="*/ 49 h 74"/>
              <a:gd name="T10" fmla="*/ 90 w 102"/>
              <a:gd name="T11" fmla="*/ 38 h 74"/>
              <a:gd name="T12" fmla="*/ 79 w 102"/>
              <a:gd name="T13" fmla="*/ 31 h 74"/>
              <a:gd name="T14" fmla="*/ 85 w 102"/>
              <a:gd name="T15" fmla="*/ 20 h 74"/>
              <a:gd name="T16" fmla="*/ 79 w 102"/>
              <a:gd name="T17" fmla="*/ 16 h 74"/>
              <a:gd name="T18" fmla="*/ 72 w 102"/>
              <a:gd name="T19" fmla="*/ 3 h 74"/>
              <a:gd name="T20" fmla="*/ 79 w 102"/>
              <a:gd name="T21" fmla="*/ 16 h 74"/>
              <a:gd name="T22" fmla="*/ 72 w 102"/>
              <a:gd name="T23" fmla="*/ 21 h 74"/>
              <a:gd name="T24" fmla="*/ 72 w 102"/>
              <a:gd name="T25" fmla="*/ 9 h 74"/>
              <a:gd name="T26" fmla="*/ 79 w 102"/>
              <a:gd name="T27" fmla="*/ 73 h 74"/>
              <a:gd name="T28" fmla="*/ 72 w 102"/>
              <a:gd name="T29" fmla="*/ 69 h 74"/>
              <a:gd name="T30" fmla="*/ 79 w 102"/>
              <a:gd name="T31" fmla="*/ 73 h 74"/>
              <a:gd name="T32" fmla="*/ 79 w 102"/>
              <a:gd name="T33" fmla="*/ 34 h 74"/>
              <a:gd name="T34" fmla="*/ 75 w 102"/>
              <a:gd name="T35" fmla="*/ 45 h 74"/>
              <a:gd name="T36" fmla="*/ 79 w 102"/>
              <a:gd name="T37" fmla="*/ 52 h 74"/>
              <a:gd name="T38" fmla="*/ 72 w 102"/>
              <a:gd name="T39" fmla="*/ 25 h 74"/>
              <a:gd name="T40" fmla="*/ 79 w 102"/>
              <a:gd name="T41" fmla="*/ 31 h 74"/>
              <a:gd name="T42" fmla="*/ 72 w 102"/>
              <a:gd name="T43" fmla="*/ 3 h 74"/>
              <a:gd name="T44" fmla="*/ 71 w 102"/>
              <a:gd name="T45" fmla="*/ 8 h 74"/>
              <a:gd name="T46" fmla="*/ 66 w 102"/>
              <a:gd name="T47" fmla="*/ 2 h 74"/>
              <a:gd name="T48" fmla="*/ 66 w 102"/>
              <a:gd name="T49" fmla="*/ 73 h 74"/>
              <a:gd name="T50" fmla="*/ 67 w 102"/>
              <a:gd name="T51" fmla="*/ 65 h 74"/>
              <a:gd name="T52" fmla="*/ 72 w 102"/>
              <a:gd name="T53" fmla="*/ 74 h 74"/>
              <a:gd name="T54" fmla="*/ 72 w 102"/>
              <a:gd name="T55" fmla="*/ 21 h 74"/>
              <a:gd name="T56" fmla="*/ 72 w 102"/>
              <a:gd name="T57" fmla="*/ 52 h 74"/>
              <a:gd name="T58" fmla="*/ 66 w 102"/>
              <a:gd name="T59" fmla="*/ 57 h 74"/>
              <a:gd name="T60" fmla="*/ 69 w 102"/>
              <a:gd name="T61" fmla="*/ 16 h 74"/>
              <a:gd name="T62" fmla="*/ 22 w 102"/>
              <a:gd name="T63" fmla="*/ 10 h 74"/>
              <a:gd name="T64" fmla="*/ 66 w 102"/>
              <a:gd name="T65" fmla="*/ 5 h 74"/>
              <a:gd name="T66" fmla="*/ 64 w 102"/>
              <a:gd name="T67" fmla="*/ 6 h 74"/>
              <a:gd name="T68" fmla="*/ 66 w 102"/>
              <a:gd name="T69" fmla="*/ 16 h 74"/>
              <a:gd name="T70" fmla="*/ 66 w 102"/>
              <a:gd name="T71" fmla="*/ 64 h 74"/>
              <a:gd name="T72" fmla="*/ 37 w 102"/>
              <a:gd name="T73" fmla="*/ 57 h 74"/>
              <a:gd name="T74" fmla="*/ 22 w 102"/>
              <a:gd name="T75" fmla="*/ 49 h 74"/>
              <a:gd name="T76" fmla="*/ 27 w 102"/>
              <a:gd name="T77" fmla="*/ 48 h 74"/>
              <a:gd name="T78" fmla="*/ 22 w 102"/>
              <a:gd name="T79" fmla="*/ 27 h 74"/>
              <a:gd name="T80" fmla="*/ 2 w 102"/>
              <a:gd name="T81" fmla="*/ 41 h 74"/>
              <a:gd name="T82" fmla="*/ 22 w 102"/>
              <a:gd name="T83" fmla="*/ 10 h 74"/>
              <a:gd name="T84" fmla="*/ 17 w 102"/>
              <a:gd name="T85" fmla="*/ 28 h 74"/>
              <a:gd name="T86" fmla="*/ 22 w 102"/>
              <a:gd name="T87" fmla="*/ 49 h 74"/>
              <a:gd name="T88" fmla="*/ 2 w 102"/>
              <a:gd name="T89" fmla="*/ 4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02" h="74">
                <a:moveTo>
                  <a:pt x="79" y="7"/>
                </a:moveTo>
                <a:cubicBezTo>
                  <a:pt x="102" y="22"/>
                  <a:pt x="98" y="62"/>
                  <a:pt x="84" y="71"/>
                </a:cubicBezTo>
                <a:cubicBezTo>
                  <a:pt x="82" y="72"/>
                  <a:pt x="80" y="73"/>
                  <a:pt x="79" y="73"/>
                </a:cubicBezTo>
                <a:cubicBezTo>
                  <a:pt x="79" y="69"/>
                  <a:pt x="79" y="69"/>
                  <a:pt x="79" y="69"/>
                </a:cubicBezTo>
                <a:cubicBezTo>
                  <a:pt x="79" y="69"/>
                  <a:pt x="79" y="69"/>
                  <a:pt x="79" y="69"/>
                </a:cubicBezTo>
                <a:cubicBezTo>
                  <a:pt x="79" y="69"/>
                  <a:pt x="79" y="69"/>
                  <a:pt x="79" y="69"/>
                </a:cubicBezTo>
                <a:cubicBezTo>
                  <a:pt x="83" y="67"/>
                  <a:pt x="85" y="61"/>
                  <a:pt x="83" y="57"/>
                </a:cubicBezTo>
                <a:cubicBezTo>
                  <a:pt x="82" y="55"/>
                  <a:pt x="80" y="53"/>
                  <a:pt x="79" y="52"/>
                </a:cubicBezTo>
                <a:cubicBezTo>
                  <a:pt x="79" y="49"/>
                  <a:pt x="79" y="49"/>
                  <a:pt x="79" y="49"/>
                </a:cubicBezTo>
                <a:cubicBezTo>
                  <a:pt x="81" y="50"/>
                  <a:pt x="84" y="50"/>
                  <a:pt x="86" y="49"/>
                </a:cubicBezTo>
                <a:cubicBezTo>
                  <a:pt x="86" y="49"/>
                  <a:pt x="86" y="49"/>
                  <a:pt x="86" y="49"/>
                </a:cubicBezTo>
                <a:cubicBezTo>
                  <a:pt x="90" y="47"/>
                  <a:pt x="92" y="42"/>
                  <a:pt x="90" y="38"/>
                </a:cubicBezTo>
                <a:cubicBezTo>
                  <a:pt x="88" y="34"/>
                  <a:pt x="83" y="32"/>
                  <a:pt x="79" y="34"/>
                </a:cubicBezTo>
                <a:cubicBezTo>
                  <a:pt x="79" y="31"/>
                  <a:pt x="79" y="31"/>
                  <a:pt x="79" y="31"/>
                </a:cubicBezTo>
                <a:cubicBezTo>
                  <a:pt x="80" y="31"/>
                  <a:pt x="81" y="30"/>
                  <a:pt x="82" y="30"/>
                </a:cubicBezTo>
                <a:cubicBezTo>
                  <a:pt x="86" y="28"/>
                  <a:pt x="87" y="24"/>
                  <a:pt x="85" y="20"/>
                </a:cubicBezTo>
                <a:cubicBezTo>
                  <a:pt x="85" y="20"/>
                  <a:pt x="85" y="20"/>
                  <a:pt x="85" y="20"/>
                </a:cubicBezTo>
                <a:cubicBezTo>
                  <a:pt x="84" y="17"/>
                  <a:pt x="81" y="16"/>
                  <a:pt x="79" y="16"/>
                </a:cubicBezTo>
                <a:lnTo>
                  <a:pt x="79" y="7"/>
                </a:lnTo>
                <a:close/>
                <a:moveTo>
                  <a:pt x="72" y="3"/>
                </a:moveTo>
                <a:cubicBezTo>
                  <a:pt x="74" y="4"/>
                  <a:pt x="76" y="5"/>
                  <a:pt x="79" y="7"/>
                </a:cubicBezTo>
                <a:cubicBezTo>
                  <a:pt x="79" y="16"/>
                  <a:pt x="79" y="16"/>
                  <a:pt x="79" y="16"/>
                </a:cubicBezTo>
                <a:cubicBezTo>
                  <a:pt x="77" y="16"/>
                  <a:pt x="76" y="16"/>
                  <a:pt x="75" y="17"/>
                </a:cubicBezTo>
                <a:cubicBezTo>
                  <a:pt x="73" y="17"/>
                  <a:pt x="72" y="19"/>
                  <a:pt x="72" y="21"/>
                </a:cubicBezTo>
                <a:cubicBezTo>
                  <a:pt x="72" y="13"/>
                  <a:pt x="72" y="13"/>
                  <a:pt x="72" y="13"/>
                </a:cubicBezTo>
                <a:cubicBezTo>
                  <a:pt x="72" y="12"/>
                  <a:pt x="72" y="10"/>
                  <a:pt x="72" y="9"/>
                </a:cubicBezTo>
                <a:cubicBezTo>
                  <a:pt x="72" y="3"/>
                  <a:pt x="72" y="3"/>
                  <a:pt x="72" y="3"/>
                </a:cubicBezTo>
                <a:close/>
                <a:moveTo>
                  <a:pt x="79" y="73"/>
                </a:moveTo>
                <a:cubicBezTo>
                  <a:pt x="76" y="74"/>
                  <a:pt x="74" y="74"/>
                  <a:pt x="72" y="74"/>
                </a:cubicBezTo>
                <a:cubicBezTo>
                  <a:pt x="72" y="69"/>
                  <a:pt x="72" y="69"/>
                  <a:pt x="72" y="69"/>
                </a:cubicBezTo>
                <a:cubicBezTo>
                  <a:pt x="74" y="70"/>
                  <a:pt x="76" y="70"/>
                  <a:pt x="79" y="69"/>
                </a:cubicBezTo>
                <a:cubicBezTo>
                  <a:pt x="79" y="73"/>
                  <a:pt x="79" y="73"/>
                  <a:pt x="79" y="73"/>
                </a:cubicBezTo>
                <a:close/>
                <a:moveTo>
                  <a:pt x="79" y="31"/>
                </a:moveTo>
                <a:cubicBezTo>
                  <a:pt x="79" y="34"/>
                  <a:pt x="79" y="34"/>
                  <a:pt x="79" y="34"/>
                </a:cubicBezTo>
                <a:cubicBezTo>
                  <a:pt x="78" y="34"/>
                  <a:pt x="78" y="34"/>
                  <a:pt x="78" y="34"/>
                </a:cubicBezTo>
                <a:cubicBezTo>
                  <a:pt x="74" y="36"/>
                  <a:pt x="73" y="41"/>
                  <a:pt x="75" y="45"/>
                </a:cubicBezTo>
                <a:cubicBezTo>
                  <a:pt x="76" y="47"/>
                  <a:pt x="77" y="48"/>
                  <a:pt x="79" y="49"/>
                </a:cubicBezTo>
                <a:cubicBezTo>
                  <a:pt x="79" y="52"/>
                  <a:pt x="79" y="52"/>
                  <a:pt x="79" y="52"/>
                </a:cubicBezTo>
                <a:cubicBezTo>
                  <a:pt x="76" y="51"/>
                  <a:pt x="74" y="51"/>
                  <a:pt x="72" y="52"/>
                </a:cubicBezTo>
                <a:cubicBezTo>
                  <a:pt x="72" y="25"/>
                  <a:pt x="72" y="25"/>
                  <a:pt x="72" y="25"/>
                </a:cubicBezTo>
                <a:cubicBezTo>
                  <a:pt x="72" y="26"/>
                  <a:pt x="72" y="26"/>
                  <a:pt x="72" y="26"/>
                </a:cubicBezTo>
                <a:cubicBezTo>
                  <a:pt x="73" y="29"/>
                  <a:pt x="76" y="31"/>
                  <a:pt x="79" y="31"/>
                </a:cubicBezTo>
                <a:close/>
                <a:moveTo>
                  <a:pt x="66" y="2"/>
                </a:moveTo>
                <a:cubicBezTo>
                  <a:pt x="68" y="2"/>
                  <a:pt x="70" y="3"/>
                  <a:pt x="72" y="3"/>
                </a:cubicBezTo>
                <a:cubicBezTo>
                  <a:pt x="72" y="9"/>
                  <a:pt x="72" y="9"/>
                  <a:pt x="72" y="9"/>
                </a:cubicBezTo>
                <a:cubicBezTo>
                  <a:pt x="71" y="9"/>
                  <a:pt x="71" y="9"/>
                  <a:pt x="71" y="8"/>
                </a:cubicBezTo>
                <a:cubicBezTo>
                  <a:pt x="70" y="7"/>
                  <a:pt x="68" y="5"/>
                  <a:pt x="66" y="5"/>
                </a:cubicBezTo>
                <a:cubicBezTo>
                  <a:pt x="66" y="2"/>
                  <a:pt x="66" y="2"/>
                  <a:pt x="66" y="2"/>
                </a:cubicBezTo>
                <a:close/>
                <a:moveTo>
                  <a:pt x="72" y="74"/>
                </a:moveTo>
                <a:cubicBezTo>
                  <a:pt x="70" y="74"/>
                  <a:pt x="68" y="73"/>
                  <a:pt x="66" y="73"/>
                </a:cubicBezTo>
                <a:cubicBezTo>
                  <a:pt x="66" y="64"/>
                  <a:pt x="66" y="64"/>
                  <a:pt x="66" y="64"/>
                </a:cubicBezTo>
                <a:cubicBezTo>
                  <a:pt x="66" y="64"/>
                  <a:pt x="67" y="64"/>
                  <a:pt x="67" y="65"/>
                </a:cubicBezTo>
                <a:cubicBezTo>
                  <a:pt x="68" y="67"/>
                  <a:pt x="70" y="68"/>
                  <a:pt x="72" y="69"/>
                </a:cubicBezTo>
                <a:cubicBezTo>
                  <a:pt x="72" y="74"/>
                  <a:pt x="72" y="74"/>
                  <a:pt x="72" y="74"/>
                </a:cubicBezTo>
                <a:close/>
                <a:moveTo>
                  <a:pt x="72" y="13"/>
                </a:moveTo>
                <a:cubicBezTo>
                  <a:pt x="72" y="21"/>
                  <a:pt x="72" y="21"/>
                  <a:pt x="72" y="21"/>
                </a:cubicBezTo>
                <a:cubicBezTo>
                  <a:pt x="71" y="22"/>
                  <a:pt x="71" y="24"/>
                  <a:pt x="72" y="25"/>
                </a:cubicBezTo>
                <a:cubicBezTo>
                  <a:pt x="72" y="52"/>
                  <a:pt x="72" y="52"/>
                  <a:pt x="72" y="52"/>
                </a:cubicBezTo>
                <a:cubicBezTo>
                  <a:pt x="71" y="52"/>
                  <a:pt x="71" y="52"/>
                  <a:pt x="71" y="52"/>
                </a:cubicBezTo>
                <a:cubicBezTo>
                  <a:pt x="69" y="54"/>
                  <a:pt x="67" y="55"/>
                  <a:pt x="66" y="57"/>
                </a:cubicBezTo>
                <a:cubicBezTo>
                  <a:pt x="66" y="16"/>
                  <a:pt x="66" y="16"/>
                  <a:pt x="66" y="16"/>
                </a:cubicBezTo>
                <a:cubicBezTo>
                  <a:pt x="67" y="16"/>
                  <a:pt x="68" y="16"/>
                  <a:pt x="69" y="16"/>
                </a:cubicBezTo>
                <a:cubicBezTo>
                  <a:pt x="70" y="15"/>
                  <a:pt x="71" y="14"/>
                  <a:pt x="72" y="13"/>
                </a:cubicBezTo>
                <a:close/>
                <a:moveTo>
                  <a:pt x="22" y="10"/>
                </a:moveTo>
                <a:cubicBezTo>
                  <a:pt x="41" y="2"/>
                  <a:pt x="55" y="0"/>
                  <a:pt x="66" y="2"/>
                </a:cubicBezTo>
                <a:cubicBezTo>
                  <a:pt x="66" y="5"/>
                  <a:pt x="66" y="5"/>
                  <a:pt x="66" y="5"/>
                </a:cubicBezTo>
                <a:cubicBezTo>
                  <a:pt x="65" y="5"/>
                  <a:pt x="65" y="6"/>
                  <a:pt x="64" y="6"/>
                </a:cubicBezTo>
                <a:cubicBezTo>
                  <a:pt x="64" y="6"/>
                  <a:pt x="64" y="6"/>
                  <a:pt x="64" y="6"/>
                </a:cubicBezTo>
                <a:cubicBezTo>
                  <a:pt x="61" y="7"/>
                  <a:pt x="60" y="11"/>
                  <a:pt x="61" y="13"/>
                </a:cubicBezTo>
                <a:cubicBezTo>
                  <a:pt x="62" y="15"/>
                  <a:pt x="64" y="16"/>
                  <a:pt x="66" y="16"/>
                </a:cubicBezTo>
                <a:cubicBezTo>
                  <a:pt x="66" y="57"/>
                  <a:pt x="66" y="57"/>
                  <a:pt x="66" y="57"/>
                </a:cubicBezTo>
                <a:cubicBezTo>
                  <a:pt x="66" y="59"/>
                  <a:pt x="66" y="62"/>
                  <a:pt x="66" y="64"/>
                </a:cubicBezTo>
                <a:cubicBezTo>
                  <a:pt x="66" y="73"/>
                  <a:pt x="66" y="73"/>
                  <a:pt x="66" y="73"/>
                </a:cubicBezTo>
                <a:cubicBezTo>
                  <a:pt x="56" y="68"/>
                  <a:pt x="48" y="56"/>
                  <a:pt x="37" y="57"/>
                </a:cubicBezTo>
                <a:cubicBezTo>
                  <a:pt x="32" y="57"/>
                  <a:pt x="27" y="58"/>
                  <a:pt x="22" y="57"/>
                </a:cubicBezTo>
                <a:cubicBezTo>
                  <a:pt x="22" y="49"/>
                  <a:pt x="22" y="49"/>
                  <a:pt x="22" y="49"/>
                </a:cubicBezTo>
                <a:cubicBezTo>
                  <a:pt x="24" y="49"/>
                  <a:pt x="25" y="48"/>
                  <a:pt x="27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32" y="45"/>
                  <a:pt x="34" y="38"/>
                  <a:pt x="32" y="33"/>
                </a:cubicBezTo>
                <a:cubicBezTo>
                  <a:pt x="30" y="29"/>
                  <a:pt x="26" y="27"/>
                  <a:pt x="22" y="27"/>
                </a:cubicBezTo>
                <a:lnTo>
                  <a:pt x="22" y="10"/>
                </a:lnTo>
                <a:close/>
                <a:moveTo>
                  <a:pt x="2" y="41"/>
                </a:moveTo>
                <a:cubicBezTo>
                  <a:pt x="0" y="23"/>
                  <a:pt x="18" y="12"/>
                  <a:pt x="18" y="12"/>
                </a:cubicBezTo>
                <a:cubicBezTo>
                  <a:pt x="20" y="12"/>
                  <a:pt x="21" y="11"/>
                  <a:pt x="22" y="10"/>
                </a:cubicBezTo>
                <a:cubicBezTo>
                  <a:pt x="22" y="27"/>
                  <a:pt x="22" y="27"/>
                  <a:pt x="22" y="27"/>
                </a:cubicBezTo>
                <a:cubicBezTo>
                  <a:pt x="20" y="27"/>
                  <a:pt x="19" y="27"/>
                  <a:pt x="17" y="28"/>
                </a:cubicBezTo>
                <a:cubicBezTo>
                  <a:pt x="12" y="31"/>
                  <a:pt x="9" y="37"/>
                  <a:pt x="12" y="43"/>
                </a:cubicBezTo>
                <a:cubicBezTo>
                  <a:pt x="14" y="47"/>
                  <a:pt x="18" y="49"/>
                  <a:pt x="22" y="49"/>
                </a:cubicBezTo>
                <a:cubicBezTo>
                  <a:pt x="22" y="57"/>
                  <a:pt x="22" y="57"/>
                  <a:pt x="22" y="57"/>
                </a:cubicBezTo>
                <a:cubicBezTo>
                  <a:pt x="12" y="57"/>
                  <a:pt x="4" y="53"/>
                  <a:pt x="2" y="41"/>
                </a:cubicBez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95" name="Freeform 90"/>
          <p:cNvSpPr>
            <a:spLocks/>
          </p:cNvSpPr>
          <p:nvPr/>
        </p:nvSpPr>
        <p:spPr bwMode="auto">
          <a:xfrm>
            <a:off x="5613427" y="2985568"/>
            <a:ext cx="171380" cy="295302"/>
          </a:xfrm>
          <a:custGeom>
            <a:avLst/>
            <a:gdLst>
              <a:gd name="T0" fmla="*/ 0 w 95"/>
              <a:gd name="T1" fmla="*/ 21 h 123"/>
              <a:gd name="T2" fmla="*/ 4 w 95"/>
              <a:gd name="T3" fmla="*/ 19 h 123"/>
              <a:gd name="T4" fmla="*/ 59 w 95"/>
              <a:gd name="T5" fmla="*/ 109 h 123"/>
              <a:gd name="T6" fmla="*/ 79 w 95"/>
              <a:gd name="T7" fmla="*/ 112 h 123"/>
              <a:gd name="T8" fmla="*/ 85 w 95"/>
              <a:gd name="T9" fmla="*/ 93 h 123"/>
              <a:gd name="T10" fmla="*/ 29 w 95"/>
              <a:gd name="T11" fmla="*/ 3 h 123"/>
              <a:gd name="T12" fmla="*/ 34 w 95"/>
              <a:gd name="T13" fmla="*/ 0 h 123"/>
              <a:gd name="T14" fmla="*/ 90 w 95"/>
              <a:gd name="T15" fmla="*/ 91 h 123"/>
              <a:gd name="T16" fmla="*/ 82 w 95"/>
              <a:gd name="T17" fmla="*/ 117 h 123"/>
              <a:gd name="T18" fmla="*/ 56 w 95"/>
              <a:gd name="T19" fmla="*/ 112 h 123"/>
              <a:gd name="T20" fmla="*/ 0 w 95"/>
              <a:gd name="T21" fmla="*/ 21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5" h="123">
                <a:moveTo>
                  <a:pt x="0" y="21"/>
                </a:moveTo>
                <a:cubicBezTo>
                  <a:pt x="4" y="19"/>
                  <a:pt x="4" y="19"/>
                  <a:pt x="4" y="19"/>
                </a:cubicBezTo>
                <a:cubicBezTo>
                  <a:pt x="59" y="109"/>
                  <a:pt x="59" y="109"/>
                  <a:pt x="59" y="109"/>
                </a:cubicBezTo>
                <a:cubicBezTo>
                  <a:pt x="63" y="115"/>
                  <a:pt x="72" y="117"/>
                  <a:pt x="79" y="112"/>
                </a:cubicBezTo>
                <a:cubicBezTo>
                  <a:pt x="87" y="108"/>
                  <a:pt x="89" y="99"/>
                  <a:pt x="85" y="93"/>
                </a:cubicBezTo>
                <a:cubicBezTo>
                  <a:pt x="29" y="3"/>
                  <a:pt x="29" y="3"/>
                  <a:pt x="29" y="3"/>
                </a:cubicBezTo>
                <a:cubicBezTo>
                  <a:pt x="34" y="0"/>
                  <a:pt x="34" y="0"/>
                  <a:pt x="34" y="0"/>
                </a:cubicBezTo>
                <a:cubicBezTo>
                  <a:pt x="90" y="91"/>
                  <a:pt x="90" y="91"/>
                  <a:pt x="90" y="91"/>
                </a:cubicBezTo>
                <a:cubicBezTo>
                  <a:pt x="95" y="100"/>
                  <a:pt x="92" y="111"/>
                  <a:pt x="82" y="117"/>
                </a:cubicBezTo>
                <a:cubicBezTo>
                  <a:pt x="73" y="123"/>
                  <a:pt x="61" y="121"/>
                  <a:pt x="56" y="112"/>
                </a:cubicBezTo>
                <a:lnTo>
                  <a:pt x="0" y="21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96" name="Freeform 91"/>
          <p:cNvSpPr>
            <a:spLocks/>
          </p:cNvSpPr>
          <p:nvPr/>
        </p:nvSpPr>
        <p:spPr bwMode="auto">
          <a:xfrm>
            <a:off x="5602878" y="2975020"/>
            <a:ext cx="84372" cy="77341"/>
          </a:xfrm>
          <a:custGeom>
            <a:avLst/>
            <a:gdLst>
              <a:gd name="T0" fmla="*/ 1 w 47"/>
              <a:gd name="T1" fmla="*/ 30 h 32"/>
              <a:gd name="T2" fmla="*/ 6 w 47"/>
              <a:gd name="T3" fmla="*/ 31 h 32"/>
              <a:gd name="T4" fmla="*/ 44 w 47"/>
              <a:gd name="T5" fmla="*/ 7 h 32"/>
              <a:gd name="T6" fmla="*/ 46 w 47"/>
              <a:gd name="T7" fmla="*/ 2 h 32"/>
              <a:gd name="T8" fmla="*/ 41 w 47"/>
              <a:gd name="T9" fmla="*/ 1 h 32"/>
              <a:gd name="T10" fmla="*/ 2 w 47"/>
              <a:gd name="T11" fmla="*/ 25 h 32"/>
              <a:gd name="T12" fmla="*/ 1 w 47"/>
              <a:gd name="T13" fmla="*/ 3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32">
                <a:moveTo>
                  <a:pt x="1" y="30"/>
                </a:moveTo>
                <a:cubicBezTo>
                  <a:pt x="2" y="32"/>
                  <a:pt x="4" y="32"/>
                  <a:pt x="6" y="31"/>
                </a:cubicBezTo>
                <a:cubicBezTo>
                  <a:pt x="44" y="7"/>
                  <a:pt x="44" y="7"/>
                  <a:pt x="44" y="7"/>
                </a:cubicBezTo>
                <a:cubicBezTo>
                  <a:pt x="46" y="6"/>
                  <a:pt x="47" y="4"/>
                  <a:pt x="46" y="2"/>
                </a:cubicBezTo>
                <a:cubicBezTo>
                  <a:pt x="45" y="1"/>
                  <a:pt x="42" y="0"/>
                  <a:pt x="41" y="1"/>
                </a:cubicBezTo>
                <a:cubicBezTo>
                  <a:pt x="2" y="25"/>
                  <a:pt x="2" y="25"/>
                  <a:pt x="2" y="25"/>
                </a:cubicBezTo>
                <a:cubicBezTo>
                  <a:pt x="1" y="26"/>
                  <a:pt x="0" y="28"/>
                  <a:pt x="1" y="30"/>
                </a:cubicBez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97" name="Freeform 92"/>
          <p:cNvSpPr>
            <a:spLocks/>
          </p:cNvSpPr>
          <p:nvPr/>
        </p:nvSpPr>
        <p:spPr bwMode="auto">
          <a:xfrm>
            <a:off x="5637154" y="3038299"/>
            <a:ext cx="116012" cy="212687"/>
          </a:xfrm>
          <a:custGeom>
            <a:avLst/>
            <a:gdLst>
              <a:gd name="T0" fmla="*/ 0 w 64"/>
              <a:gd name="T1" fmla="*/ 3 h 88"/>
              <a:gd name="T2" fmla="*/ 5 w 64"/>
              <a:gd name="T3" fmla="*/ 0 h 88"/>
              <a:gd name="T4" fmla="*/ 55 w 64"/>
              <a:gd name="T5" fmla="*/ 80 h 88"/>
              <a:gd name="T6" fmla="*/ 64 w 64"/>
              <a:gd name="T7" fmla="*/ 85 h 88"/>
              <a:gd name="T8" fmla="*/ 63 w 64"/>
              <a:gd name="T9" fmla="*/ 85 h 88"/>
              <a:gd name="T10" fmla="*/ 49 w 64"/>
              <a:gd name="T11" fmla="*/ 82 h 88"/>
              <a:gd name="T12" fmla="*/ 0 w 64"/>
              <a:gd name="T13" fmla="*/ 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88">
                <a:moveTo>
                  <a:pt x="0" y="3"/>
                </a:moveTo>
                <a:cubicBezTo>
                  <a:pt x="5" y="0"/>
                  <a:pt x="5" y="0"/>
                  <a:pt x="5" y="0"/>
                </a:cubicBezTo>
                <a:cubicBezTo>
                  <a:pt x="55" y="80"/>
                  <a:pt x="55" y="80"/>
                  <a:pt x="55" y="80"/>
                </a:cubicBezTo>
                <a:cubicBezTo>
                  <a:pt x="57" y="83"/>
                  <a:pt x="60" y="85"/>
                  <a:pt x="64" y="85"/>
                </a:cubicBezTo>
                <a:cubicBezTo>
                  <a:pt x="63" y="85"/>
                  <a:pt x="63" y="85"/>
                  <a:pt x="63" y="85"/>
                </a:cubicBezTo>
                <a:cubicBezTo>
                  <a:pt x="58" y="88"/>
                  <a:pt x="52" y="87"/>
                  <a:pt x="49" y="82"/>
                </a:cubicBezTo>
                <a:lnTo>
                  <a:pt x="0" y="3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98" name="Freeform 93"/>
          <p:cNvSpPr>
            <a:spLocks noEditPoints="1"/>
          </p:cNvSpPr>
          <p:nvPr/>
        </p:nvSpPr>
        <p:spPr bwMode="auto">
          <a:xfrm>
            <a:off x="6743219" y="4813627"/>
            <a:ext cx="181927" cy="265421"/>
          </a:xfrm>
          <a:custGeom>
            <a:avLst/>
            <a:gdLst>
              <a:gd name="T0" fmla="*/ 78 w 101"/>
              <a:gd name="T1" fmla="*/ 51 h 110"/>
              <a:gd name="T2" fmla="*/ 75 w 101"/>
              <a:gd name="T3" fmla="*/ 63 h 110"/>
              <a:gd name="T4" fmla="*/ 75 w 101"/>
              <a:gd name="T5" fmla="*/ 73 h 110"/>
              <a:gd name="T6" fmla="*/ 77 w 101"/>
              <a:gd name="T7" fmla="*/ 74 h 110"/>
              <a:gd name="T8" fmla="*/ 86 w 101"/>
              <a:gd name="T9" fmla="*/ 86 h 110"/>
              <a:gd name="T10" fmla="*/ 75 w 101"/>
              <a:gd name="T11" fmla="*/ 80 h 110"/>
              <a:gd name="T12" fmla="*/ 75 w 101"/>
              <a:gd name="T13" fmla="*/ 22 h 110"/>
              <a:gd name="T14" fmla="*/ 86 w 101"/>
              <a:gd name="T15" fmla="*/ 15 h 110"/>
              <a:gd name="T16" fmla="*/ 77 w 101"/>
              <a:gd name="T17" fmla="*/ 28 h 110"/>
              <a:gd name="T18" fmla="*/ 75 w 101"/>
              <a:gd name="T19" fmla="*/ 28 h 110"/>
              <a:gd name="T20" fmla="*/ 98 w 101"/>
              <a:gd name="T21" fmla="*/ 48 h 110"/>
              <a:gd name="T22" fmla="*/ 83 w 101"/>
              <a:gd name="T23" fmla="*/ 51 h 110"/>
              <a:gd name="T24" fmla="*/ 98 w 101"/>
              <a:gd name="T25" fmla="*/ 53 h 110"/>
              <a:gd name="T26" fmla="*/ 98 w 101"/>
              <a:gd name="T27" fmla="*/ 48 h 110"/>
              <a:gd name="T28" fmla="*/ 52 w 101"/>
              <a:gd name="T29" fmla="*/ 110 h 110"/>
              <a:gd name="T30" fmla="*/ 66 w 101"/>
              <a:gd name="T31" fmla="*/ 74 h 110"/>
              <a:gd name="T32" fmla="*/ 75 w 101"/>
              <a:gd name="T33" fmla="*/ 39 h 110"/>
              <a:gd name="T34" fmla="*/ 50 w 101"/>
              <a:gd name="T35" fmla="*/ 29 h 110"/>
              <a:gd name="T36" fmla="*/ 72 w 101"/>
              <a:gd name="T37" fmla="*/ 51 h 110"/>
              <a:gd name="T38" fmla="*/ 62 w 101"/>
              <a:gd name="T39" fmla="*/ 70 h 110"/>
              <a:gd name="T40" fmla="*/ 60 w 101"/>
              <a:gd name="T41" fmla="*/ 85 h 110"/>
              <a:gd name="T42" fmla="*/ 50 w 101"/>
              <a:gd name="T43" fmla="*/ 110 h 110"/>
              <a:gd name="T44" fmla="*/ 75 w 101"/>
              <a:gd name="T45" fmla="*/ 28 h 110"/>
              <a:gd name="T46" fmla="*/ 74 w 101"/>
              <a:gd name="T47" fmla="*/ 24 h 110"/>
              <a:gd name="T48" fmla="*/ 75 w 101"/>
              <a:gd name="T49" fmla="*/ 73 h 110"/>
              <a:gd name="T50" fmla="*/ 74 w 101"/>
              <a:gd name="T51" fmla="*/ 78 h 110"/>
              <a:gd name="T52" fmla="*/ 75 w 101"/>
              <a:gd name="T53" fmla="*/ 73 h 110"/>
              <a:gd name="T54" fmla="*/ 50 w 101"/>
              <a:gd name="T55" fmla="*/ 0 h 110"/>
              <a:gd name="T56" fmla="*/ 53 w 101"/>
              <a:gd name="T57" fmla="*/ 3 h 110"/>
              <a:gd name="T58" fmla="*/ 50 w 101"/>
              <a:gd name="T59" fmla="*/ 18 h 110"/>
              <a:gd name="T60" fmla="*/ 50 w 101"/>
              <a:gd name="T61" fmla="*/ 23 h 110"/>
              <a:gd name="T62" fmla="*/ 25 w 101"/>
              <a:gd name="T63" fmla="*/ 63 h 110"/>
              <a:gd name="T64" fmla="*/ 35 w 101"/>
              <a:gd name="T65" fmla="*/ 96 h 110"/>
              <a:gd name="T66" fmla="*/ 50 w 101"/>
              <a:gd name="T67" fmla="*/ 110 h 110"/>
              <a:gd name="T68" fmla="*/ 41 w 101"/>
              <a:gd name="T69" fmla="*/ 85 h 110"/>
              <a:gd name="T70" fmla="*/ 39 w 101"/>
              <a:gd name="T71" fmla="*/ 70 h 110"/>
              <a:gd name="T72" fmla="*/ 34 w 101"/>
              <a:gd name="T73" fmla="*/ 35 h 110"/>
              <a:gd name="T74" fmla="*/ 50 w 101"/>
              <a:gd name="T75" fmla="*/ 23 h 110"/>
              <a:gd name="T76" fmla="*/ 50 w 101"/>
              <a:gd name="T77" fmla="*/ 18 h 110"/>
              <a:gd name="T78" fmla="*/ 48 w 101"/>
              <a:gd name="T79" fmla="*/ 3 h 110"/>
              <a:gd name="T80" fmla="*/ 25 w 101"/>
              <a:gd name="T81" fmla="*/ 80 h 110"/>
              <a:gd name="T82" fmla="*/ 27 w 101"/>
              <a:gd name="T83" fmla="*/ 74 h 110"/>
              <a:gd name="T84" fmla="*/ 25 w 101"/>
              <a:gd name="T85" fmla="*/ 80 h 110"/>
              <a:gd name="T86" fmla="*/ 25 w 101"/>
              <a:gd name="T87" fmla="*/ 22 h 110"/>
              <a:gd name="T88" fmla="*/ 27 w 101"/>
              <a:gd name="T89" fmla="*/ 28 h 110"/>
              <a:gd name="T90" fmla="*/ 25 w 101"/>
              <a:gd name="T91" fmla="*/ 39 h 110"/>
              <a:gd name="T92" fmla="*/ 25 w 101"/>
              <a:gd name="T93" fmla="*/ 63 h 110"/>
              <a:gd name="T94" fmla="*/ 25 w 101"/>
              <a:gd name="T95" fmla="*/ 22 h 110"/>
              <a:gd name="T96" fmla="*/ 23 w 101"/>
              <a:gd name="T97" fmla="*/ 28 h 110"/>
              <a:gd name="T98" fmla="*/ 15 w 101"/>
              <a:gd name="T99" fmla="*/ 19 h 110"/>
              <a:gd name="T100" fmla="*/ 18 w 101"/>
              <a:gd name="T101" fmla="*/ 15 h 110"/>
              <a:gd name="T102" fmla="*/ 25 w 101"/>
              <a:gd name="T103" fmla="*/ 73 h 110"/>
              <a:gd name="T104" fmla="*/ 18 w 101"/>
              <a:gd name="T105" fmla="*/ 86 h 110"/>
              <a:gd name="T106" fmla="*/ 15 w 101"/>
              <a:gd name="T107" fmla="*/ 83 h 110"/>
              <a:gd name="T108" fmla="*/ 23 w 101"/>
              <a:gd name="T109" fmla="*/ 74 h 110"/>
              <a:gd name="T110" fmla="*/ 18 w 101"/>
              <a:gd name="T111" fmla="*/ 51 h 110"/>
              <a:gd name="T112" fmla="*/ 15 w 101"/>
              <a:gd name="T113" fmla="*/ 48 h 110"/>
              <a:gd name="T114" fmla="*/ 0 w 101"/>
              <a:gd name="T115" fmla="*/ 51 h 110"/>
              <a:gd name="T116" fmla="*/ 15 w 101"/>
              <a:gd name="T117" fmla="*/ 53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1" h="110">
                <a:moveTo>
                  <a:pt x="75" y="63"/>
                </a:moveTo>
                <a:cubicBezTo>
                  <a:pt x="77" y="59"/>
                  <a:pt x="78" y="55"/>
                  <a:pt x="78" y="51"/>
                </a:cubicBezTo>
                <a:cubicBezTo>
                  <a:pt x="78" y="47"/>
                  <a:pt x="77" y="43"/>
                  <a:pt x="75" y="39"/>
                </a:cubicBezTo>
                <a:cubicBezTo>
                  <a:pt x="75" y="63"/>
                  <a:pt x="75" y="63"/>
                  <a:pt x="75" y="63"/>
                </a:cubicBezTo>
                <a:close/>
                <a:moveTo>
                  <a:pt x="75" y="80"/>
                </a:moveTo>
                <a:cubicBezTo>
                  <a:pt x="75" y="73"/>
                  <a:pt x="75" y="73"/>
                  <a:pt x="75" y="73"/>
                </a:cubicBezTo>
                <a:cubicBezTo>
                  <a:pt x="76" y="73"/>
                  <a:pt x="77" y="73"/>
                  <a:pt x="77" y="74"/>
                </a:cubicBezTo>
                <a:cubicBezTo>
                  <a:pt x="77" y="74"/>
                  <a:pt x="77" y="74"/>
                  <a:pt x="77" y="74"/>
                </a:cubicBezTo>
                <a:cubicBezTo>
                  <a:pt x="86" y="83"/>
                  <a:pt x="86" y="83"/>
                  <a:pt x="86" y="83"/>
                </a:cubicBezTo>
                <a:cubicBezTo>
                  <a:pt x="87" y="84"/>
                  <a:pt x="87" y="85"/>
                  <a:pt x="86" y="86"/>
                </a:cubicBezTo>
                <a:cubicBezTo>
                  <a:pt x="85" y="87"/>
                  <a:pt x="83" y="87"/>
                  <a:pt x="82" y="86"/>
                </a:cubicBezTo>
                <a:cubicBezTo>
                  <a:pt x="75" y="80"/>
                  <a:pt x="75" y="80"/>
                  <a:pt x="75" y="80"/>
                </a:cubicBezTo>
                <a:close/>
                <a:moveTo>
                  <a:pt x="75" y="28"/>
                </a:moveTo>
                <a:cubicBezTo>
                  <a:pt x="75" y="22"/>
                  <a:pt x="75" y="22"/>
                  <a:pt x="75" y="22"/>
                </a:cubicBezTo>
                <a:cubicBezTo>
                  <a:pt x="82" y="15"/>
                  <a:pt x="82" y="15"/>
                  <a:pt x="82" y="15"/>
                </a:cubicBezTo>
                <a:cubicBezTo>
                  <a:pt x="83" y="14"/>
                  <a:pt x="85" y="14"/>
                  <a:pt x="86" y="15"/>
                </a:cubicBezTo>
                <a:cubicBezTo>
                  <a:pt x="87" y="16"/>
                  <a:pt x="87" y="18"/>
                  <a:pt x="86" y="19"/>
                </a:cubicBezTo>
                <a:cubicBezTo>
                  <a:pt x="77" y="28"/>
                  <a:pt x="77" y="28"/>
                  <a:pt x="77" y="28"/>
                </a:cubicBezTo>
                <a:cubicBezTo>
                  <a:pt x="77" y="28"/>
                  <a:pt x="77" y="28"/>
                  <a:pt x="77" y="28"/>
                </a:cubicBezTo>
                <a:cubicBezTo>
                  <a:pt x="77" y="28"/>
                  <a:pt x="76" y="28"/>
                  <a:pt x="75" y="28"/>
                </a:cubicBezTo>
                <a:close/>
                <a:moveTo>
                  <a:pt x="98" y="48"/>
                </a:moveTo>
                <a:cubicBezTo>
                  <a:pt x="98" y="48"/>
                  <a:pt x="98" y="48"/>
                  <a:pt x="98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4" y="48"/>
                  <a:pt x="83" y="49"/>
                  <a:pt x="83" y="51"/>
                </a:cubicBezTo>
                <a:cubicBezTo>
                  <a:pt x="83" y="52"/>
                  <a:pt x="84" y="53"/>
                  <a:pt x="86" y="53"/>
                </a:cubicBezTo>
                <a:cubicBezTo>
                  <a:pt x="98" y="53"/>
                  <a:pt x="98" y="53"/>
                  <a:pt x="98" y="53"/>
                </a:cubicBezTo>
                <a:cubicBezTo>
                  <a:pt x="100" y="53"/>
                  <a:pt x="101" y="52"/>
                  <a:pt x="101" y="51"/>
                </a:cubicBezTo>
                <a:cubicBezTo>
                  <a:pt x="101" y="49"/>
                  <a:pt x="100" y="48"/>
                  <a:pt x="98" y="48"/>
                </a:cubicBezTo>
                <a:close/>
                <a:moveTo>
                  <a:pt x="50" y="110"/>
                </a:moveTo>
                <a:cubicBezTo>
                  <a:pt x="52" y="110"/>
                  <a:pt x="52" y="110"/>
                  <a:pt x="52" y="110"/>
                </a:cubicBezTo>
                <a:cubicBezTo>
                  <a:pt x="60" y="110"/>
                  <a:pt x="66" y="104"/>
                  <a:pt x="66" y="96"/>
                </a:cubicBezTo>
                <a:cubicBezTo>
                  <a:pt x="66" y="74"/>
                  <a:pt x="66" y="74"/>
                  <a:pt x="66" y="74"/>
                </a:cubicBezTo>
                <a:cubicBezTo>
                  <a:pt x="70" y="71"/>
                  <a:pt x="73" y="67"/>
                  <a:pt x="75" y="63"/>
                </a:cubicBezTo>
                <a:cubicBezTo>
                  <a:pt x="75" y="39"/>
                  <a:pt x="75" y="39"/>
                  <a:pt x="75" y="39"/>
                </a:cubicBezTo>
                <a:cubicBezTo>
                  <a:pt x="71" y="29"/>
                  <a:pt x="61" y="23"/>
                  <a:pt x="50" y="23"/>
                </a:cubicBezTo>
                <a:cubicBezTo>
                  <a:pt x="50" y="29"/>
                  <a:pt x="50" y="29"/>
                  <a:pt x="50" y="29"/>
                </a:cubicBezTo>
                <a:cubicBezTo>
                  <a:pt x="56" y="29"/>
                  <a:pt x="62" y="31"/>
                  <a:pt x="66" y="35"/>
                </a:cubicBezTo>
                <a:cubicBezTo>
                  <a:pt x="70" y="39"/>
                  <a:pt x="72" y="45"/>
                  <a:pt x="72" y="51"/>
                </a:cubicBezTo>
                <a:cubicBezTo>
                  <a:pt x="72" y="59"/>
                  <a:pt x="68" y="66"/>
                  <a:pt x="62" y="70"/>
                </a:cubicBezTo>
                <a:cubicBezTo>
                  <a:pt x="62" y="70"/>
                  <a:pt x="62" y="70"/>
                  <a:pt x="62" y="70"/>
                </a:cubicBezTo>
                <a:cubicBezTo>
                  <a:pt x="61" y="70"/>
                  <a:pt x="60" y="71"/>
                  <a:pt x="60" y="72"/>
                </a:cubicBezTo>
                <a:cubicBezTo>
                  <a:pt x="60" y="85"/>
                  <a:pt x="60" y="85"/>
                  <a:pt x="60" y="85"/>
                </a:cubicBezTo>
                <a:cubicBezTo>
                  <a:pt x="50" y="85"/>
                  <a:pt x="50" y="85"/>
                  <a:pt x="50" y="85"/>
                </a:cubicBezTo>
                <a:cubicBezTo>
                  <a:pt x="50" y="110"/>
                  <a:pt x="50" y="110"/>
                  <a:pt x="50" y="110"/>
                </a:cubicBezTo>
                <a:close/>
                <a:moveTo>
                  <a:pt x="75" y="22"/>
                </a:moveTo>
                <a:cubicBezTo>
                  <a:pt x="75" y="28"/>
                  <a:pt x="75" y="28"/>
                  <a:pt x="75" y="28"/>
                </a:cubicBezTo>
                <a:cubicBezTo>
                  <a:pt x="75" y="28"/>
                  <a:pt x="74" y="28"/>
                  <a:pt x="74" y="28"/>
                </a:cubicBezTo>
                <a:cubicBezTo>
                  <a:pt x="72" y="27"/>
                  <a:pt x="72" y="25"/>
                  <a:pt x="74" y="24"/>
                </a:cubicBezTo>
                <a:cubicBezTo>
                  <a:pt x="75" y="22"/>
                  <a:pt x="75" y="22"/>
                  <a:pt x="75" y="22"/>
                </a:cubicBezTo>
                <a:close/>
                <a:moveTo>
                  <a:pt x="75" y="73"/>
                </a:moveTo>
                <a:cubicBezTo>
                  <a:pt x="75" y="80"/>
                  <a:pt x="75" y="80"/>
                  <a:pt x="75" y="80"/>
                </a:cubicBezTo>
                <a:cubicBezTo>
                  <a:pt x="74" y="78"/>
                  <a:pt x="74" y="78"/>
                  <a:pt x="74" y="78"/>
                </a:cubicBezTo>
                <a:cubicBezTo>
                  <a:pt x="72" y="77"/>
                  <a:pt x="72" y="75"/>
                  <a:pt x="74" y="74"/>
                </a:cubicBezTo>
                <a:cubicBezTo>
                  <a:pt x="74" y="73"/>
                  <a:pt x="75" y="73"/>
                  <a:pt x="75" y="73"/>
                </a:cubicBezTo>
                <a:close/>
                <a:moveTo>
                  <a:pt x="50" y="18"/>
                </a:moveTo>
                <a:cubicBezTo>
                  <a:pt x="50" y="0"/>
                  <a:pt x="50" y="0"/>
                  <a:pt x="50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2" y="0"/>
                  <a:pt x="53" y="2"/>
                  <a:pt x="53" y="3"/>
                </a:cubicBezTo>
                <a:cubicBezTo>
                  <a:pt x="53" y="15"/>
                  <a:pt x="53" y="15"/>
                  <a:pt x="53" y="15"/>
                </a:cubicBezTo>
                <a:cubicBezTo>
                  <a:pt x="53" y="17"/>
                  <a:pt x="52" y="18"/>
                  <a:pt x="50" y="18"/>
                </a:cubicBezTo>
                <a:cubicBezTo>
                  <a:pt x="50" y="18"/>
                  <a:pt x="50" y="18"/>
                  <a:pt x="50" y="18"/>
                </a:cubicBezTo>
                <a:close/>
                <a:moveTo>
                  <a:pt x="50" y="23"/>
                </a:moveTo>
                <a:cubicBezTo>
                  <a:pt x="39" y="23"/>
                  <a:pt x="30" y="29"/>
                  <a:pt x="25" y="39"/>
                </a:cubicBezTo>
                <a:cubicBezTo>
                  <a:pt x="25" y="63"/>
                  <a:pt x="25" y="63"/>
                  <a:pt x="25" y="63"/>
                </a:cubicBezTo>
                <a:cubicBezTo>
                  <a:pt x="27" y="68"/>
                  <a:pt x="31" y="71"/>
                  <a:pt x="35" y="74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104"/>
                  <a:pt x="41" y="110"/>
                  <a:pt x="49" y="110"/>
                </a:cubicBezTo>
                <a:cubicBezTo>
                  <a:pt x="50" y="110"/>
                  <a:pt x="50" y="110"/>
                  <a:pt x="50" y="110"/>
                </a:cubicBezTo>
                <a:cubicBezTo>
                  <a:pt x="50" y="85"/>
                  <a:pt x="50" y="85"/>
                  <a:pt x="50" y="85"/>
                </a:cubicBezTo>
                <a:cubicBezTo>
                  <a:pt x="41" y="85"/>
                  <a:pt x="41" y="85"/>
                  <a:pt x="41" y="85"/>
                </a:cubicBezTo>
                <a:cubicBezTo>
                  <a:pt x="41" y="72"/>
                  <a:pt x="41" y="72"/>
                  <a:pt x="41" y="72"/>
                </a:cubicBezTo>
                <a:cubicBezTo>
                  <a:pt x="41" y="71"/>
                  <a:pt x="40" y="71"/>
                  <a:pt x="39" y="70"/>
                </a:cubicBezTo>
                <a:cubicBezTo>
                  <a:pt x="33" y="66"/>
                  <a:pt x="28" y="59"/>
                  <a:pt x="28" y="51"/>
                </a:cubicBezTo>
                <a:cubicBezTo>
                  <a:pt x="28" y="45"/>
                  <a:pt x="30" y="39"/>
                  <a:pt x="34" y="35"/>
                </a:cubicBezTo>
                <a:cubicBezTo>
                  <a:pt x="39" y="31"/>
                  <a:pt x="44" y="29"/>
                  <a:pt x="50" y="29"/>
                </a:cubicBezTo>
                <a:cubicBezTo>
                  <a:pt x="50" y="23"/>
                  <a:pt x="50" y="23"/>
                  <a:pt x="50" y="23"/>
                </a:cubicBezTo>
                <a:close/>
                <a:moveTo>
                  <a:pt x="50" y="0"/>
                </a:moveTo>
                <a:cubicBezTo>
                  <a:pt x="50" y="18"/>
                  <a:pt x="50" y="18"/>
                  <a:pt x="50" y="18"/>
                </a:cubicBezTo>
                <a:cubicBezTo>
                  <a:pt x="49" y="18"/>
                  <a:pt x="48" y="17"/>
                  <a:pt x="48" y="15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2"/>
                  <a:pt x="49" y="1"/>
                  <a:pt x="50" y="0"/>
                </a:cubicBezTo>
                <a:close/>
                <a:moveTo>
                  <a:pt x="25" y="80"/>
                </a:moveTo>
                <a:cubicBezTo>
                  <a:pt x="25" y="73"/>
                  <a:pt x="25" y="73"/>
                  <a:pt x="25" y="73"/>
                </a:cubicBezTo>
                <a:cubicBezTo>
                  <a:pt x="26" y="73"/>
                  <a:pt x="27" y="73"/>
                  <a:pt x="27" y="74"/>
                </a:cubicBezTo>
                <a:cubicBezTo>
                  <a:pt x="28" y="75"/>
                  <a:pt x="28" y="77"/>
                  <a:pt x="27" y="78"/>
                </a:cubicBezTo>
                <a:cubicBezTo>
                  <a:pt x="25" y="80"/>
                  <a:pt x="25" y="80"/>
                  <a:pt x="25" y="80"/>
                </a:cubicBezTo>
                <a:close/>
                <a:moveTo>
                  <a:pt x="25" y="28"/>
                </a:moveTo>
                <a:cubicBezTo>
                  <a:pt x="25" y="22"/>
                  <a:pt x="25" y="22"/>
                  <a:pt x="25" y="22"/>
                </a:cubicBezTo>
                <a:cubicBezTo>
                  <a:pt x="27" y="24"/>
                  <a:pt x="27" y="24"/>
                  <a:pt x="27" y="24"/>
                </a:cubicBezTo>
                <a:cubicBezTo>
                  <a:pt x="28" y="25"/>
                  <a:pt x="28" y="27"/>
                  <a:pt x="27" y="28"/>
                </a:cubicBezTo>
                <a:cubicBezTo>
                  <a:pt x="27" y="28"/>
                  <a:pt x="26" y="28"/>
                  <a:pt x="25" y="28"/>
                </a:cubicBezTo>
                <a:close/>
                <a:moveTo>
                  <a:pt x="25" y="39"/>
                </a:moveTo>
                <a:cubicBezTo>
                  <a:pt x="23" y="42"/>
                  <a:pt x="22" y="46"/>
                  <a:pt x="22" y="51"/>
                </a:cubicBezTo>
                <a:cubicBezTo>
                  <a:pt x="22" y="55"/>
                  <a:pt x="23" y="59"/>
                  <a:pt x="25" y="63"/>
                </a:cubicBezTo>
                <a:cubicBezTo>
                  <a:pt x="25" y="39"/>
                  <a:pt x="25" y="39"/>
                  <a:pt x="25" y="39"/>
                </a:cubicBezTo>
                <a:close/>
                <a:moveTo>
                  <a:pt x="25" y="22"/>
                </a:moveTo>
                <a:cubicBezTo>
                  <a:pt x="25" y="28"/>
                  <a:pt x="25" y="28"/>
                  <a:pt x="25" y="28"/>
                </a:cubicBezTo>
                <a:cubicBezTo>
                  <a:pt x="25" y="28"/>
                  <a:pt x="24" y="28"/>
                  <a:pt x="23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15" y="19"/>
                  <a:pt x="15" y="19"/>
                  <a:pt x="15" y="19"/>
                </a:cubicBezTo>
                <a:cubicBezTo>
                  <a:pt x="14" y="18"/>
                  <a:pt x="14" y="16"/>
                  <a:pt x="15" y="15"/>
                </a:cubicBezTo>
                <a:cubicBezTo>
                  <a:pt x="16" y="14"/>
                  <a:pt x="17" y="14"/>
                  <a:pt x="18" y="15"/>
                </a:cubicBezTo>
                <a:cubicBezTo>
                  <a:pt x="25" y="22"/>
                  <a:pt x="25" y="22"/>
                  <a:pt x="25" y="22"/>
                </a:cubicBezTo>
                <a:close/>
                <a:moveTo>
                  <a:pt x="25" y="73"/>
                </a:moveTo>
                <a:cubicBezTo>
                  <a:pt x="25" y="80"/>
                  <a:pt x="25" y="80"/>
                  <a:pt x="25" y="80"/>
                </a:cubicBezTo>
                <a:cubicBezTo>
                  <a:pt x="18" y="86"/>
                  <a:pt x="18" y="86"/>
                  <a:pt x="18" y="86"/>
                </a:cubicBezTo>
                <a:cubicBezTo>
                  <a:pt x="17" y="87"/>
                  <a:pt x="16" y="87"/>
                  <a:pt x="15" y="86"/>
                </a:cubicBezTo>
                <a:cubicBezTo>
                  <a:pt x="14" y="85"/>
                  <a:pt x="14" y="84"/>
                  <a:pt x="15" y="83"/>
                </a:cubicBezTo>
                <a:cubicBezTo>
                  <a:pt x="23" y="74"/>
                  <a:pt x="23" y="74"/>
                  <a:pt x="23" y="74"/>
                </a:cubicBezTo>
                <a:cubicBezTo>
                  <a:pt x="23" y="74"/>
                  <a:pt x="23" y="74"/>
                  <a:pt x="23" y="74"/>
                </a:cubicBezTo>
                <a:cubicBezTo>
                  <a:pt x="24" y="74"/>
                  <a:pt x="25" y="73"/>
                  <a:pt x="25" y="73"/>
                </a:cubicBezTo>
                <a:close/>
                <a:moveTo>
                  <a:pt x="18" y="51"/>
                </a:moveTo>
                <a:cubicBezTo>
                  <a:pt x="18" y="51"/>
                  <a:pt x="18" y="51"/>
                  <a:pt x="18" y="51"/>
                </a:cubicBezTo>
                <a:cubicBezTo>
                  <a:pt x="18" y="49"/>
                  <a:pt x="16" y="48"/>
                  <a:pt x="15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1" y="48"/>
                  <a:pt x="0" y="49"/>
                  <a:pt x="0" y="51"/>
                </a:cubicBezTo>
                <a:cubicBezTo>
                  <a:pt x="0" y="52"/>
                  <a:pt x="1" y="53"/>
                  <a:pt x="3" y="53"/>
                </a:cubicBezTo>
                <a:cubicBezTo>
                  <a:pt x="15" y="53"/>
                  <a:pt x="15" y="53"/>
                  <a:pt x="15" y="53"/>
                </a:cubicBezTo>
                <a:cubicBezTo>
                  <a:pt x="16" y="53"/>
                  <a:pt x="18" y="52"/>
                  <a:pt x="18" y="51"/>
                </a:cubicBez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99" name="Freeform 94"/>
          <p:cNvSpPr>
            <a:spLocks/>
          </p:cNvSpPr>
          <p:nvPr/>
        </p:nvSpPr>
        <p:spPr bwMode="auto">
          <a:xfrm>
            <a:off x="6523060" y="3064666"/>
            <a:ext cx="52733" cy="66794"/>
          </a:xfrm>
          <a:custGeom>
            <a:avLst/>
            <a:gdLst>
              <a:gd name="T0" fmla="*/ 28 w 29"/>
              <a:gd name="T1" fmla="*/ 16 h 28"/>
              <a:gd name="T2" fmla="*/ 12 w 29"/>
              <a:gd name="T3" fmla="*/ 27 h 28"/>
              <a:gd name="T4" fmla="*/ 1 w 29"/>
              <a:gd name="T5" fmla="*/ 12 h 28"/>
              <a:gd name="T6" fmla="*/ 17 w 29"/>
              <a:gd name="T7" fmla="*/ 1 h 28"/>
              <a:gd name="T8" fmla="*/ 28 w 29"/>
              <a:gd name="T9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28">
                <a:moveTo>
                  <a:pt x="28" y="16"/>
                </a:moveTo>
                <a:cubicBezTo>
                  <a:pt x="26" y="23"/>
                  <a:pt x="19" y="28"/>
                  <a:pt x="12" y="27"/>
                </a:cubicBezTo>
                <a:cubicBezTo>
                  <a:pt x="5" y="26"/>
                  <a:pt x="0" y="19"/>
                  <a:pt x="1" y="12"/>
                </a:cubicBezTo>
                <a:cubicBezTo>
                  <a:pt x="3" y="4"/>
                  <a:pt x="10" y="0"/>
                  <a:pt x="17" y="1"/>
                </a:cubicBezTo>
                <a:cubicBezTo>
                  <a:pt x="24" y="2"/>
                  <a:pt x="29" y="9"/>
                  <a:pt x="28" y="16"/>
                </a:cubicBez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100" name="Freeform 95"/>
          <p:cNvSpPr>
            <a:spLocks/>
          </p:cNvSpPr>
          <p:nvPr/>
        </p:nvSpPr>
        <p:spPr bwMode="auto">
          <a:xfrm>
            <a:off x="6511194" y="2862526"/>
            <a:ext cx="48778" cy="217961"/>
          </a:xfrm>
          <a:custGeom>
            <a:avLst/>
            <a:gdLst>
              <a:gd name="T0" fmla="*/ 27 w 27"/>
              <a:gd name="T1" fmla="*/ 90 h 91"/>
              <a:gd name="T2" fmla="*/ 12 w 27"/>
              <a:gd name="T3" fmla="*/ 14 h 91"/>
              <a:gd name="T4" fmla="*/ 1 w 27"/>
              <a:gd name="T5" fmla="*/ 0 h 91"/>
              <a:gd name="T6" fmla="*/ 17 w 27"/>
              <a:gd name="T7" fmla="*/ 91 h 91"/>
              <a:gd name="T8" fmla="*/ 27 w 27"/>
              <a:gd name="T9" fmla="*/ 9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91">
                <a:moveTo>
                  <a:pt x="27" y="90"/>
                </a:moveTo>
                <a:cubicBezTo>
                  <a:pt x="27" y="90"/>
                  <a:pt x="12" y="14"/>
                  <a:pt x="12" y="14"/>
                </a:cubicBezTo>
                <a:cubicBezTo>
                  <a:pt x="12" y="14"/>
                  <a:pt x="3" y="0"/>
                  <a:pt x="1" y="0"/>
                </a:cubicBezTo>
                <a:cubicBezTo>
                  <a:pt x="0" y="0"/>
                  <a:pt x="17" y="91"/>
                  <a:pt x="17" y="91"/>
                </a:cubicBezTo>
                <a:lnTo>
                  <a:pt x="27" y="90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101" name="Freeform 96"/>
          <p:cNvSpPr>
            <a:spLocks/>
          </p:cNvSpPr>
          <p:nvPr/>
        </p:nvSpPr>
        <p:spPr bwMode="auto">
          <a:xfrm>
            <a:off x="6545472" y="2897679"/>
            <a:ext cx="105465" cy="188079"/>
          </a:xfrm>
          <a:custGeom>
            <a:avLst/>
            <a:gdLst>
              <a:gd name="T0" fmla="*/ 1 w 80"/>
              <a:gd name="T1" fmla="*/ 99 h 107"/>
              <a:gd name="T2" fmla="*/ 60 w 80"/>
              <a:gd name="T3" fmla="*/ 13 h 107"/>
              <a:gd name="T4" fmla="*/ 80 w 80"/>
              <a:gd name="T5" fmla="*/ 0 h 107"/>
              <a:gd name="T6" fmla="*/ 71 w 80"/>
              <a:gd name="T7" fmla="*/ 21 h 107"/>
              <a:gd name="T8" fmla="*/ 12 w 80"/>
              <a:gd name="T9" fmla="*/ 107 h 107"/>
              <a:gd name="T10" fmla="*/ 0 w 80"/>
              <a:gd name="T11" fmla="*/ 100 h 107"/>
              <a:gd name="T12" fmla="*/ 1 w 80"/>
              <a:gd name="T13" fmla="*/ 99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07">
                <a:moveTo>
                  <a:pt x="1" y="99"/>
                </a:moveTo>
                <a:lnTo>
                  <a:pt x="60" y="13"/>
                </a:lnTo>
                <a:lnTo>
                  <a:pt x="80" y="0"/>
                </a:lnTo>
                <a:lnTo>
                  <a:pt x="71" y="21"/>
                </a:lnTo>
                <a:lnTo>
                  <a:pt x="12" y="107"/>
                </a:lnTo>
                <a:lnTo>
                  <a:pt x="0" y="100"/>
                </a:lnTo>
                <a:lnTo>
                  <a:pt x="1" y="99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102" name="Freeform 97"/>
          <p:cNvSpPr>
            <a:spLocks/>
          </p:cNvSpPr>
          <p:nvPr/>
        </p:nvSpPr>
        <p:spPr bwMode="auto">
          <a:xfrm>
            <a:off x="6536244" y="3115640"/>
            <a:ext cx="13183" cy="35155"/>
          </a:xfrm>
          <a:custGeom>
            <a:avLst/>
            <a:gdLst>
              <a:gd name="T0" fmla="*/ 2 w 7"/>
              <a:gd name="T1" fmla="*/ 3 h 15"/>
              <a:gd name="T2" fmla="*/ 5 w 7"/>
              <a:gd name="T3" fmla="*/ 1 h 15"/>
              <a:gd name="T4" fmla="*/ 7 w 7"/>
              <a:gd name="T5" fmla="*/ 3 h 15"/>
              <a:gd name="T6" fmla="*/ 5 w 7"/>
              <a:gd name="T7" fmla="*/ 13 h 15"/>
              <a:gd name="T8" fmla="*/ 3 w 7"/>
              <a:gd name="T9" fmla="*/ 15 h 15"/>
              <a:gd name="T10" fmla="*/ 1 w 7"/>
              <a:gd name="T11" fmla="*/ 12 h 15"/>
              <a:gd name="T12" fmla="*/ 2 w 7"/>
              <a:gd name="T13" fmla="*/ 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15">
                <a:moveTo>
                  <a:pt x="2" y="3"/>
                </a:moveTo>
                <a:cubicBezTo>
                  <a:pt x="3" y="1"/>
                  <a:pt x="4" y="0"/>
                  <a:pt x="5" y="1"/>
                </a:cubicBezTo>
                <a:cubicBezTo>
                  <a:pt x="6" y="1"/>
                  <a:pt x="7" y="2"/>
                  <a:pt x="7" y="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4"/>
                  <a:pt x="4" y="15"/>
                  <a:pt x="3" y="15"/>
                </a:cubicBezTo>
                <a:cubicBezTo>
                  <a:pt x="1" y="15"/>
                  <a:pt x="0" y="13"/>
                  <a:pt x="1" y="12"/>
                </a:cubicBezTo>
                <a:lnTo>
                  <a:pt x="2" y="3"/>
                </a:ln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103" name="Freeform 98"/>
          <p:cNvSpPr>
            <a:spLocks noEditPoints="1"/>
          </p:cNvSpPr>
          <p:nvPr/>
        </p:nvSpPr>
        <p:spPr bwMode="auto">
          <a:xfrm>
            <a:off x="6494057" y="1335043"/>
            <a:ext cx="183245" cy="261905"/>
          </a:xfrm>
          <a:custGeom>
            <a:avLst/>
            <a:gdLst>
              <a:gd name="T0" fmla="*/ 78 w 101"/>
              <a:gd name="T1" fmla="*/ 50 h 109"/>
              <a:gd name="T2" fmla="*/ 76 w 101"/>
              <a:gd name="T3" fmla="*/ 62 h 109"/>
              <a:gd name="T4" fmla="*/ 76 w 101"/>
              <a:gd name="T5" fmla="*/ 73 h 109"/>
              <a:gd name="T6" fmla="*/ 78 w 101"/>
              <a:gd name="T7" fmla="*/ 73 h 109"/>
              <a:gd name="T8" fmla="*/ 86 w 101"/>
              <a:gd name="T9" fmla="*/ 86 h 109"/>
              <a:gd name="T10" fmla="*/ 76 w 101"/>
              <a:gd name="T11" fmla="*/ 79 h 109"/>
              <a:gd name="T12" fmla="*/ 76 w 101"/>
              <a:gd name="T13" fmla="*/ 22 h 109"/>
              <a:gd name="T14" fmla="*/ 86 w 101"/>
              <a:gd name="T15" fmla="*/ 15 h 109"/>
              <a:gd name="T16" fmla="*/ 78 w 101"/>
              <a:gd name="T17" fmla="*/ 27 h 109"/>
              <a:gd name="T18" fmla="*/ 76 w 101"/>
              <a:gd name="T19" fmla="*/ 28 h 109"/>
              <a:gd name="T20" fmla="*/ 99 w 101"/>
              <a:gd name="T21" fmla="*/ 48 h 109"/>
              <a:gd name="T22" fmla="*/ 84 w 101"/>
              <a:gd name="T23" fmla="*/ 50 h 109"/>
              <a:gd name="T24" fmla="*/ 99 w 101"/>
              <a:gd name="T25" fmla="*/ 53 h 109"/>
              <a:gd name="T26" fmla="*/ 99 w 101"/>
              <a:gd name="T27" fmla="*/ 48 h 109"/>
              <a:gd name="T28" fmla="*/ 53 w 101"/>
              <a:gd name="T29" fmla="*/ 109 h 109"/>
              <a:gd name="T30" fmla="*/ 66 w 101"/>
              <a:gd name="T31" fmla="*/ 73 h 109"/>
              <a:gd name="T32" fmla="*/ 76 w 101"/>
              <a:gd name="T33" fmla="*/ 38 h 109"/>
              <a:gd name="T34" fmla="*/ 51 w 101"/>
              <a:gd name="T35" fmla="*/ 28 h 109"/>
              <a:gd name="T36" fmla="*/ 73 w 101"/>
              <a:gd name="T37" fmla="*/ 50 h 109"/>
              <a:gd name="T38" fmla="*/ 62 w 101"/>
              <a:gd name="T39" fmla="*/ 69 h 109"/>
              <a:gd name="T40" fmla="*/ 61 w 101"/>
              <a:gd name="T41" fmla="*/ 84 h 109"/>
              <a:gd name="T42" fmla="*/ 51 w 101"/>
              <a:gd name="T43" fmla="*/ 109 h 109"/>
              <a:gd name="T44" fmla="*/ 76 w 101"/>
              <a:gd name="T45" fmla="*/ 28 h 109"/>
              <a:gd name="T46" fmla="*/ 74 w 101"/>
              <a:gd name="T47" fmla="*/ 23 h 109"/>
              <a:gd name="T48" fmla="*/ 76 w 101"/>
              <a:gd name="T49" fmla="*/ 73 h 109"/>
              <a:gd name="T50" fmla="*/ 74 w 101"/>
              <a:gd name="T51" fmla="*/ 77 h 109"/>
              <a:gd name="T52" fmla="*/ 76 w 101"/>
              <a:gd name="T53" fmla="*/ 73 h 109"/>
              <a:gd name="T54" fmla="*/ 51 w 101"/>
              <a:gd name="T55" fmla="*/ 0 h 109"/>
              <a:gd name="T56" fmla="*/ 53 w 101"/>
              <a:gd name="T57" fmla="*/ 2 h 109"/>
              <a:gd name="T58" fmla="*/ 51 w 101"/>
              <a:gd name="T59" fmla="*/ 17 h 109"/>
              <a:gd name="T60" fmla="*/ 51 w 101"/>
              <a:gd name="T61" fmla="*/ 22 h 109"/>
              <a:gd name="T62" fmla="*/ 26 w 101"/>
              <a:gd name="T63" fmla="*/ 62 h 109"/>
              <a:gd name="T64" fmla="*/ 35 w 101"/>
              <a:gd name="T65" fmla="*/ 95 h 109"/>
              <a:gd name="T66" fmla="*/ 51 w 101"/>
              <a:gd name="T67" fmla="*/ 109 h 109"/>
              <a:gd name="T68" fmla="*/ 41 w 101"/>
              <a:gd name="T69" fmla="*/ 84 h 109"/>
              <a:gd name="T70" fmla="*/ 40 w 101"/>
              <a:gd name="T71" fmla="*/ 69 h 109"/>
              <a:gd name="T72" fmla="*/ 35 w 101"/>
              <a:gd name="T73" fmla="*/ 35 h 109"/>
              <a:gd name="T74" fmla="*/ 51 w 101"/>
              <a:gd name="T75" fmla="*/ 22 h 109"/>
              <a:gd name="T76" fmla="*/ 51 w 101"/>
              <a:gd name="T77" fmla="*/ 17 h 109"/>
              <a:gd name="T78" fmla="*/ 48 w 101"/>
              <a:gd name="T79" fmla="*/ 2 h 109"/>
              <a:gd name="T80" fmla="*/ 26 w 101"/>
              <a:gd name="T81" fmla="*/ 79 h 109"/>
              <a:gd name="T82" fmla="*/ 28 w 101"/>
              <a:gd name="T83" fmla="*/ 73 h 109"/>
              <a:gd name="T84" fmla="*/ 26 w 101"/>
              <a:gd name="T85" fmla="*/ 79 h 109"/>
              <a:gd name="T86" fmla="*/ 26 w 101"/>
              <a:gd name="T87" fmla="*/ 21 h 109"/>
              <a:gd name="T88" fmla="*/ 28 w 101"/>
              <a:gd name="T89" fmla="*/ 27 h 109"/>
              <a:gd name="T90" fmla="*/ 26 w 101"/>
              <a:gd name="T91" fmla="*/ 38 h 109"/>
              <a:gd name="T92" fmla="*/ 26 w 101"/>
              <a:gd name="T93" fmla="*/ 62 h 109"/>
              <a:gd name="T94" fmla="*/ 26 w 101"/>
              <a:gd name="T95" fmla="*/ 21 h 109"/>
              <a:gd name="T96" fmla="*/ 24 w 101"/>
              <a:gd name="T97" fmla="*/ 27 h 109"/>
              <a:gd name="T98" fmla="*/ 15 w 101"/>
              <a:gd name="T99" fmla="*/ 18 h 109"/>
              <a:gd name="T100" fmla="*/ 19 w 101"/>
              <a:gd name="T101" fmla="*/ 15 h 109"/>
              <a:gd name="T102" fmla="*/ 26 w 101"/>
              <a:gd name="T103" fmla="*/ 73 h 109"/>
              <a:gd name="T104" fmla="*/ 19 w 101"/>
              <a:gd name="T105" fmla="*/ 86 h 109"/>
              <a:gd name="T106" fmla="*/ 15 w 101"/>
              <a:gd name="T107" fmla="*/ 82 h 109"/>
              <a:gd name="T108" fmla="*/ 24 w 101"/>
              <a:gd name="T109" fmla="*/ 73 h 109"/>
              <a:gd name="T110" fmla="*/ 18 w 101"/>
              <a:gd name="T111" fmla="*/ 50 h 109"/>
              <a:gd name="T112" fmla="*/ 15 w 101"/>
              <a:gd name="T113" fmla="*/ 48 h 109"/>
              <a:gd name="T114" fmla="*/ 0 w 101"/>
              <a:gd name="T115" fmla="*/ 50 h 109"/>
              <a:gd name="T116" fmla="*/ 15 w 101"/>
              <a:gd name="T117" fmla="*/ 53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1" h="109">
                <a:moveTo>
                  <a:pt x="76" y="62"/>
                </a:moveTo>
                <a:cubicBezTo>
                  <a:pt x="78" y="58"/>
                  <a:pt x="78" y="54"/>
                  <a:pt x="78" y="50"/>
                </a:cubicBezTo>
                <a:cubicBezTo>
                  <a:pt x="78" y="46"/>
                  <a:pt x="78" y="42"/>
                  <a:pt x="76" y="38"/>
                </a:cubicBezTo>
                <a:cubicBezTo>
                  <a:pt x="76" y="62"/>
                  <a:pt x="76" y="62"/>
                  <a:pt x="76" y="62"/>
                </a:cubicBezTo>
                <a:close/>
                <a:moveTo>
                  <a:pt x="76" y="79"/>
                </a:moveTo>
                <a:cubicBezTo>
                  <a:pt x="76" y="73"/>
                  <a:pt x="76" y="73"/>
                  <a:pt x="76" y="73"/>
                </a:cubicBezTo>
                <a:cubicBezTo>
                  <a:pt x="77" y="73"/>
                  <a:pt x="77" y="73"/>
                  <a:pt x="78" y="73"/>
                </a:cubicBezTo>
                <a:cubicBezTo>
                  <a:pt x="78" y="73"/>
                  <a:pt x="78" y="73"/>
                  <a:pt x="78" y="73"/>
                </a:cubicBezTo>
                <a:cubicBezTo>
                  <a:pt x="86" y="82"/>
                  <a:pt x="86" y="82"/>
                  <a:pt x="86" y="82"/>
                </a:cubicBezTo>
                <a:cubicBezTo>
                  <a:pt x="87" y="83"/>
                  <a:pt x="87" y="85"/>
                  <a:pt x="86" y="86"/>
                </a:cubicBezTo>
                <a:cubicBezTo>
                  <a:pt x="85" y="87"/>
                  <a:pt x="84" y="87"/>
                  <a:pt x="83" y="86"/>
                </a:cubicBezTo>
                <a:cubicBezTo>
                  <a:pt x="76" y="79"/>
                  <a:pt x="76" y="79"/>
                  <a:pt x="76" y="79"/>
                </a:cubicBezTo>
                <a:close/>
                <a:moveTo>
                  <a:pt x="76" y="28"/>
                </a:moveTo>
                <a:cubicBezTo>
                  <a:pt x="76" y="22"/>
                  <a:pt x="76" y="22"/>
                  <a:pt x="76" y="22"/>
                </a:cubicBezTo>
                <a:cubicBezTo>
                  <a:pt x="83" y="15"/>
                  <a:pt x="83" y="15"/>
                  <a:pt x="83" y="15"/>
                </a:cubicBezTo>
                <a:cubicBezTo>
                  <a:pt x="84" y="14"/>
                  <a:pt x="85" y="14"/>
                  <a:pt x="86" y="15"/>
                </a:cubicBezTo>
                <a:cubicBezTo>
                  <a:pt x="87" y="16"/>
                  <a:pt x="87" y="17"/>
                  <a:pt x="86" y="18"/>
                </a:cubicBezTo>
                <a:cubicBezTo>
                  <a:pt x="78" y="27"/>
                  <a:pt x="78" y="27"/>
                  <a:pt x="78" y="27"/>
                </a:cubicBezTo>
                <a:cubicBezTo>
                  <a:pt x="78" y="27"/>
                  <a:pt x="78" y="27"/>
                  <a:pt x="78" y="27"/>
                </a:cubicBezTo>
                <a:cubicBezTo>
                  <a:pt x="77" y="28"/>
                  <a:pt x="77" y="28"/>
                  <a:pt x="76" y="28"/>
                </a:cubicBezTo>
                <a:close/>
                <a:moveTo>
                  <a:pt x="99" y="48"/>
                </a:moveTo>
                <a:cubicBezTo>
                  <a:pt x="99" y="48"/>
                  <a:pt x="99" y="48"/>
                  <a:pt x="99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5" y="48"/>
                  <a:pt x="84" y="49"/>
                  <a:pt x="84" y="50"/>
                </a:cubicBezTo>
                <a:cubicBezTo>
                  <a:pt x="84" y="52"/>
                  <a:pt x="85" y="53"/>
                  <a:pt x="86" y="53"/>
                </a:cubicBezTo>
                <a:cubicBezTo>
                  <a:pt x="99" y="53"/>
                  <a:pt x="99" y="53"/>
                  <a:pt x="99" y="53"/>
                </a:cubicBezTo>
                <a:cubicBezTo>
                  <a:pt x="100" y="53"/>
                  <a:pt x="101" y="52"/>
                  <a:pt x="101" y="50"/>
                </a:cubicBezTo>
                <a:cubicBezTo>
                  <a:pt x="101" y="49"/>
                  <a:pt x="100" y="48"/>
                  <a:pt x="99" y="48"/>
                </a:cubicBezTo>
                <a:close/>
                <a:moveTo>
                  <a:pt x="51" y="109"/>
                </a:moveTo>
                <a:cubicBezTo>
                  <a:pt x="53" y="109"/>
                  <a:pt x="53" y="109"/>
                  <a:pt x="53" y="109"/>
                </a:cubicBezTo>
                <a:cubicBezTo>
                  <a:pt x="60" y="109"/>
                  <a:pt x="66" y="103"/>
                  <a:pt x="66" y="95"/>
                </a:cubicBezTo>
                <a:cubicBezTo>
                  <a:pt x="66" y="73"/>
                  <a:pt x="66" y="73"/>
                  <a:pt x="66" y="73"/>
                </a:cubicBezTo>
                <a:cubicBezTo>
                  <a:pt x="70" y="70"/>
                  <a:pt x="74" y="67"/>
                  <a:pt x="76" y="62"/>
                </a:cubicBezTo>
                <a:cubicBezTo>
                  <a:pt x="76" y="38"/>
                  <a:pt x="76" y="38"/>
                  <a:pt x="76" y="38"/>
                </a:cubicBezTo>
                <a:cubicBezTo>
                  <a:pt x="71" y="29"/>
                  <a:pt x="62" y="22"/>
                  <a:pt x="51" y="22"/>
                </a:cubicBezTo>
                <a:cubicBezTo>
                  <a:pt x="51" y="28"/>
                  <a:pt x="51" y="28"/>
                  <a:pt x="51" y="28"/>
                </a:cubicBezTo>
                <a:cubicBezTo>
                  <a:pt x="57" y="28"/>
                  <a:pt x="62" y="31"/>
                  <a:pt x="66" y="35"/>
                </a:cubicBezTo>
                <a:cubicBezTo>
                  <a:pt x="70" y="39"/>
                  <a:pt x="73" y="44"/>
                  <a:pt x="73" y="50"/>
                </a:cubicBezTo>
                <a:cubicBezTo>
                  <a:pt x="73" y="58"/>
                  <a:pt x="68" y="65"/>
                  <a:pt x="62" y="69"/>
                </a:cubicBezTo>
                <a:cubicBezTo>
                  <a:pt x="62" y="69"/>
                  <a:pt x="62" y="69"/>
                  <a:pt x="62" y="69"/>
                </a:cubicBezTo>
                <a:cubicBezTo>
                  <a:pt x="61" y="70"/>
                  <a:pt x="61" y="71"/>
                  <a:pt x="61" y="72"/>
                </a:cubicBezTo>
                <a:cubicBezTo>
                  <a:pt x="61" y="84"/>
                  <a:pt x="61" y="84"/>
                  <a:pt x="61" y="84"/>
                </a:cubicBezTo>
                <a:cubicBezTo>
                  <a:pt x="51" y="84"/>
                  <a:pt x="51" y="84"/>
                  <a:pt x="51" y="84"/>
                </a:cubicBezTo>
                <a:cubicBezTo>
                  <a:pt x="51" y="109"/>
                  <a:pt x="51" y="109"/>
                  <a:pt x="51" y="109"/>
                </a:cubicBezTo>
                <a:close/>
                <a:moveTo>
                  <a:pt x="76" y="22"/>
                </a:moveTo>
                <a:cubicBezTo>
                  <a:pt x="76" y="28"/>
                  <a:pt x="76" y="28"/>
                  <a:pt x="76" y="28"/>
                </a:cubicBezTo>
                <a:cubicBezTo>
                  <a:pt x="75" y="28"/>
                  <a:pt x="75" y="28"/>
                  <a:pt x="74" y="27"/>
                </a:cubicBezTo>
                <a:cubicBezTo>
                  <a:pt x="73" y="26"/>
                  <a:pt x="73" y="24"/>
                  <a:pt x="74" y="23"/>
                </a:cubicBezTo>
                <a:cubicBezTo>
                  <a:pt x="76" y="22"/>
                  <a:pt x="76" y="22"/>
                  <a:pt x="76" y="22"/>
                </a:cubicBezTo>
                <a:close/>
                <a:moveTo>
                  <a:pt x="76" y="73"/>
                </a:moveTo>
                <a:cubicBezTo>
                  <a:pt x="76" y="79"/>
                  <a:pt x="76" y="79"/>
                  <a:pt x="76" y="79"/>
                </a:cubicBezTo>
                <a:cubicBezTo>
                  <a:pt x="74" y="77"/>
                  <a:pt x="74" y="77"/>
                  <a:pt x="74" y="77"/>
                </a:cubicBezTo>
                <a:cubicBezTo>
                  <a:pt x="73" y="76"/>
                  <a:pt x="73" y="74"/>
                  <a:pt x="74" y="73"/>
                </a:cubicBezTo>
                <a:cubicBezTo>
                  <a:pt x="75" y="73"/>
                  <a:pt x="75" y="73"/>
                  <a:pt x="76" y="73"/>
                </a:cubicBezTo>
                <a:close/>
                <a:moveTo>
                  <a:pt x="51" y="17"/>
                </a:moveTo>
                <a:cubicBezTo>
                  <a:pt x="51" y="0"/>
                  <a:pt x="51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2" y="0"/>
                  <a:pt x="53" y="1"/>
                  <a:pt x="53" y="2"/>
                </a:cubicBezTo>
                <a:cubicBezTo>
                  <a:pt x="53" y="15"/>
                  <a:pt x="53" y="15"/>
                  <a:pt x="53" y="15"/>
                </a:cubicBezTo>
                <a:cubicBezTo>
                  <a:pt x="53" y="16"/>
                  <a:pt x="52" y="17"/>
                  <a:pt x="51" y="17"/>
                </a:cubicBezTo>
                <a:cubicBezTo>
                  <a:pt x="51" y="17"/>
                  <a:pt x="51" y="17"/>
                  <a:pt x="51" y="17"/>
                </a:cubicBezTo>
                <a:close/>
                <a:moveTo>
                  <a:pt x="51" y="22"/>
                </a:moveTo>
                <a:cubicBezTo>
                  <a:pt x="40" y="22"/>
                  <a:pt x="30" y="29"/>
                  <a:pt x="26" y="38"/>
                </a:cubicBezTo>
                <a:cubicBezTo>
                  <a:pt x="26" y="62"/>
                  <a:pt x="26" y="62"/>
                  <a:pt x="26" y="62"/>
                </a:cubicBezTo>
                <a:cubicBezTo>
                  <a:pt x="28" y="67"/>
                  <a:pt x="31" y="71"/>
                  <a:pt x="35" y="74"/>
                </a:cubicBezTo>
                <a:cubicBezTo>
                  <a:pt x="35" y="95"/>
                  <a:pt x="35" y="95"/>
                  <a:pt x="35" y="95"/>
                </a:cubicBezTo>
                <a:cubicBezTo>
                  <a:pt x="35" y="103"/>
                  <a:pt x="42" y="109"/>
                  <a:pt x="49" y="109"/>
                </a:cubicBezTo>
                <a:cubicBezTo>
                  <a:pt x="51" y="109"/>
                  <a:pt x="51" y="109"/>
                  <a:pt x="51" y="109"/>
                </a:cubicBezTo>
                <a:cubicBezTo>
                  <a:pt x="51" y="84"/>
                  <a:pt x="51" y="84"/>
                  <a:pt x="51" y="84"/>
                </a:cubicBezTo>
                <a:cubicBezTo>
                  <a:pt x="41" y="84"/>
                  <a:pt x="41" y="84"/>
                  <a:pt x="41" y="84"/>
                </a:cubicBezTo>
                <a:cubicBezTo>
                  <a:pt x="41" y="72"/>
                  <a:pt x="41" y="72"/>
                  <a:pt x="41" y="72"/>
                </a:cubicBezTo>
                <a:cubicBezTo>
                  <a:pt x="41" y="71"/>
                  <a:pt x="41" y="70"/>
                  <a:pt x="40" y="69"/>
                </a:cubicBezTo>
                <a:cubicBezTo>
                  <a:pt x="33" y="66"/>
                  <a:pt x="28" y="58"/>
                  <a:pt x="28" y="50"/>
                </a:cubicBezTo>
                <a:cubicBezTo>
                  <a:pt x="28" y="44"/>
                  <a:pt x="31" y="39"/>
                  <a:pt x="35" y="35"/>
                </a:cubicBezTo>
                <a:cubicBezTo>
                  <a:pt x="39" y="31"/>
                  <a:pt x="44" y="28"/>
                  <a:pt x="51" y="28"/>
                </a:cubicBezTo>
                <a:cubicBezTo>
                  <a:pt x="51" y="22"/>
                  <a:pt x="51" y="22"/>
                  <a:pt x="51" y="22"/>
                </a:cubicBezTo>
                <a:close/>
                <a:moveTo>
                  <a:pt x="51" y="0"/>
                </a:moveTo>
                <a:cubicBezTo>
                  <a:pt x="51" y="17"/>
                  <a:pt x="51" y="17"/>
                  <a:pt x="51" y="17"/>
                </a:cubicBezTo>
                <a:cubicBezTo>
                  <a:pt x="49" y="17"/>
                  <a:pt x="48" y="16"/>
                  <a:pt x="48" y="15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1"/>
                  <a:pt x="49" y="0"/>
                  <a:pt x="51" y="0"/>
                </a:cubicBezTo>
                <a:close/>
                <a:moveTo>
                  <a:pt x="26" y="79"/>
                </a:moveTo>
                <a:cubicBezTo>
                  <a:pt x="26" y="73"/>
                  <a:pt x="26" y="73"/>
                  <a:pt x="26" y="73"/>
                </a:cubicBezTo>
                <a:cubicBezTo>
                  <a:pt x="26" y="73"/>
                  <a:pt x="27" y="73"/>
                  <a:pt x="28" y="73"/>
                </a:cubicBezTo>
                <a:cubicBezTo>
                  <a:pt x="29" y="74"/>
                  <a:pt x="29" y="76"/>
                  <a:pt x="28" y="77"/>
                </a:cubicBezTo>
                <a:cubicBezTo>
                  <a:pt x="26" y="79"/>
                  <a:pt x="26" y="79"/>
                  <a:pt x="26" y="79"/>
                </a:cubicBezTo>
                <a:close/>
                <a:moveTo>
                  <a:pt x="26" y="28"/>
                </a:moveTo>
                <a:cubicBezTo>
                  <a:pt x="26" y="21"/>
                  <a:pt x="26" y="21"/>
                  <a:pt x="26" y="21"/>
                </a:cubicBezTo>
                <a:cubicBezTo>
                  <a:pt x="28" y="23"/>
                  <a:pt x="28" y="23"/>
                  <a:pt x="28" y="23"/>
                </a:cubicBezTo>
                <a:cubicBezTo>
                  <a:pt x="29" y="24"/>
                  <a:pt x="29" y="26"/>
                  <a:pt x="28" y="27"/>
                </a:cubicBezTo>
                <a:cubicBezTo>
                  <a:pt x="27" y="28"/>
                  <a:pt x="26" y="28"/>
                  <a:pt x="26" y="28"/>
                </a:cubicBezTo>
                <a:close/>
                <a:moveTo>
                  <a:pt x="26" y="38"/>
                </a:moveTo>
                <a:cubicBezTo>
                  <a:pt x="24" y="42"/>
                  <a:pt x="23" y="46"/>
                  <a:pt x="23" y="50"/>
                </a:cubicBezTo>
                <a:cubicBezTo>
                  <a:pt x="23" y="55"/>
                  <a:pt x="24" y="59"/>
                  <a:pt x="26" y="62"/>
                </a:cubicBezTo>
                <a:cubicBezTo>
                  <a:pt x="26" y="38"/>
                  <a:pt x="26" y="38"/>
                  <a:pt x="26" y="38"/>
                </a:cubicBezTo>
                <a:close/>
                <a:moveTo>
                  <a:pt x="26" y="21"/>
                </a:moveTo>
                <a:cubicBezTo>
                  <a:pt x="26" y="28"/>
                  <a:pt x="26" y="28"/>
                  <a:pt x="26" y="28"/>
                </a:cubicBezTo>
                <a:cubicBezTo>
                  <a:pt x="25" y="28"/>
                  <a:pt x="24" y="27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15" y="18"/>
                  <a:pt x="15" y="18"/>
                  <a:pt x="15" y="18"/>
                </a:cubicBezTo>
                <a:cubicBezTo>
                  <a:pt x="14" y="17"/>
                  <a:pt x="14" y="16"/>
                  <a:pt x="15" y="15"/>
                </a:cubicBezTo>
                <a:cubicBezTo>
                  <a:pt x="16" y="14"/>
                  <a:pt x="18" y="14"/>
                  <a:pt x="19" y="15"/>
                </a:cubicBezTo>
                <a:cubicBezTo>
                  <a:pt x="26" y="21"/>
                  <a:pt x="26" y="21"/>
                  <a:pt x="26" y="21"/>
                </a:cubicBezTo>
                <a:close/>
                <a:moveTo>
                  <a:pt x="26" y="73"/>
                </a:moveTo>
                <a:cubicBezTo>
                  <a:pt x="26" y="79"/>
                  <a:pt x="26" y="79"/>
                  <a:pt x="26" y="79"/>
                </a:cubicBezTo>
                <a:cubicBezTo>
                  <a:pt x="19" y="86"/>
                  <a:pt x="19" y="86"/>
                  <a:pt x="19" y="86"/>
                </a:cubicBezTo>
                <a:cubicBezTo>
                  <a:pt x="18" y="87"/>
                  <a:pt x="16" y="87"/>
                  <a:pt x="15" y="86"/>
                </a:cubicBezTo>
                <a:cubicBezTo>
                  <a:pt x="14" y="85"/>
                  <a:pt x="14" y="83"/>
                  <a:pt x="15" y="82"/>
                </a:cubicBezTo>
                <a:cubicBezTo>
                  <a:pt x="24" y="73"/>
                  <a:pt x="24" y="73"/>
                  <a:pt x="24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4" y="73"/>
                  <a:pt x="25" y="73"/>
                  <a:pt x="26" y="73"/>
                </a:cubicBezTo>
                <a:close/>
                <a:moveTo>
                  <a:pt x="18" y="50"/>
                </a:moveTo>
                <a:cubicBezTo>
                  <a:pt x="18" y="50"/>
                  <a:pt x="18" y="50"/>
                  <a:pt x="18" y="50"/>
                </a:cubicBezTo>
                <a:cubicBezTo>
                  <a:pt x="18" y="49"/>
                  <a:pt x="17" y="48"/>
                  <a:pt x="15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2" y="48"/>
                  <a:pt x="0" y="49"/>
                  <a:pt x="0" y="50"/>
                </a:cubicBezTo>
                <a:cubicBezTo>
                  <a:pt x="0" y="52"/>
                  <a:pt x="2" y="53"/>
                  <a:pt x="3" y="53"/>
                </a:cubicBezTo>
                <a:cubicBezTo>
                  <a:pt x="15" y="53"/>
                  <a:pt x="15" y="53"/>
                  <a:pt x="15" y="53"/>
                </a:cubicBezTo>
                <a:cubicBezTo>
                  <a:pt x="17" y="53"/>
                  <a:pt x="18" y="52"/>
                  <a:pt x="18" y="50"/>
                </a:cubicBezTo>
                <a:close/>
              </a:path>
            </a:pathLst>
          </a:custGeom>
          <a:solidFill>
            <a:srgbClr val="C5C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/>
          </a:p>
        </p:txBody>
      </p:sp>
      <p:sp>
        <p:nvSpPr>
          <p:cNvPr id="104" name="燕尾形 109"/>
          <p:cNvSpPr/>
          <p:nvPr/>
        </p:nvSpPr>
        <p:spPr>
          <a:xfrm rot="5400000">
            <a:off x="1014792" y="1285308"/>
            <a:ext cx="398652" cy="478382"/>
          </a:xfrm>
          <a:prstGeom prst="chevron">
            <a:avLst/>
          </a:prstGeom>
          <a:solidFill>
            <a:srgbClr val="1D3C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>
              <a:solidFill>
                <a:schemeClr val="tx1"/>
              </a:solidFill>
            </a:endParaRPr>
          </a:p>
        </p:txBody>
      </p:sp>
      <p:cxnSp>
        <p:nvCxnSpPr>
          <p:cNvPr id="105" name="直接连接符 110"/>
          <p:cNvCxnSpPr/>
          <p:nvPr/>
        </p:nvCxnSpPr>
        <p:spPr>
          <a:xfrm>
            <a:off x="1587062" y="2554015"/>
            <a:ext cx="307953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矩形 111"/>
          <p:cNvSpPr/>
          <p:nvPr/>
        </p:nvSpPr>
        <p:spPr>
          <a:xfrm>
            <a:off x="1472953" y="1278851"/>
            <a:ext cx="3393337" cy="577057"/>
          </a:xfrm>
          <a:prstGeom prst="rect">
            <a:avLst/>
          </a:prstGeom>
        </p:spPr>
        <p:txBody>
          <a:bodyPr wrap="square" lIns="68555" tIns="34278" rIns="68555" bIns="34278">
            <a:spAutoFit/>
          </a:bodyPr>
          <a:lstStyle/>
          <a:p>
            <a:pPr algn="ctr"/>
            <a:r>
              <a:rPr lang="uk-UA" altLang="zh-CN" sz="165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20</a:t>
            </a:r>
            <a:r>
              <a:rPr lang="uk-UA" altLang="zh-CN" sz="1650" b="1" dirty="0" smtClean="0">
                <a:solidFill>
                  <a:srgbClr val="1D3C7A"/>
                </a:solidFill>
                <a:latin typeface="微软雅黑" pitchFamily="34" charset="-122"/>
                <a:ea typeface="微软雅黑" pitchFamily="34" charset="-122"/>
              </a:rPr>
              <a:t> закладів загальної </a:t>
            </a:r>
          </a:p>
          <a:p>
            <a:pPr algn="ctr"/>
            <a:r>
              <a:rPr lang="uk-UA" altLang="zh-CN" sz="1650" b="1" dirty="0" smtClean="0">
                <a:solidFill>
                  <a:srgbClr val="1D3C7A"/>
                </a:solidFill>
                <a:latin typeface="微软雅黑" pitchFamily="34" charset="-122"/>
                <a:ea typeface="微软雅黑" pitchFamily="34" charset="-122"/>
              </a:rPr>
              <a:t>середньої освіти</a:t>
            </a:r>
            <a:endParaRPr lang="en-US" altLang="zh-CN" sz="1650" b="1" dirty="0">
              <a:solidFill>
                <a:srgbClr val="1D3C7A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8" name="燕尾形 113"/>
          <p:cNvSpPr/>
          <p:nvPr/>
        </p:nvSpPr>
        <p:spPr>
          <a:xfrm rot="5400000">
            <a:off x="1025303" y="2947329"/>
            <a:ext cx="398652" cy="478382"/>
          </a:xfrm>
          <a:prstGeom prst="chevron">
            <a:avLst/>
          </a:prstGeom>
          <a:solidFill>
            <a:srgbClr val="1D3C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>
              <a:solidFill>
                <a:schemeClr val="tx1"/>
              </a:solidFill>
            </a:endParaRPr>
          </a:p>
        </p:txBody>
      </p:sp>
      <p:cxnSp>
        <p:nvCxnSpPr>
          <p:cNvPr id="109" name="直接连接符 114"/>
          <p:cNvCxnSpPr/>
          <p:nvPr/>
        </p:nvCxnSpPr>
        <p:spPr>
          <a:xfrm>
            <a:off x="1592490" y="4419840"/>
            <a:ext cx="3116144" cy="501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矩形 115"/>
          <p:cNvSpPr/>
          <p:nvPr/>
        </p:nvSpPr>
        <p:spPr>
          <a:xfrm>
            <a:off x="1492469" y="2930364"/>
            <a:ext cx="3489433" cy="577057"/>
          </a:xfrm>
          <a:prstGeom prst="rect">
            <a:avLst/>
          </a:prstGeom>
        </p:spPr>
        <p:txBody>
          <a:bodyPr wrap="square" lIns="68555" tIns="34278" rIns="68555" bIns="34278">
            <a:spAutoFit/>
          </a:bodyPr>
          <a:lstStyle/>
          <a:p>
            <a:pPr algn="ctr"/>
            <a:r>
              <a:rPr lang="uk-UA" altLang="zh-CN" sz="165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28</a:t>
            </a:r>
            <a:r>
              <a:rPr lang="uk-UA" altLang="zh-CN" sz="1650" b="1" dirty="0" smtClean="0">
                <a:solidFill>
                  <a:srgbClr val="1D3C7A"/>
                </a:solidFill>
                <a:latin typeface="微软雅黑" pitchFamily="34" charset="-122"/>
                <a:ea typeface="微软雅黑" pitchFamily="34" charset="-122"/>
              </a:rPr>
              <a:t> закладів дошкільної </a:t>
            </a:r>
          </a:p>
          <a:p>
            <a:pPr algn="ctr"/>
            <a:r>
              <a:rPr lang="uk-UA" altLang="zh-CN" sz="1650" b="1" dirty="0" smtClean="0">
                <a:solidFill>
                  <a:srgbClr val="1D3C7A"/>
                </a:solidFill>
                <a:latin typeface="微软雅黑" pitchFamily="34" charset="-122"/>
                <a:ea typeface="微软雅黑" pitchFamily="34" charset="-122"/>
              </a:rPr>
              <a:t>освіти</a:t>
            </a:r>
            <a:endParaRPr lang="en-US" altLang="zh-CN" sz="1650" b="1" dirty="0">
              <a:solidFill>
                <a:srgbClr val="1D3C7A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2" name="燕尾形 117"/>
          <p:cNvSpPr/>
          <p:nvPr/>
        </p:nvSpPr>
        <p:spPr>
          <a:xfrm rot="5400000">
            <a:off x="1014792" y="4762652"/>
            <a:ext cx="398652" cy="478382"/>
          </a:xfrm>
          <a:prstGeom prst="chevron">
            <a:avLst/>
          </a:prstGeom>
          <a:solidFill>
            <a:srgbClr val="1D3C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>
              <a:solidFill>
                <a:schemeClr val="tx1"/>
              </a:solidFill>
            </a:endParaRPr>
          </a:p>
        </p:txBody>
      </p:sp>
      <p:cxnSp>
        <p:nvCxnSpPr>
          <p:cNvPr id="113" name="直接连接符 118"/>
          <p:cNvCxnSpPr/>
          <p:nvPr/>
        </p:nvCxnSpPr>
        <p:spPr>
          <a:xfrm>
            <a:off x="1592490" y="6245676"/>
            <a:ext cx="3137165" cy="29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矩形 119"/>
          <p:cNvSpPr/>
          <p:nvPr/>
        </p:nvSpPr>
        <p:spPr>
          <a:xfrm>
            <a:off x="1746221" y="4735178"/>
            <a:ext cx="2853936" cy="577057"/>
          </a:xfrm>
          <a:prstGeom prst="rect">
            <a:avLst/>
          </a:prstGeom>
        </p:spPr>
        <p:txBody>
          <a:bodyPr wrap="none" lIns="68555" tIns="34278" rIns="68555" bIns="34278">
            <a:spAutoFit/>
          </a:bodyPr>
          <a:lstStyle/>
          <a:p>
            <a:pPr algn="ctr"/>
            <a:r>
              <a:rPr lang="uk-UA" altLang="zh-CN" sz="165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uk-UA" altLang="zh-CN" sz="16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uk-UA" altLang="zh-CN" sz="1650" b="1" dirty="0" smtClean="0">
                <a:solidFill>
                  <a:srgbClr val="1D3C7A"/>
                </a:solidFill>
                <a:latin typeface="微软雅黑" pitchFamily="34" charset="-122"/>
                <a:ea typeface="微软雅黑" pitchFamily="34" charset="-122"/>
              </a:rPr>
              <a:t>заклади позашкільної </a:t>
            </a:r>
          </a:p>
          <a:p>
            <a:pPr algn="ctr"/>
            <a:r>
              <a:rPr lang="uk-UA" altLang="zh-CN" sz="1650" b="1" dirty="0" smtClean="0">
                <a:solidFill>
                  <a:srgbClr val="1D3C7A"/>
                </a:solidFill>
                <a:latin typeface="微软雅黑" pitchFamily="34" charset="-122"/>
                <a:ea typeface="微软雅黑" pitchFamily="34" charset="-122"/>
              </a:rPr>
              <a:t>освіти</a:t>
            </a:r>
            <a:endParaRPr lang="en-US" altLang="zh-CN" sz="1650" b="1" dirty="0">
              <a:solidFill>
                <a:srgbClr val="1D3C7A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1587061" y="1832217"/>
            <a:ext cx="31636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(у </a:t>
            </a:r>
            <a:r>
              <a:rPr lang="uk-UA" sz="1600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244 </a:t>
            </a:r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класах </a:t>
            </a:r>
          </a:p>
          <a:p>
            <a:pPr lvl="0" algn="ctr">
              <a:defRPr/>
            </a:pPr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навчається </a:t>
            </a:r>
            <a:r>
              <a:rPr lang="uk-UA" sz="1600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3 790 учнів</a:t>
            </a:r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)</a:t>
            </a:r>
            <a:endParaRPr lang="uk-UA" sz="1600" b="1" dirty="0">
              <a:solidFill>
                <a:schemeClr val="bg2">
                  <a:lumMod val="25000"/>
                </a:schemeClr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1571297" y="3498108"/>
            <a:ext cx="3221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(у </a:t>
            </a:r>
            <a:r>
              <a:rPr lang="uk-UA" sz="1600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60</a:t>
            </a:r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 вікових групах</a:t>
            </a:r>
          </a:p>
          <a:p>
            <a:pPr lvl="0" algn="ctr">
              <a:defRPr/>
            </a:pPr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виховується </a:t>
            </a:r>
            <a:r>
              <a:rPr lang="uk-UA" sz="1600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1 095 </a:t>
            </a:r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дітей віком від </a:t>
            </a:r>
            <a:r>
              <a:rPr lang="uk-UA" sz="1600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2 до 6 років</a:t>
            </a:r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)</a:t>
            </a:r>
            <a:endParaRPr lang="uk-UA" sz="1600" b="1" dirty="0">
              <a:solidFill>
                <a:schemeClr val="bg2">
                  <a:lumMod val="25000"/>
                </a:schemeClr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1513491" y="5342673"/>
            <a:ext cx="39203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600" b="1" dirty="0" err="1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КЗ“Центр</a:t>
            </a:r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 позашкільної </a:t>
            </a:r>
            <a:r>
              <a:rPr lang="uk-UA" sz="1600" b="1" dirty="0" err="1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освіти”</a:t>
            </a:r>
            <a:endParaRPr lang="uk-UA" sz="1600" b="1" dirty="0" smtClean="0">
              <a:solidFill>
                <a:schemeClr val="bg2">
                  <a:lumMod val="25000"/>
                </a:schemeClr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  <a:p>
            <a:pPr lvl="0">
              <a:defRPr/>
            </a:pPr>
            <a:r>
              <a:rPr lang="uk-UA" sz="1600" b="1" dirty="0" err="1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КУ“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Дунаєвецька </a:t>
            </a:r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дитячо-юнацька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 спортивна школа» </a:t>
            </a:r>
          </a:p>
          <a:p>
            <a:pPr>
              <a:defRPr/>
            </a:pPr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 </a:t>
            </a:r>
            <a:endParaRPr lang="uk-UA" sz="1600" b="1" dirty="0">
              <a:solidFill>
                <a:schemeClr val="bg2">
                  <a:lumMod val="25000"/>
                </a:schemeClr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28" name="Прямоугольник 127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sz="4800" b="1" dirty="0" smtClean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Освіта</a:t>
            </a:r>
            <a:endParaRPr lang="en-GB" sz="4800" b="1" dirty="0">
              <a:ln>
                <a:solidFill>
                  <a:srgbClr val="F1F1F1"/>
                </a:solidFill>
              </a:ln>
              <a:solidFill>
                <a:srgbClr val="1D3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Noto Sans" panose="020B0502040504020204" pitchFamily="34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0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64008" y="94667"/>
            <a:ext cx="9208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Центр позашкільної освіти </a:t>
            </a:r>
            <a:endParaRPr lang="ru-RU" sz="3600" b="1" dirty="0">
              <a:ln>
                <a:solidFill>
                  <a:schemeClr val="bg1"/>
                </a:solidFill>
              </a:ln>
              <a:solidFill>
                <a:srgbClr val="213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Виконком\Pictures\266489150_140049115059057_4790257550218064467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483" y="4361688"/>
            <a:ext cx="3563635" cy="2395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728" y="1808048"/>
            <a:ext cx="8924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Вперше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запрацювала студія «</a:t>
            </a:r>
            <a:r>
              <a:rPr lang="uk-UA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Smart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малюк», яка включає у себе дві групи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студію раннього розвитку </a:t>
            </a:r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uk-UA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Пізнайки</a:t>
            </a:r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 (4-5 років) </a:t>
            </a:r>
            <a:endParaRPr lang="uk-UA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Wingdings" pitchFamily="2" charset="2"/>
              <a:buChar char="v"/>
            </a:pP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студію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підготовки до школи </a:t>
            </a:r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uk-UA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Навчайки</a:t>
            </a:r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 (5-6 років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uk-UA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89945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У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2021 році 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рішенням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сесії №12-7/2021 було 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створено комунальну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установу Дунаєвецької міської ради «Центр позашкільної освіти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».</a:t>
            </a: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закладі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функціонує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74 </a:t>
            </a:r>
            <a:r>
              <a:rPr lang="ru-RU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гуртки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у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яких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займаються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930 </a:t>
            </a:r>
            <a:r>
              <a:rPr lang="ru-RU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вихованців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uk-UA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 descr="C:\Users\Виконком\Pictures\images-63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" y="2804530"/>
            <a:ext cx="5166550" cy="3952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Виконком\Pictures\244049850_122604956803473_5569753907384321137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297" y="2731379"/>
            <a:ext cx="2670048" cy="154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4690" y="99444"/>
            <a:ext cx="90193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У 2021 році реалізовано нашою </a:t>
            </a:r>
            <a:r>
              <a:rPr lang="uk-UA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громадою у партнерстві з Агенцією регіонального розвитку Хмельницької області</a:t>
            </a:r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проєкт</a:t>
            </a:r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«Мобільний музей-лабораторія для школярів: доступ до якісної освіти в умовах пандемії </a:t>
            </a:r>
            <a:r>
              <a:rPr lang="en-US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COVID</a:t>
            </a:r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-19»</a:t>
            </a:r>
          </a:p>
        </p:txBody>
      </p:sp>
      <p:pic>
        <p:nvPicPr>
          <p:cNvPr id="11267" name="Picture 3" descr="C:\Users\Виконком\Documents\ViberDownloads\PublicAccountMedia\0-04-05-a7c4fabd5d9c8151fa64643bd2960cbd57809e512b90442fe771f1e702e1d74f_eb0570943d98583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" y="1384733"/>
            <a:ext cx="3137217" cy="208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Виконком\Documents\ViberDownloads\PublicAccountMedia\0-04-05-1a1b5f1c48c909e4b1cc91b08cec0f7007fc4e1db8f41249986c5fa9f6123539_2270fda20142d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8" y="3659981"/>
            <a:ext cx="3109822" cy="222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Виконком\Documents\ViberDownloads\PublicAccountMedia\0-04-05-a07476830ad087a51a5b60734ff6935eb313805e13f4223ef7a959790634f403_dbbdec2c044a208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685" y="4242080"/>
            <a:ext cx="2899207" cy="193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Виконком\Documents\ViberDownloads\PublicAccountMedia\0-04-05-7e8138fd501939e3aa4806eb255b63fcf63f8472cedc6e87581dbd1a4588174b_c512e898076018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348" y="1384733"/>
            <a:ext cx="2634599" cy="205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Виконком\Documents\ViberDownloads\PublicAccountMedia\0-04-05-2eec65adedeaa7bb46f7717dea4500816250398de58cce35eafb5a7e92fd86d8_deb95a05666c40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54" y="1299773"/>
            <a:ext cx="2654754" cy="176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Виконком\Documents\ViberDownloads\PublicAccountMedia\0-04-05-a0ca7d6c679831170859ff926daf7b52a6031e31ac784117cb8351dd5ca0a073_ae9196ff61f403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661" y="2940628"/>
            <a:ext cx="2680470" cy="201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Виконком\Documents\ViberDownloads\PublicAccountMedia\0-04-05-879aacaaa25686f0a4fa7002dcfec4de6b61697d24c1ef7095d699d30ebe0657_428bac63b64f6d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355" y="4774334"/>
            <a:ext cx="2961626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04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5479" y="145310"/>
            <a:ext cx="8189841" cy="914400"/>
          </a:xfrm>
          <a:prstGeom prst="rect">
            <a:avLst/>
          </a:prstGeom>
          <a:solidFill>
            <a:srgbClr val="213969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Дунаєвецька дитячо–юнацька спортивна школа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8897" y="4126259"/>
            <a:ext cx="5046417" cy="2100070"/>
          </a:xfrm>
          <a:prstGeom prst="rect">
            <a:avLst/>
          </a:prstGeom>
          <a:solidFill>
            <a:srgbClr val="213969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23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учні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 </a:t>
            </a:r>
            <a:r>
              <a:rPr lang="ru-RU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прийняли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участь у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міжнародних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165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учнів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прийняли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участь у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Всеукраїнських</a:t>
            </a:r>
            <a:endParaRPr lang="ru-RU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148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учнів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прийняли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учась у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обласних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змаганнях</a:t>
            </a:r>
            <a:endParaRPr lang="ru-RU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85 стали </a:t>
            </a: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переможцями та 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призерами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197 </a:t>
            </a:r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виконали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нормативи</a:t>
            </a: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масових</a:t>
            </a: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розрядів</a:t>
            </a: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виконав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норматив </a:t>
            </a:r>
            <a:r>
              <a:rPr lang="ru-RU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майстра</a:t>
            </a: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спорту </a:t>
            </a:r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України</a:t>
            </a:r>
            <a:endParaRPr lang="ru-RU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31"/>
          <p:cNvGrpSpPr>
            <a:grpSpLocks/>
          </p:cNvGrpSpPr>
          <p:nvPr/>
        </p:nvGrpSpPr>
        <p:grpSpPr bwMode="auto">
          <a:xfrm>
            <a:off x="128898" y="2333104"/>
            <a:ext cx="8780811" cy="1773699"/>
            <a:chOff x="-135" y="1977"/>
            <a:chExt cx="5840" cy="880"/>
          </a:xfrm>
        </p:grpSpPr>
        <p:sp>
          <p:nvSpPr>
            <p:cNvPr id="34" name="Freeform 8"/>
            <p:cNvSpPr>
              <a:spLocks/>
            </p:cNvSpPr>
            <p:nvPr/>
          </p:nvSpPr>
          <p:spPr bwMode="auto">
            <a:xfrm>
              <a:off x="103" y="1980"/>
              <a:ext cx="705" cy="877"/>
            </a:xfrm>
            <a:custGeom>
              <a:avLst/>
              <a:gdLst>
                <a:gd name="T0" fmla="*/ 0 w 1006"/>
                <a:gd name="T1" fmla="*/ 0 h 1251"/>
                <a:gd name="T2" fmla="*/ 0 w 1006"/>
                <a:gd name="T3" fmla="*/ 1251 h 1251"/>
                <a:gd name="T4" fmla="*/ 1006 w 1006"/>
                <a:gd name="T5" fmla="*/ 1154 h 1251"/>
                <a:gd name="T6" fmla="*/ 1006 w 1006"/>
                <a:gd name="T7" fmla="*/ 81 h 1251"/>
                <a:gd name="T8" fmla="*/ 0 w 1006"/>
                <a:gd name="T9" fmla="*/ 0 h 1251"/>
                <a:gd name="T10" fmla="*/ 0 w 1006"/>
                <a:gd name="T11" fmla="*/ 0 h 1251"/>
                <a:gd name="T12" fmla="*/ 1006 w 1006"/>
                <a:gd name="T13" fmla="*/ 1251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1006" h="1251">
                  <a:moveTo>
                    <a:pt x="0" y="0"/>
                  </a:moveTo>
                  <a:lnTo>
                    <a:pt x="0" y="1251"/>
                  </a:lnTo>
                  <a:lnTo>
                    <a:pt x="1006" y="1154"/>
                  </a:lnTo>
                  <a:lnTo>
                    <a:pt x="1006" y="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auto">
            <a:xfrm>
              <a:off x="-135" y="1977"/>
              <a:ext cx="238" cy="877"/>
            </a:xfrm>
            <a:custGeom>
              <a:avLst/>
              <a:gdLst>
                <a:gd name="T0" fmla="*/ 0 w 339"/>
                <a:gd name="T1" fmla="*/ 110 h 1251"/>
                <a:gd name="T2" fmla="*/ 0 w 339"/>
                <a:gd name="T3" fmla="*/ 1080 h 1251"/>
                <a:gd name="T4" fmla="*/ 339 w 339"/>
                <a:gd name="T5" fmla="*/ 1251 h 1251"/>
                <a:gd name="T6" fmla="*/ 339 w 339"/>
                <a:gd name="T7" fmla="*/ 0 h 1251"/>
                <a:gd name="T8" fmla="*/ 0 w 339"/>
                <a:gd name="T9" fmla="*/ 110 h 1251"/>
                <a:gd name="T10" fmla="*/ 0 w 339"/>
                <a:gd name="T11" fmla="*/ 0 h 1251"/>
                <a:gd name="T12" fmla="*/ 339 w 339"/>
                <a:gd name="T13" fmla="*/ 1251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339" h="1251">
                  <a:moveTo>
                    <a:pt x="0" y="110"/>
                  </a:moveTo>
                  <a:lnTo>
                    <a:pt x="0" y="1080"/>
                  </a:lnTo>
                  <a:lnTo>
                    <a:pt x="339" y="1251"/>
                  </a:lnTo>
                  <a:lnTo>
                    <a:pt x="33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Freeform 10"/>
            <p:cNvSpPr>
              <a:spLocks/>
            </p:cNvSpPr>
            <p:nvPr/>
          </p:nvSpPr>
          <p:spPr bwMode="auto">
            <a:xfrm>
              <a:off x="991" y="2049"/>
              <a:ext cx="682" cy="749"/>
            </a:xfrm>
            <a:custGeom>
              <a:avLst/>
              <a:gdLst>
                <a:gd name="T0" fmla="*/ 0 w 973"/>
                <a:gd name="T1" fmla="*/ 0 h 1069"/>
                <a:gd name="T2" fmla="*/ 0 w 973"/>
                <a:gd name="T3" fmla="*/ 1069 h 1069"/>
                <a:gd name="T4" fmla="*/ 973 w 973"/>
                <a:gd name="T5" fmla="*/ 1051 h 1069"/>
                <a:gd name="T6" fmla="*/ 973 w 973"/>
                <a:gd name="T7" fmla="*/ 36 h 1069"/>
                <a:gd name="T8" fmla="*/ 0 w 973"/>
                <a:gd name="T9" fmla="*/ 0 h 1069"/>
                <a:gd name="T10" fmla="*/ 0 w 973"/>
                <a:gd name="T11" fmla="*/ 0 h 1069"/>
                <a:gd name="T12" fmla="*/ 973 w 973"/>
                <a:gd name="T13" fmla="*/ 106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973" h="1069">
                  <a:moveTo>
                    <a:pt x="0" y="0"/>
                  </a:moveTo>
                  <a:lnTo>
                    <a:pt x="0" y="1069"/>
                  </a:lnTo>
                  <a:lnTo>
                    <a:pt x="973" y="1051"/>
                  </a:lnTo>
                  <a:lnTo>
                    <a:pt x="973" y="3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8F8F8"/>
                </a:gs>
                <a:gs pos="100000">
                  <a:srgbClr val="C0C0C0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Freeform 11"/>
            <p:cNvSpPr>
              <a:spLocks/>
            </p:cNvSpPr>
            <p:nvPr/>
          </p:nvSpPr>
          <p:spPr bwMode="auto">
            <a:xfrm>
              <a:off x="853" y="2041"/>
              <a:ext cx="138" cy="749"/>
            </a:xfrm>
            <a:custGeom>
              <a:avLst/>
              <a:gdLst>
                <a:gd name="T0" fmla="*/ 0 w 197"/>
                <a:gd name="T1" fmla="*/ 123 h 1069"/>
                <a:gd name="T2" fmla="*/ 0 w 197"/>
                <a:gd name="T3" fmla="*/ 947 h 1069"/>
                <a:gd name="T4" fmla="*/ 197 w 197"/>
                <a:gd name="T5" fmla="*/ 1069 h 1069"/>
                <a:gd name="T6" fmla="*/ 197 w 197"/>
                <a:gd name="T7" fmla="*/ 0 h 1069"/>
                <a:gd name="T8" fmla="*/ 0 w 197"/>
                <a:gd name="T9" fmla="*/ 123 h 1069"/>
                <a:gd name="T10" fmla="*/ 0 w 197"/>
                <a:gd name="T11" fmla="*/ 0 h 1069"/>
                <a:gd name="T12" fmla="*/ 197 w 197"/>
                <a:gd name="T13" fmla="*/ 106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197" h="1069">
                  <a:moveTo>
                    <a:pt x="0" y="123"/>
                  </a:moveTo>
                  <a:lnTo>
                    <a:pt x="0" y="947"/>
                  </a:lnTo>
                  <a:lnTo>
                    <a:pt x="197" y="1069"/>
                  </a:lnTo>
                  <a:lnTo>
                    <a:pt x="197" y="0"/>
                  </a:lnTo>
                  <a:lnTo>
                    <a:pt x="0" y="123"/>
                  </a:ln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rgbClr val="5F5F5F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Freeform 12"/>
            <p:cNvSpPr>
              <a:spLocks/>
            </p:cNvSpPr>
            <p:nvPr/>
          </p:nvSpPr>
          <p:spPr bwMode="auto">
            <a:xfrm>
              <a:off x="1729" y="2096"/>
              <a:ext cx="640" cy="681"/>
            </a:xfrm>
            <a:custGeom>
              <a:avLst/>
              <a:gdLst>
                <a:gd name="T0" fmla="*/ 913 w 913"/>
                <a:gd name="T1" fmla="*/ 958 h 972"/>
                <a:gd name="T2" fmla="*/ 0 w 913"/>
                <a:gd name="T3" fmla="*/ 972 h 972"/>
                <a:gd name="T4" fmla="*/ 0 w 913"/>
                <a:gd name="T5" fmla="*/ 0 h 972"/>
                <a:gd name="T6" fmla="*/ 913 w 913"/>
                <a:gd name="T7" fmla="*/ 6 h 972"/>
                <a:gd name="T8" fmla="*/ 913 w 913"/>
                <a:gd name="T9" fmla="*/ 958 h 972"/>
                <a:gd name="T10" fmla="*/ 0 w 913"/>
                <a:gd name="T11" fmla="*/ 0 h 972"/>
                <a:gd name="T12" fmla="*/ 913 w 913"/>
                <a:gd name="T13" fmla="*/ 972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913" h="972">
                  <a:moveTo>
                    <a:pt x="913" y="958"/>
                  </a:moveTo>
                  <a:lnTo>
                    <a:pt x="0" y="972"/>
                  </a:lnTo>
                  <a:lnTo>
                    <a:pt x="0" y="0"/>
                  </a:lnTo>
                  <a:lnTo>
                    <a:pt x="913" y="6"/>
                  </a:lnTo>
                  <a:lnTo>
                    <a:pt x="913" y="958"/>
                  </a:lnTo>
                  <a:close/>
                </a:path>
              </a:pathLst>
            </a:custGeom>
            <a:gradFill rotWithShape="1">
              <a:gsLst>
                <a:gs pos="0">
                  <a:srgbClr val="F8F8F8"/>
                </a:gs>
                <a:gs pos="100000">
                  <a:srgbClr val="C0C0C0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14"/>
            <p:cNvSpPr>
              <a:spLocks/>
            </p:cNvSpPr>
            <p:nvPr/>
          </p:nvSpPr>
          <p:spPr bwMode="auto">
            <a:xfrm flipH="1">
              <a:off x="4746" y="1980"/>
              <a:ext cx="705" cy="877"/>
            </a:xfrm>
            <a:custGeom>
              <a:avLst/>
              <a:gdLst>
                <a:gd name="T0" fmla="*/ 0 w 1006"/>
                <a:gd name="T1" fmla="*/ 0 h 1251"/>
                <a:gd name="T2" fmla="*/ 0 w 1006"/>
                <a:gd name="T3" fmla="*/ 1251 h 1251"/>
                <a:gd name="T4" fmla="*/ 1006 w 1006"/>
                <a:gd name="T5" fmla="*/ 1154 h 1251"/>
                <a:gd name="T6" fmla="*/ 1006 w 1006"/>
                <a:gd name="T7" fmla="*/ 81 h 1251"/>
                <a:gd name="T8" fmla="*/ 0 w 1006"/>
                <a:gd name="T9" fmla="*/ 0 h 1251"/>
                <a:gd name="T10" fmla="*/ 0 w 1006"/>
                <a:gd name="T11" fmla="*/ 0 h 1251"/>
                <a:gd name="T12" fmla="*/ 1006 w 1006"/>
                <a:gd name="T13" fmla="*/ 1251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1006" h="1251">
                  <a:moveTo>
                    <a:pt x="0" y="0"/>
                  </a:moveTo>
                  <a:lnTo>
                    <a:pt x="0" y="1251"/>
                  </a:lnTo>
                  <a:lnTo>
                    <a:pt x="1006" y="1154"/>
                  </a:lnTo>
                  <a:lnTo>
                    <a:pt x="1006" y="81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F8F8F8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 flipH="1">
              <a:off x="5467" y="1980"/>
              <a:ext cx="238" cy="874"/>
            </a:xfrm>
            <a:custGeom>
              <a:avLst/>
              <a:gdLst>
                <a:gd name="T0" fmla="*/ 0 w 339"/>
                <a:gd name="T1" fmla="*/ 110 h 1251"/>
                <a:gd name="T2" fmla="*/ 0 w 339"/>
                <a:gd name="T3" fmla="*/ 1080 h 1251"/>
                <a:gd name="T4" fmla="*/ 339 w 339"/>
                <a:gd name="T5" fmla="*/ 1251 h 1251"/>
                <a:gd name="T6" fmla="*/ 339 w 339"/>
                <a:gd name="T7" fmla="*/ 0 h 1251"/>
                <a:gd name="T8" fmla="*/ 0 w 339"/>
                <a:gd name="T9" fmla="*/ 110 h 1251"/>
                <a:gd name="T10" fmla="*/ 0 w 339"/>
                <a:gd name="T11" fmla="*/ 0 h 1251"/>
                <a:gd name="T12" fmla="*/ 339 w 339"/>
                <a:gd name="T13" fmla="*/ 1251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339" h="1251">
                  <a:moveTo>
                    <a:pt x="0" y="110"/>
                  </a:moveTo>
                  <a:lnTo>
                    <a:pt x="0" y="1080"/>
                  </a:lnTo>
                  <a:lnTo>
                    <a:pt x="339" y="1251"/>
                  </a:lnTo>
                  <a:lnTo>
                    <a:pt x="339" y="0"/>
                  </a:lnTo>
                  <a:lnTo>
                    <a:pt x="0" y="110"/>
                  </a:ln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rgbClr val="5F5F5F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16"/>
            <p:cNvSpPr>
              <a:spLocks/>
            </p:cNvSpPr>
            <p:nvPr/>
          </p:nvSpPr>
          <p:spPr bwMode="auto">
            <a:xfrm flipH="1">
              <a:off x="3865" y="2049"/>
              <a:ext cx="698" cy="749"/>
            </a:xfrm>
            <a:custGeom>
              <a:avLst/>
              <a:gdLst>
                <a:gd name="T0" fmla="*/ 0 w 973"/>
                <a:gd name="T1" fmla="*/ 0 h 1069"/>
                <a:gd name="T2" fmla="*/ 0 w 973"/>
                <a:gd name="T3" fmla="*/ 1069 h 1069"/>
                <a:gd name="T4" fmla="*/ 973 w 973"/>
                <a:gd name="T5" fmla="*/ 1051 h 1069"/>
                <a:gd name="T6" fmla="*/ 973 w 973"/>
                <a:gd name="T7" fmla="*/ 36 h 1069"/>
                <a:gd name="T8" fmla="*/ 0 w 973"/>
                <a:gd name="T9" fmla="*/ 0 h 1069"/>
                <a:gd name="T10" fmla="*/ 0 w 973"/>
                <a:gd name="T11" fmla="*/ 0 h 1069"/>
                <a:gd name="T12" fmla="*/ 973 w 973"/>
                <a:gd name="T13" fmla="*/ 106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973" h="1069">
                  <a:moveTo>
                    <a:pt x="0" y="0"/>
                  </a:moveTo>
                  <a:lnTo>
                    <a:pt x="0" y="1069"/>
                  </a:lnTo>
                  <a:lnTo>
                    <a:pt x="973" y="1051"/>
                  </a:lnTo>
                  <a:lnTo>
                    <a:pt x="973" y="3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F8F8F8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43" name="Freeform 17"/>
            <p:cNvSpPr>
              <a:spLocks/>
            </p:cNvSpPr>
            <p:nvPr/>
          </p:nvSpPr>
          <p:spPr bwMode="auto">
            <a:xfrm flipH="1">
              <a:off x="4563" y="2049"/>
              <a:ext cx="138" cy="754"/>
            </a:xfrm>
            <a:custGeom>
              <a:avLst/>
              <a:gdLst>
                <a:gd name="T0" fmla="*/ 0 w 197"/>
                <a:gd name="T1" fmla="*/ 123 h 1069"/>
                <a:gd name="T2" fmla="*/ 0 w 197"/>
                <a:gd name="T3" fmla="*/ 947 h 1069"/>
                <a:gd name="T4" fmla="*/ 197 w 197"/>
                <a:gd name="T5" fmla="*/ 1069 h 1069"/>
                <a:gd name="T6" fmla="*/ 197 w 197"/>
                <a:gd name="T7" fmla="*/ 0 h 1069"/>
                <a:gd name="T8" fmla="*/ 0 w 197"/>
                <a:gd name="T9" fmla="*/ 123 h 1069"/>
                <a:gd name="T10" fmla="*/ 0 w 197"/>
                <a:gd name="T11" fmla="*/ 0 h 1069"/>
                <a:gd name="T12" fmla="*/ 197 w 197"/>
                <a:gd name="T13" fmla="*/ 106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197" h="1069">
                  <a:moveTo>
                    <a:pt x="0" y="123"/>
                  </a:moveTo>
                  <a:lnTo>
                    <a:pt x="0" y="947"/>
                  </a:lnTo>
                  <a:lnTo>
                    <a:pt x="197" y="1069"/>
                  </a:lnTo>
                  <a:lnTo>
                    <a:pt x="197" y="0"/>
                  </a:lnTo>
                  <a:lnTo>
                    <a:pt x="0" y="123"/>
                  </a:ln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rgbClr val="5F5F5F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Freeform 18"/>
            <p:cNvSpPr>
              <a:spLocks/>
            </p:cNvSpPr>
            <p:nvPr/>
          </p:nvSpPr>
          <p:spPr bwMode="auto">
            <a:xfrm flipH="1">
              <a:off x="3136" y="2096"/>
              <a:ext cx="685" cy="681"/>
            </a:xfrm>
            <a:custGeom>
              <a:avLst/>
              <a:gdLst>
                <a:gd name="T0" fmla="*/ 913 w 913"/>
                <a:gd name="T1" fmla="*/ 958 h 972"/>
                <a:gd name="T2" fmla="*/ 0 w 913"/>
                <a:gd name="T3" fmla="*/ 972 h 972"/>
                <a:gd name="T4" fmla="*/ 0 w 913"/>
                <a:gd name="T5" fmla="*/ 0 h 972"/>
                <a:gd name="T6" fmla="*/ 913 w 913"/>
                <a:gd name="T7" fmla="*/ 6 h 972"/>
                <a:gd name="T8" fmla="*/ 913 w 913"/>
                <a:gd name="T9" fmla="*/ 958 h 972"/>
                <a:gd name="T10" fmla="*/ 0 w 913"/>
                <a:gd name="T11" fmla="*/ 0 h 972"/>
                <a:gd name="T12" fmla="*/ 913 w 913"/>
                <a:gd name="T13" fmla="*/ 972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913" h="972">
                  <a:moveTo>
                    <a:pt x="913" y="958"/>
                  </a:moveTo>
                  <a:lnTo>
                    <a:pt x="0" y="972"/>
                  </a:lnTo>
                  <a:lnTo>
                    <a:pt x="0" y="0"/>
                  </a:lnTo>
                  <a:lnTo>
                    <a:pt x="913" y="6"/>
                  </a:lnTo>
                  <a:lnTo>
                    <a:pt x="913" y="958"/>
                  </a:lnTo>
                  <a:close/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F8F8F8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Freeform 32"/>
            <p:cNvSpPr>
              <a:spLocks/>
            </p:cNvSpPr>
            <p:nvPr/>
          </p:nvSpPr>
          <p:spPr bwMode="auto">
            <a:xfrm>
              <a:off x="1338" y="2803"/>
              <a:ext cx="15" cy="1"/>
            </a:xfrm>
            <a:custGeom>
              <a:avLst/>
              <a:gdLst>
                <a:gd name="T0" fmla="*/ 12 w 12"/>
                <a:gd name="T1" fmla="*/ 0 h 1587"/>
                <a:gd name="T2" fmla="*/ 0 w 12"/>
                <a:gd name="T3" fmla="*/ 0 h 1587"/>
                <a:gd name="T4" fmla="*/ 12 w 12"/>
                <a:gd name="T5" fmla="*/ 0 h 1587"/>
                <a:gd name="T6" fmla="*/ 0 w 12"/>
                <a:gd name="T7" fmla="*/ 0 h 1587"/>
                <a:gd name="T8" fmla="*/ 12 w 12"/>
                <a:gd name="T9" fmla="*/ 1587 h 1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12" h="1587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875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4" name="Freeform 12"/>
          <p:cNvSpPr>
            <a:spLocks/>
          </p:cNvSpPr>
          <p:nvPr/>
        </p:nvSpPr>
        <p:spPr bwMode="auto">
          <a:xfrm>
            <a:off x="3989858" y="2572955"/>
            <a:ext cx="949094" cy="1372601"/>
          </a:xfrm>
          <a:custGeom>
            <a:avLst/>
            <a:gdLst>
              <a:gd name="T0" fmla="*/ 913 w 913"/>
              <a:gd name="T1" fmla="*/ 958 h 972"/>
              <a:gd name="T2" fmla="*/ 0 w 913"/>
              <a:gd name="T3" fmla="*/ 972 h 972"/>
              <a:gd name="T4" fmla="*/ 0 w 913"/>
              <a:gd name="T5" fmla="*/ 0 h 972"/>
              <a:gd name="T6" fmla="*/ 913 w 913"/>
              <a:gd name="T7" fmla="*/ 6 h 972"/>
              <a:gd name="T8" fmla="*/ 913 w 913"/>
              <a:gd name="T9" fmla="*/ 958 h 972"/>
              <a:gd name="T10" fmla="*/ 0 w 913"/>
              <a:gd name="T11" fmla="*/ 0 h 972"/>
              <a:gd name="T12" fmla="*/ 913 w 913"/>
              <a:gd name="T13" fmla="*/ 972 h 9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913" h="972">
                <a:moveTo>
                  <a:pt x="913" y="958"/>
                </a:moveTo>
                <a:lnTo>
                  <a:pt x="0" y="972"/>
                </a:lnTo>
                <a:lnTo>
                  <a:pt x="0" y="0"/>
                </a:lnTo>
                <a:lnTo>
                  <a:pt x="913" y="6"/>
                </a:lnTo>
                <a:lnTo>
                  <a:pt x="913" y="958"/>
                </a:lnTo>
                <a:close/>
              </a:path>
            </a:pathLst>
          </a:custGeom>
          <a:gradFill rotWithShape="1">
            <a:gsLst>
              <a:gs pos="0">
                <a:srgbClr val="F8F8F8"/>
              </a:gs>
              <a:gs pos="100000">
                <a:srgbClr val="C0C0C0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881103" y="2822867"/>
            <a:ext cx="1166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Футбол</a:t>
            </a:r>
          </a:p>
          <a:p>
            <a:pPr algn="ctr"/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44 дитини</a:t>
            </a:r>
            <a:endParaRPr lang="uk-UA" sz="16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6499" y="2796815"/>
            <a:ext cx="1227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Волейбол</a:t>
            </a:r>
          </a:p>
          <a:p>
            <a:pPr algn="ctr"/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204 </a:t>
            </a:r>
          </a:p>
          <a:p>
            <a:pPr algn="ctr"/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дитини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79301" y="2798221"/>
            <a:ext cx="11524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Фут-зал</a:t>
            </a:r>
          </a:p>
          <a:p>
            <a:pPr algn="ctr"/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58</a:t>
            </a:r>
          </a:p>
          <a:p>
            <a:pPr algn="ctr"/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дітей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06772" y="2797590"/>
            <a:ext cx="10830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Дзюдо</a:t>
            </a:r>
          </a:p>
          <a:p>
            <a:pPr algn="ctr"/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53</a:t>
            </a:r>
          </a:p>
          <a:p>
            <a:pPr algn="ctr"/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дитини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80851" y="2796815"/>
            <a:ext cx="122790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Боротьба </a:t>
            </a:r>
          </a:p>
          <a:p>
            <a:pPr algn="ctr"/>
            <a:r>
              <a:rPr lang="uk-UA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амбо</a:t>
            </a:r>
          </a:p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36</a:t>
            </a:r>
          </a:p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дітей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" name="Прямоугольник 2047"/>
          <p:cNvSpPr/>
          <p:nvPr/>
        </p:nvSpPr>
        <p:spPr>
          <a:xfrm>
            <a:off x="6025926" y="2720646"/>
            <a:ext cx="12839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Легка </a:t>
            </a:r>
            <a:endParaRPr lang="uk-UA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тлетика</a:t>
            </a:r>
          </a:p>
          <a:p>
            <a:pPr algn="ctr"/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22 </a:t>
            </a:r>
          </a:p>
          <a:p>
            <a:pPr algn="ctr"/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дитини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9" name="Прямоугольник 2048"/>
          <p:cNvSpPr/>
          <p:nvPr/>
        </p:nvSpPr>
        <p:spPr>
          <a:xfrm>
            <a:off x="7309864" y="2725223"/>
            <a:ext cx="1432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Настільний теніс</a:t>
            </a:r>
            <a:endParaRPr lang="uk-UA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12 </a:t>
            </a:r>
            <a:endParaRPr lang="uk-UA" sz="16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дітей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6" name="Прямоугольник 2055"/>
          <p:cNvSpPr/>
          <p:nvPr/>
        </p:nvSpPr>
        <p:spPr>
          <a:xfrm>
            <a:off x="3191786" y="1147451"/>
            <a:ext cx="2545237" cy="430694"/>
          </a:xfrm>
          <a:prstGeom prst="rect">
            <a:avLst/>
          </a:prstGeom>
          <a:solidFill>
            <a:srgbClr val="213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28 груп</a:t>
            </a:r>
            <a:endParaRPr lang="uk-UA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1131217" y="1677971"/>
            <a:ext cx="3333188" cy="554594"/>
          </a:xfrm>
          <a:prstGeom prst="rect">
            <a:avLst/>
          </a:prstGeom>
          <a:solidFill>
            <a:srgbClr val="213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Arial" pitchFamily="34" charset="0"/>
                <a:cs typeface="Arial" pitchFamily="34" charset="0"/>
              </a:rPr>
              <a:t>12 – початкової підготовки</a:t>
            </a:r>
            <a:endParaRPr lang="uk-UA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4647402" y="1677971"/>
            <a:ext cx="3271113" cy="554594"/>
          </a:xfrm>
          <a:prstGeom prst="rect">
            <a:avLst/>
          </a:prstGeom>
          <a:solidFill>
            <a:srgbClr val="213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– базової </a:t>
            </a:r>
          </a:p>
          <a:p>
            <a:pPr algn="ctr"/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підготовки</a:t>
            </a:r>
            <a:endParaRPr lang="uk-UA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Виконком\Pictures\245442929_1007805636735317_6202981211101009104_n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767" y="4126259"/>
            <a:ext cx="3721744" cy="2100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8898" y="6304002"/>
            <a:ext cx="90151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В даному закладі </a:t>
            </a:r>
            <a:r>
              <a:rPr lang="uk-UA" sz="14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навчається 354 дитини з м. </a:t>
            </a:r>
            <a:r>
              <a:rPr lang="uk-UA" sz="1400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Дунаївці</a:t>
            </a:r>
            <a:r>
              <a:rPr lang="uk-UA" sz="14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та 75 дітей сільської місцевості  </a:t>
            </a:r>
            <a:r>
              <a:rPr lang="uk-UA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(30 – с. </a:t>
            </a:r>
            <a:r>
              <a:rPr lang="uk-UA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Рахнівка</a:t>
            </a:r>
            <a:r>
              <a:rPr lang="uk-UA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, 22 – с. </a:t>
            </a:r>
            <a:r>
              <a:rPr lang="uk-UA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Голозубинці</a:t>
            </a:r>
            <a:r>
              <a:rPr lang="uk-UA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, 16 – с. </a:t>
            </a:r>
            <a:r>
              <a:rPr lang="uk-UA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Чаньків</a:t>
            </a:r>
            <a:r>
              <a:rPr lang="uk-UA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, 3 – с. </a:t>
            </a:r>
            <a:r>
              <a:rPr lang="uk-UA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Ганнівка</a:t>
            </a:r>
            <a:r>
              <a:rPr lang="uk-UA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, 2 – с. </a:t>
            </a:r>
            <a:r>
              <a:rPr lang="uk-UA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Зеленче</a:t>
            </a:r>
            <a:r>
              <a:rPr lang="uk-UA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, 1 – с. </a:t>
            </a:r>
            <a:r>
              <a:rPr lang="uk-UA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Мушкутинці</a:t>
            </a:r>
            <a:r>
              <a:rPr lang="uk-UA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, 1 – с. </a:t>
            </a:r>
            <a:r>
              <a:rPr lang="uk-UA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Січинці</a:t>
            </a:r>
            <a:r>
              <a:rPr lang="uk-UA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71368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207" y="260011"/>
            <a:ext cx="86605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1D3C7A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У </a:t>
            </a:r>
            <a:r>
              <a:rPr lang="uk-UA" b="1" dirty="0" smtClean="0">
                <a:solidFill>
                  <a:srgbClr val="1D3C7A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2021 році по програмі “Спроможна школа” з </a:t>
            </a:r>
            <a:r>
              <a:rPr lang="uk-UA" b="1" dirty="0">
                <a:solidFill>
                  <a:srgbClr val="1D3C7A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державного  фонду  </a:t>
            </a:r>
            <a:r>
              <a:rPr lang="uk-UA" b="1" dirty="0" smtClean="0">
                <a:solidFill>
                  <a:srgbClr val="1D3C7A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було </a:t>
            </a:r>
            <a:r>
              <a:rPr lang="uk-UA" b="1" dirty="0">
                <a:solidFill>
                  <a:srgbClr val="1D3C7A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виділено  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1 202,2 </a:t>
            </a:r>
            <a:r>
              <a:rPr lang="uk-UA" b="1" dirty="0" err="1" smtClean="0">
                <a:solidFill>
                  <a:srgbClr val="C00000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тис.грн</a:t>
            </a:r>
            <a:r>
              <a:rPr lang="uk-UA" b="1" dirty="0" smtClean="0">
                <a:solidFill>
                  <a:srgbClr val="1D3C7A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, </a:t>
            </a:r>
            <a:r>
              <a:rPr lang="uk-UA" b="1" dirty="0">
                <a:solidFill>
                  <a:srgbClr val="1D3C7A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з міського бюджету – 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133,4 </a:t>
            </a:r>
            <a:r>
              <a:rPr lang="uk-UA" b="1" dirty="0" err="1" smtClean="0">
                <a:solidFill>
                  <a:srgbClr val="C00000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тис.грн</a:t>
            </a:r>
            <a:r>
              <a:rPr lang="uk-UA" b="1" dirty="0">
                <a:solidFill>
                  <a:srgbClr val="C00000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.  </a:t>
            </a:r>
            <a:endParaRPr lang="uk-UA" b="1" dirty="0" smtClean="0">
              <a:solidFill>
                <a:srgbClr val="C00000"/>
              </a:solidFill>
              <a:latin typeface="Arial" pitchFamily="34" charset="0"/>
              <a:ea typeface="Microsoft YaHei" pitchFamily="34" charset="-122"/>
              <a:cs typeface="Arial" pitchFamily="34" charset="0"/>
            </a:endParaRPr>
          </a:p>
          <a:p>
            <a:pPr algn="ctr"/>
            <a:r>
              <a:rPr lang="uk-UA" b="1" dirty="0" smtClean="0">
                <a:solidFill>
                  <a:srgbClr val="1D3C7A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на </a:t>
            </a:r>
            <a:r>
              <a:rPr lang="uk-UA" b="1" dirty="0">
                <a:solidFill>
                  <a:srgbClr val="1D3C7A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реалізацію </a:t>
            </a:r>
            <a:r>
              <a:rPr lang="uk-UA" b="1" dirty="0" err="1" smtClean="0">
                <a:solidFill>
                  <a:srgbClr val="1D3C7A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проєкту</a:t>
            </a:r>
            <a:r>
              <a:rPr lang="uk-UA" b="1" dirty="0" smtClean="0">
                <a:solidFill>
                  <a:srgbClr val="1D3C7A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 </a:t>
            </a:r>
            <a:r>
              <a:rPr lang="uk-UA" b="1" dirty="0">
                <a:solidFill>
                  <a:srgbClr val="1D3C7A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«Капітальний </a:t>
            </a:r>
            <a:r>
              <a:rPr lang="uk-UA" b="1" dirty="0" smtClean="0">
                <a:solidFill>
                  <a:srgbClr val="1D3C7A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ремонт приміщень харчоблоку і їдальні Дунаєвецького НВК “Загальноосвітня школа </a:t>
            </a:r>
            <a:r>
              <a:rPr lang="uk-UA" b="1" dirty="0">
                <a:solidFill>
                  <a:srgbClr val="1D3C7A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І-ІІІ </a:t>
            </a:r>
            <a:r>
              <a:rPr lang="uk-UA" b="1" dirty="0" smtClean="0">
                <a:solidFill>
                  <a:srgbClr val="1D3C7A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ступенів, гімназія”</a:t>
            </a:r>
            <a:r>
              <a:rPr lang="uk-UA" b="1" dirty="0" smtClean="0">
                <a:solidFill>
                  <a:srgbClr val="1D3C7A"/>
                </a:solidFill>
              </a:rPr>
              <a:t>»</a:t>
            </a:r>
            <a:r>
              <a:rPr lang="uk-UA" b="1" dirty="0" smtClean="0">
                <a:solidFill>
                  <a:srgbClr val="1D3C7A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  </a:t>
            </a:r>
            <a:endParaRPr lang="ru-RU" b="1" dirty="0">
              <a:solidFill>
                <a:srgbClr val="1D3C7A"/>
              </a:solidFill>
              <a:latin typeface="Arial" pitchFamily="34" charset="0"/>
              <a:ea typeface="Microsoft YaHei" pitchFamily="34" charset="-122"/>
              <a:cs typeface="Arial" pitchFamily="34" charset="0"/>
            </a:endParaRPr>
          </a:p>
        </p:txBody>
      </p:sp>
      <p:pic>
        <p:nvPicPr>
          <p:cNvPr id="1026" name="Picture 2" descr="C:\Users\Sasha\Documents\ViberDownloads\PublicAccountMedia\0-04-05-c13553dca01559ee921daf787b19fcdee5e7f9ab8350032cfebae80f52b7dac0_d04c6cd3104149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8496" y="3987800"/>
            <a:ext cx="5553104" cy="2663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Sasha\Documents\ViberDownloads\PublicAccountMedia\0-04-05-f3ff397e79a4dd67a1d5deb45f54a128900ce001c5cade060c9273b5056fbe88_37871a20474319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530" y="1886612"/>
            <a:ext cx="5300054" cy="2507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733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462"/>
            <a:ext cx="9143999" cy="924448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Нова українська школа</a:t>
            </a:r>
            <a:endParaRPr lang="ru-RU" b="1" dirty="0">
              <a:ln>
                <a:solidFill>
                  <a:srgbClr val="F1F1F1"/>
                </a:solidFill>
              </a:ln>
              <a:solidFill>
                <a:srgbClr val="1D3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97280" y="1665126"/>
            <a:ext cx="69488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uk-UA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26</a:t>
            </a:r>
            <a:r>
              <a:rPr lang="uk-UA" sz="20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комп’ютерів </a:t>
            </a:r>
            <a:r>
              <a:rPr lang="uk-UA" sz="20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20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ноутбуки)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26</a:t>
            </a:r>
            <a:r>
              <a:rPr lang="uk-UA" sz="20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мультимедійних проекторів </a:t>
            </a:r>
            <a:endParaRPr lang="uk-UA" sz="2000" b="1" dirty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26</a:t>
            </a:r>
            <a:r>
              <a:rPr lang="uk-UA" sz="20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комплектів: багатофункціональний пристрій, ламінатор, проекційний екран</a:t>
            </a:r>
            <a:endParaRPr lang="uk-UA" sz="2000" b="1" dirty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417</a:t>
            </a:r>
            <a:r>
              <a:rPr lang="uk-UA" sz="20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комплектів меблів (</a:t>
            </a:r>
            <a:r>
              <a:rPr lang="uk-UA" sz="20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парта+стілець</a:t>
            </a:r>
            <a:r>
              <a:rPr lang="uk-UA" sz="20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26</a:t>
            </a:r>
            <a:r>
              <a:rPr lang="uk-UA" sz="20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аудиторних дошок</a:t>
            </a:r>
            <a:endParaRPr lang="uk-UA" sz="2000" b="1" dirty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розхідні </a:t>
            </a:r>
            <a:r>
              <a:rPr lang="uk-UA" sz="20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та дидактичні матеріали</a:t>
            </a:r>
          </a:p>
        </p:txBody>
      </p:sp>
      <p:sp>
        <p:nvSpPr>
          <p:cNvPr id="5" name="AutoShape 4" descr="Картинки по запросу &quot;клас нуш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102856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 суму </a:t>
            </a:r>
            <a:r>
              <a:rPr lang="uk-UA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uk-UA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664,0 тис грн.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 них </a:t>
            </a:r>
            <a:r>
              <a:rPr lang="uk-UA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457,0 тис грн</a:t>
            </a:r>
            <a:r>
              <a:rPr lang="uk-UA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– кошти </a:t>
            </a:r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місцевого 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бюджету, придбано:</a:t>
            </a:r>
            <a:endParaRPr lang="uk-UA" sz="20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G:\Дунаївці\ОСВІТА\2021\Обїзди по школах\IMG_3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643" y="3925671"/>
            <a:ext cx="4153991" cy="2769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G:\Дунаївці\ОСВІТА\2021\Обїзди по школах\IMG_3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162" y="3929270"/>
            <a:ext cx="4150994" cy="2767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561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5"/>
          <p:cNvGrpSpPr/>
          <p:nvPr/>
        </p:nvGrpSpPr>
        <p:grpSpPr>
          <a:xfrm>
            <a:off x="1817511" y="1467555"/>
            <a:ext cx="5305778" cy="5012267"/>
            <a:chOff x="3845140" y="1609452"/>
            <a:chExt cx="4501719" cy="4484638"/>
          </a:xfrm>
        </p:grpSpPr>
        <p:sp>
          <p:nvSpPr>
            <p:cNvPr id="5" name="任意多边形 26"/>
            <p:cNvSpPr/>
            <p:nvPr/>
          </p:nvSpPr>
          <p:spPr>
            <a:xfrm rot="10800000" flipH="1">
              <a:off x="5186896" y="1613642"/>
              <a:ext cx="857606" cy="2199361"/>
            </a:xfrm>
            <a:custGeom>
              <a:avLst/>
              <a:gdLst>
                <a:gd name="connsiteX0" fmla="*/ 0 w 1385972"/>
                <a:gd name="connsiteY0" fmla="*/ 2442900 h 3554375"/>
                <a:gd name="connsiteX1" fmla="*/ 0 w 1385972"/>
                <a:gd name="connsiteY1" fmla="*/ 3 h 3554375"/>
                <a:gd name="connsiteX2" fmla="*/ 1189110 w 1385972"/>
                <a:gd name="connsiteY2" fmla="*/ 3 h 3554375"/>
                <a:gd name="connsiteX3" fmla="*/ 1189135 w 1385972"/>
                <a:gd name="connsiteY3" fmla="*/ 0 h 3554375"/>
                <a:gd name="connsiteX4" fmla="*/ 1189135 w 1385972"/>
                <a:gd name="connsiteY4" fmla="*/ 1 h 3554375"/>
                <a:gd name="connsiteX5" fmla="*/ 1368968 w 1385972"/>
                <a:gd name="connsiteY5" fmla="*/ 119204 h 3554375"/>
                <a:gd name="connsiteX6" fmla="*/ 1369044 w 1385972"/>
                <a:gd name="connsiteY6" fmla="*/ 119449 h 3554375"/>
                <a:gd name="connsiteX7" fmla="*/ 1380341 w 1385972"/>
                <a:gd name="connsiteY7" fmla="*/ 155842 h 3554375"/>
                <a:gd name="connsiteX8" fmla="*/ 1384306 w 1385972"/>
                <a:gd name="connsiteY8" fmla="*/ 195176 h 3554375"/>
                <a:gd name="connsiteX9" fmla="*/ 1384305 w 1385972"/>
                <a:gd name="connsiteY9" fmla="*/ 3349132 h 3554375"/>
                <a:gd name="connsiteX10" fmla="*/ 1385972 w 1385972"/>
                <a:gd name="connsiteY10" fmla="*/ 3357698 h 3554375"/>
                <a:gd name="connsiteX11" fmla="*/ 1371681 w 1385972"/>
                <a:gd name="connsiteY11" fmla="*/ 3431143 h 3554375"/>
                <a:gd name="connsiteX12" fmla="*/ 1357037 w 1385972"/>
                <a:gd name="connsiteY12" fmla="*/ 3453195 h 3554375"/>
                <a:gd name="connsiteX13" fmla="*/ 1339737 w 1385972"/>
                <a:gd name="connsiteY13" fmla="*/ 3483350 h 3554375"/>
                <a:gd name="connsiteX14" fmla="*/ 1333329 w 1385972"/>
                <a:gd name="connsiteY14" fmla="*/ 3488897 h 3554375"/>
                <a:gd name="connsiteX15" fmla="*/ 1328807 w 1385972"/>
                <a:gd name="connsiteY15" fmla="*/ 3495707 h 3554375"/>
                <a:gd name="connsiteX16" fmla="*/ 1328808 w 1385972"/>
                <a:gd name="connsiteY16" fmla="*/ 3495707 h 3554375"/>
                <a:gd name="connsiteX17" fmla="*/ 1314458 w 1385972"/>
                <a:gd name="connsiteY17" fmla="*/ 3505236 h 3554375"/>
                <a:gd name="connsiteX18" fmla="*/ 1290337 w 1385972"/>
                <a:gd name="connsiteY18" fmla="*/ 3526119 h 3554375"/>
                <a:gd name="connsiteX19" fmla="*/ 1272413 w 1385972"/>
                <a:gd name="connsiteY19" fmla="*/ 3533156 h 3554375"/>
                <a:gd name="connsiteX20" fmla="*/ 1264245 w 1385972"/>
                <a:gd name="connsiteY20" fmla="*/ 3538580 h 3554375"/>
                <a:gd name="connsiteX21" fmla="*/ 1253047 w 1385972"/>
                <a:gd name="connsiteY21" fmla="*/ 3540759 h 3554375"/>
                <a:gd name="connsiteX22" fmla="*/ 1228467 w 1385972"/>
                <a:gd name="connsiteY22" fmla="*/ 3550409 h 3554375"/>
                <a:gd name="connsiteX23" fmla="*/ 1189134 w 1385972"/>
                <a:gd name="connsiteY23" fmla="*/ 3554375 h 3554375"/>
                <a:gd name="connsiteX24" fmla="*/ 1149800 w 1385972"/>
                <a:gd name="connsiteY24" fmla="*/ 3550409 h 3554375"/>
                <a:gd name="connsiteX25" fmla="*/ 1121945 w 1385972"/>
                <a:gd name="connsiteY25" fmla="*/ 3539473 h 3554375"/>
                <a:gd name="connsiteX26" fmla="*/ 1117357 w 1385972"/>
                <a:gd name="connsiteY26" fmla="*/ 3538580 h 3554375"/>
                <a:gd name="connsiteX27" fmla="*/ 1114011 w 1385972"/>
                <a:gd name="connsiteY27" fmla="*/ 3536358 h 3554375"/>
                <a:gd name="connsiteX28" fmla="*/ 1087931 w 1385972"/>
                <a:gd name="connsiteY28" fmla="*/ 3526119 h 3554375"/>
                <a:gd name="connsiteX29" fmla="*/ 1052835 w 1385972"/>
                <a:gd name="connsiteY29" fmla="*/ 3495733 h 3554375"/>
                <a:gd name="connsiteX30" fmla="*/ 1052794 w 1385972"/>
                <a:gd name="connsiteY30" fmla="*/ 3495707 h 3554375"/>
                <a:gd name="connsiteX31" fmla="*/ 1052734 w 1385972"/>
                <a:gd name="connsiteY31" fmla="*/ 3495646 h 3554375"/>
                <a:gd name="connsiteX32" fmla="*/ 1038530 w 1385972"/>
                <a:gd name="connsiteY32" fmla="*/ 3483350 h 3554375"/>
                <a:gd name="connsiteX33" fmla="*/ 1035965 w 1385972"/>
                <a:gd name="connsiteY33" fmla="*/ 3478877 h 355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85972" h="3554375">
                  <a:moveTo>
                    <a:pt x="0" y="2442900"/>
                  </a:moveTo>
                  <a:lnTo>
                    <a:pt x="0" y="3"/>
                  </a:lnTo>
                  <a:lnTo>
                    <a:pt x="1189110" y="3"/>
                  </a:lnTo>
                  <a:lnTo>
                    <a:pt x="1189135" y="0"/>
                  </a:lnTo>
                  <a:lnTo>
                    <a:pt x="1189135" y="1"/>
                  </a:lnTo>
                  <a:cubicBezTo>
                    <a:pt x="1269978" y="1"/>
                    <a:pt x="1339340" y="49154"/>
                    <a:pt x="1368968" y="119204"/>
                  </a:cubicBezTo>
                  <a:lnTo>
                    <a:pt x="1369044" y="119449"/>
                  </a:lnTo>
                  <a:lnTo>
                    <a:pt x="1380341" y="155842"/>
                  </a:lnTo>
                  <a:cubicBezTo>
                    <a:pt x="1382941" y="168547"/>
                    <a:pt x="1384306" y="181702"/>
                    <a:pt x="1384306" y="195176"/>
                  </a:cubicBezTo>
                  <a:lnTo>
                    <a:pt x="1384305" y="3349132"/>
                  </a:lnTo>
                  <a:lnTo>
                    <a:pt x="1385972" y="3357698"/>
                  </a:lnTo>
                  <a:cubicBezTo>
                    <a:pt x="1385971" y="3382673"/>
                    <a:pt x="1381209" y="3407648"/>
                    <a:pt x="1371681" y="3431143"/>
                  </a:cubicBezTo>
                  <a:lnTo>
                    <a:pt x="1357037" y="3453195"/>
                  </a:lnTo>
                  <a:lnTo>
                    <a:pt x="1339737" y="3483350"/>
                  </a:lnTo>
                  <a:lnTo>
                    <a:pt x="1333329" y="3488897"/>
                  </a:lnTo>
                  <a:lnTo>
                    <a:pt x="1328807" y="3495707"/>
                  </a:lnTo>
                  <a:lnTo>
                    <a:pt x="1328808" y="3495707"/>
                  </a:lnTo>
                  <a:lnTo>
                    <a:pt x="1314458" y="3505236"/>
                  </a:lnTo>
                  <a:lnTo>
                    <a:pt x="1290337" y="3526119"/>
                  </a:lnTo>
                  <a:lnTo>
                    <a:pt x="1272413" y="3533156"/>
                  </a:lnTo>
                  <a:lnTo>
                    <a:pt x="1264245" y="3538580"/>
                  </a:lnTo>
                  <a:lnTo>
                    <a:pt x="1253047" y="3540759"/>
                  </a:lnTo>
                  <a:lnTo>
                    <a:pt x="1228467" y="3550409"/>
                  </a:lnTo>
                  <a:lnTo>
                    <a:pt x="1189134" y="3554375"/>
                  </a:lnTo>
                  <a:lnTo>
                    <a:pt x="1149800" y="3550409"/>
                  </a:lnTo>
                  <a:lnTo>
                    <a:pt x="1121945" y="3539473"/>
                  </a:lnTo>
                  <a:lnTo>
                    <a:pt x="1117357" y="3538580"/>
                  </a:lnTo>
                  <a:lnTo>
                    <a:pt x="1114011" y="3536358"/>
                  </a:lnTo>
                  <a:lnTo>
                    <a:pt x="1087931" y="3526119"/>
                  </a:lnTo>
                  <a:lnTo>
                    <a:pt x="1052835" y="3495733"/>
                  </a:lnTo>
                  <a:lnTo>
                    <a:pt x="1052794" y="3495707"/>
                  </a:lnTo>
                  <a:lnTo>
                    <a:pt x="1052734" y="3495646"/>
                  </a:lnTo>
                  <a:lnTo>
                    <a:pt x="1038530" y="3483350"/>
                  </a:lnTo>
                  <a:lnTo>
                    <a:pt x="1035965" y="3478877"/>
                  </a:lnTo>
                  <a:close/>
                </a:path>
              </a:pathLst>
            </a:custGeom>
            <a:solidFill>
              <a:srgbClr val="C5C5C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27"/>
            <p:cNvSpPr/>
            <p:nvPr/>
          </p:nvSpPr>
          <p:spPr>
            <a:xfrm rot="5400000">
              <a:off x="5664567" y="1135971"/>
              <a:ext cx="857607" cy="4496458"/>
            </a:xfrm>
            <a:custGeom>
              <a:avLst/>
              <a:gdLst>
                <a:gd name="connsiteX0" fmla="*/ 0 w 1385974"/>
                <a:gd name="connsiteY0" fmla="*/ 6155222 h 7266697"/>
                <a:gd name="connsiteX1" fmla="*/ 0 w 1385974"/>
                <a:gd name="connsiteY1" fmla="*/ 3712325 h 7266697"/>
                <a:gd name="connsiteX2" fmla="*/ 1 w 1385974"/>
                <a:gd name="connsiteY2" fmla="*/ 3712325 h 7266697"/>
                <a:gd name="connsiteX3" fmla="*/ 1 w 1385974"/>
                <a:gd name="connsiteY3" fmla="*/ 3712318 h 7266697"/>
                <a:gd name="connsiteX4" fmla="*/ 1 w 1385974"/>
                <a:gd name="connsiteY4" fmla="*/ 3554381 h 7266697"/>
                <a:gd name="connsiteX5" fmla="*/ 1 w 1385974"/>
                <a:gd name="connsiteY5" fmla="*/ 1269421 h 7266697"/>
                <a:gd name="connsiteX6" fmla="*/ 2 w 1385974"/>
                <a:gd name="connsiteY6" fmla="*/ 1269420 h 7266697"/>
                <a:gd name="connsiteX7" fmla="*/ 2 w 1385974"/>
                <a:gd name="connsiteY7" fmla="*/ 1111477 h 7266697"/>
                <a:gd name="connsiteX8" fmla="*/ 1035967 w 1385974"/>
                <a:gd name="connsiteY8" fmla="*/ 75499 h 7266697"/>
                <a:gd name="connsiteX9" fmla="*/ 1038532 w 1385974"/>
                <a:gd name="connsiteY9" fmla="*/ 71027 h 7266697"/>
                <a:gd name="connsiteX10" fmla="*/ 1052736 w 1385974"/>
                <a:gd name="connsiteY10" fmla="*/ 58731 h 7266697"/>
                <a:gd name="connsiteX11" fmla="*/ 1052796 w 1385974"/>
                <a:gd name="connsiteY11" fmla="*/ 58669 h 7266697"/>
                <a:gd name="connsiteX12" fmla="*/ 1052837 w 1385974"/>
                <a:gd name="connsiteY12" fmla="*/ 58643 h 7266697"/>
                <a:gd name="connsiteX13" fmla="*/ 1087933 w 1385974"/>
                <a:gd name="connsiteY13" fmla="*/ 28257 h 7266697"/>
                <a:gd name="connsiteX14" fmla="*/ 1114013 w 1385974"/>
                <a:gd name="connsiteY14" fmla="*/ 18019 h 7266697"/>
                <a:gd name="connsiteX15" fmla="*/ 1117359 w 1385974"/>
                <a:gd name="connsiteY15" fmla="*/ 15797 h 7266697"/>
                <a:gd name="connsiteX16" fmla="*/ 1121947 w 1385974"/>
                <a:gd name="connsiteY16" fmla="*/ 14903 h 7266697"/>
                <a:gd name="connsiteX17" fmla="*/ 1149802 w 1385974"/>
                <a:gd name="connsiteY17" fmla="*/ 3967 h 7266697"/>
                <a:gd name="connsiteX18" fmla="*/ 1189136 w 1385974"/>
                <a:gd name="connsiteY18" fmla="*/ 0 h 7266697"/>
                <a:gd name="connsiteX19" fmla="*/ 1228469 w 1385974"/>
                <a:gd name="connsiteY19" fmla="*/ 3967 h 7266697"/>
                <a:gd name="connsiteX20" fmla="*/ 1253049 w 1385974"/>
                <a:gd name="connsiteY20" fmla="*/ 13617 h 7266697"/>
                <a:gd name="connsiteX21" fmla="*/ 1264247 w 1385974"/>
                <a:gd name="connsiteY21" fmla="*/ 15797 h 7266697"/>
                <a:gd name="connsiteX22" fmla="*/ 1272415 w 1385974"/>
                <a:gd name="connsiteY22" fmla="*/ 21221 h 7266697"/>
                <a:gd name="connsiteX23" fmla="*/ 1290339 w 1385974"/>
                <a:gd name="connsiteY23" fmla="*/ 28257 h 7266697"/>
                <a:gd name="connsiteX24" fmla="*/ 1314460 w 1385974"/>
                <a:gd name="connsiteY24" fmla="*/ 49141 h 7266697"/>
                <a:gd name="connsiteX25" fmla="*/ 1328810 w 1385974"/>
                <a:gd name="connsiteY25" fmla="*/ 58669 h 7266697"/>
                <a:gd name="connsiteX26" fmla="*/ 1328809 w 1385974"/>
                <a:gd name="connsiteY26" fmla="*/ 58669 h 7266697"/>
                <a:gd name="connsiteX27" fmla="*/ 1333331 w 1385974"/>
                <a:gd name="connsiteY27" fmla="*/ 65479 h 7266697"/>
                <a:gd name="connsiteX28" fmla="*/ 1339739 w 1385974"/>
                <a:gd name="connsiteY28" fmla="*/ 71027 h 7266697"/>
                <a:gd name="connsiteX29" fmla="*/ 1357039 w 1385974"/>
                <a:gd name="connsiteY29" fmla="*/ 101181 h 7266697"/>
                <a:gd name="connsiteX30" fmla="*/ 1371683 w 1385974"/>
                <a:gd name="connsiteY30" fmla="*/ 123233 h 7266697"/>
                <a:gd name="connsiteX31" fmla="*/ 1385974 w 1385974"/>
                <a:gd name="connsiteY31" fmla="*/ 196679 h 7266697"/>
                <a:gd name="connsiteX32" fmla="*/ 1384307 w 1385974"/>
                <a:gd name="connsiteY32" fmla="*/ 205245 h 7266697"/>
                <a:gd name="connsiteX33" fmla="*/ 1384307 w 1385974"/>
                <a:gd name="connsiteY33" fmla="*/ 346061 h 7266697"/>
                <a:gd name="connsiteX34" fmla="*/ 1385973 w 1385974"/>
                <a:gd name="connsiteY34" fmla="*/ 354623 h 7266697"/>
                <a:gd name="connsiteX35" fmla="*/ 1384307 w 1385974"/>
                <a:gd name="connsiteY35" fmla="*/ 363184 h 7266697"/>
                <a:gd name="connsiteX36" fmla="*/ 1384308 w 1385974"/>
                <a:gd name="connsiteY36" fmla="*/ 2491961 h 7266697"/>
                <a:gd name="connsiteX37" fmla="*/ 1385974 w 1385974"/>
                <a:gd name="connsiteY37" fmla="*/ 2491961 h 7266697"/>
                <a:gd name="connsiteX38" fmla="*/ 1385974 w 1385974"/>
                <a:gd name="connsiteY38" fmla="*/ 4940351 h 7266697"/>
                <a:gd name="connsiteX39" fmla="*/ 1385973 w 1385974"/>
                <a:gd name="connsiteY39" fmla="*/ 4940351 h 7266697"/>
                <a:gd name="connsiteX40" fmla="*/ 1385973 w 1385974"/>
                <a:gd name="connsiteY40" fmla="*/ 5098295 h 7266697"/>
                <a:gd name="connsiteX41" fmla="*/ 1384307 w 1385974"/>
                <a:gd name="connsiteY41" fmla="*/ 5098295 h 7266697"/>
                <a:gd name="connsiteX42" fmla="*/ 1384306 w 1385974"/>
                <a:gd name="connsiteY42" fmla="*/ 6903510 h 7266697"/>
                <a:gd name="connsiteX43" fmla="*/ 1385973 w 1385974"/>
                <a:gd name="connsiteY43" fmla="*/ 6912076 h 7266697"/>
                <a:gd name="connsiteX44" fmla="*/ 1384305 w 1385974"/>
                <a:gd name="connsiteY44" fmla="*/ 6920648 h 7266697"/>
                <a:gd name="connsiteX45" fmla="*/ 1384305 w 1385974"/>
                <a:gd name="connsiteY45" fmla="*/ 7061454 h 7266697"/>
                <a:gd name="connsiteX46" fmla="*/ 1385972 w 1385974"/>
                <a:gd name="connsiteY46" fmla="*/ 7070020 h 7266697"/>
                <a:gd name="connsiteX47" fmla="*/ 1371681 w 1385974"/>
                <a:gd name="connsiteY47" fmla="*/ 7143465 h 7266697"/>
                <a:gd name="connsiteX48" fmla="*/ 1357037 w 1385974"/>
                <a:gd name="connsiteY48" fmla="*/ 7165517 h 7266697"/>
                <a:gd name="connsiteX49" fmla="*/ 1339737 w 1385974"/>
                <a:gd name="connsiteY49" fmla="*/ 7195672 h 7266697"/>
                <a:gd name="connsiteX50" fmla="*/ 1333329 w 1385974"/>
                <a:gd name="connsiteY50" fmla="*/ 7201219 h 7266697"/>
                <a:gd name="connsiteX51" fmla="*/ 1328807 w 1385974"/>
                <a:gd name="connsiteY51" fmla="*/ 7208029 h 7266697"/>
                <a:gd name="connsiteX52" fmla="*/ 1328808 w 1385974"/>
                <a:gd name="connsiteY52" fmla="*/ 7208029 h 7266697"/>
                <a:gd name="connsiteX53" fmla="*/ 1314458 w 1385974"/>
                <a:gd name="connsiteY53" fmla="*/ 7217558 h 7266697"/>
                <a:gd name="connsiteX54" fmla="*/ 1290337 w 1385974"/>
                <a:gd name="connsiteY54" fmla="*/ 7238441 h 7266697"/>
                <a:gd name="connsiteX55" fmla="*/ 1272413 w 1385974"/>
                <a:gd name="connsiteY55" fmla="*/ 7245478 h 7266697"/>
                <a:gd name="connsiteX56" fmla="*/ 1264245 w 1385974"/>
                <a:gd name="connsiteY56" fmla="*/ 7250902 h 7266697"/>
                <a:gd name="connsiteX57" fmla="*/ 1253047 w 1385974"/>
                <a:gd name="connsiteY57" fmla="*/ 7253081 h 7266697"/>
                <a:gd name="connsiteX58" fmla="*/ 1228467 w 1385974"/>
                <a:gd name="connsiteY58" fmla="*/ 7262731 h 7266697"/>
                <a:gd name="connsiteX59" fmla="*/ 1189134 w 1385974"/>
                <a:gd name="connsiteY59" fmla="*/ 7266697 h 7266697"/>
                <a:gd name="connsiteX60" fmla="*/ 1149800 w 1385974"/>
                <a:gd name="connsiteY60" fmla="*/ 7262731 h 7266697"/>
                <a:gd name="connsiteX61" fmla="*/ 1121945 w 1385974"/>
                <a:gd name="connsiteY61" fmla="*/ 7251795 h 7266697"/>
                <a:gd name="connsiteX62" fmla="*/ 1117357 w 1385974"/>
                <a:gd name="connsiteY62" fmla="*/ 7250902 h 7266697"/>
                <a:gd name="connsiteX63" fmla="*/ 1114011 w 1385974"/>
                <a:gd name="connsiteY63" fmla="*/ 7248680 h 7266697"/>
                <a:gd name="connsiteX64" fmla="*/ 1087931 w 1385974"/>
                <a:gd name="connsiteY64" fmla="*/ 7238441 h 7266697"/>
                <a:gd name="connsiteX65" fmla="*/ 1052835 w 1385974"/>
                <a:gd name="connsiteY65" fmla="*/ 7208055 h 7266697"/>
                <a:gd name="connsiteX66" fmla="*/ 1052794 w 1385974"/>
                <a:gd name="connsiteY66" fmla="*/ 7208029 h 7266697"/>
                <a:gd name="connsiteX67" fmla="*/ 1052734 w 1385974"/>
                <a:gd name="connsiteY67" fmla="*/ 7207968 h 7266697"/>
                <a:gd name="connsiteX68" fmla="*/ 1038530 w 1385974"/>
                <a:gd name="connsiteY68" fmla="*/ 7195672 h 7266697"/>
                <a:gd name="connsiteX69" fmla="*/ 1035965 w 1385974"/>
                <a:gd name="connsiteY69" fmla="*/ 7191199 h 726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85974" h="7266697">
                  <a:moveTo>
                    <a:pt x="0" y="6155222"/>
                  </a:moveTo>
                  <a:lnTo>
                    <a:pt x="0" y="3712325"/>
                  </a:lnTo>
                  <a:lnTo>
                    <a:pt x="1" y="3712325"/>
                  </a:lnTo>
                  <a:lnTo>
                    <a:pt x="1" y="3712318"/>
                  </a:lnTo>
                  <a:lnTo>
                    <a:pt x="1" y="3554381"/>
                  </a:lnTo>
                  <a:lnTo>
                    <a:pt x="1" y="1269421"/>
                  </a:lnTo>
                  <a:lnTo>
                    <a:pt x="2" y="1269420"/>
                  </a:lnTo>
                  <a:lnTo>
                    <a:pt x="2" y="1111477"/>
                  </a:lnTo>
                  <a:lnTo>
                    <a:pt x="1035967" y="75499"/>
                  </a:lnTo>
                  <a:lnTo>
                    <a:pt x="1038532" y="71027"/>
                  </a:lnTo>
                  <a:lnTo>
                    <a:pt x="1052736" y="58731"/>
                  </a:lnTo>
                  <a:lnTo>
                    <a:pt x="1052796" y="58669"/>
                  </a:lnTo>
                  <a:lnTo>
                    <a:pt x="1052837" y="58643"/>
                  </a:lnTo>
                  <a:lnTo>
                    <a:pt x="1087933" y="28257"/>
                  </a:lnTo>
                  <a:lnTo>
                    <a:pt x="1114013" y="18019"/>
                  </a:lnTo>
                  <a:lnTo>
                    <a:pt x="1117359" y="15797"/>
                  </a:lnTo>
                  <a:lnTo>
                    <a:pt x="1121947" y="14903"/>
                  </a:lnTo>
                  <a:lnTo>
                    <a:pt x="1149802" y="3967"/>
                  </a:lnTo>
                  <a:lnTo>
                    <a:pt x="1189136" y="0"/>
                  </a:lnTo>
                  <a:lnTo>
                    <a:pt x="1228469" y="3967"/>
                  </a:lnTo>
                  <a:lnTo>
                    <a:pt x="1253049" y="13617"/>
                  </a:lnTo>
                  <a:lnTo>
                    <a:pt x="1264247" y="15797"/>
                  </a:lnTo>
                  <a:lnTo>
                    <a:pt x="1272415" y="21221"/>
                  </a:lnTo>
                  <a:lnTo>
                    <a:pt x="1290339" y="28257"/>
                  </a:lnTo>
                  <a:lnTo>
                    <a:pt x="1314460" y="49141"/>
                  </a:lnTo>
                  <a:lnTo>
                    <a:pt x="1328810" y="58669"/>
                  </a:lnTo>
                  <a:lnTo>
                    <a:pt x="1328809" y="58669"/>
                  </a:lnTo>
                  <a:lnTo>
                    <a:pt x="1333331" y="65479"/>
                  </a:lnTo>
                  <a:lnTo>
                    <a:pt x="1339739" y="71027"/>
                  </a:lnTo>
                  <a:lnTo>
                    <a:pt x="1357039" y="101181"/>
                  </a:lnTo>
                  <a:lnTo>
                    <a:pt x="1371683" y="123233"/>
                  </a:lnTo>
                  <a:cubicBezTo>
                    <a:pt x="1381211" y="146729"/>
                    <a:pt x="1385973" y="171703"/>
                    <a:pt x="1385974" y="196679"/>
                  </a:cubicBezTo>
                  <a:lnTo>
                    <a:pt x="1384307" y="205245"/>
                  </a:lnTo>
                  <a:lnTo>
                    <a:pt x="1384307" y="346061"/>
                  </a:lnTo>
                  <a:lnTo>
                    <a:pt x="1385973" y="354623"/>
                  </a:lnTo>
                  <a:lnTo>
                    <a:pt x="1384307" y="363184"/>
                  </a:lnTo>
                  <a:lnTo>
                    <a:pt x="1384308" y="2491961"/>
                  </a:lnTo>
                  <a:lnTo>
                    <a:pt x="1385974" y="2491961"/>
                  </a:lnTo>
                  <a:lnTo>
                    <a:pt x="1385974" y="4940351"/>
                  </a:lnTo>
                  <a:lnTo>
                    <a:pt x="1385973" y="4940351"/>
                  </a:lnTo>
                  <a:lnTo>
                    <a:pt x="1385973" y="5098295"/>
                  </a:lnTo>
                  <a:lnTo>
                    <a:pt x="1384307" y="5098295"/>
                  </a:lnTo>
                  <a:lnTo>
                    <a:pt x="1384306" y="6903510"/>
                  </a:lnTo>
                  <a:lnTo>
                    <a:pt x="1385973" y="6912076"/>
                  </a:lnTo>
                  <a:lnTo>
                    <a:pt x="1384305" y="6920648"/>
                  </a:lnTo>
                  <a:lnTo>
                    <a:pt x="1384305" y="7061454"/>
                  </a:lnTo>
                  <a:lnTo>
                    <a:pt x="1385972" y="7070020"/>
                  </a:lnTo>
                  <a:cubicBezTo>
                    <a:pt x="1385971" y="7094995"/>
                    <a:pt x="1381209" y="7119970"/>
                    <a:pt x="1371681" y="7143465"/>
                  </a:cubicBezTo>
                  <a:lnTo>
                    <a:pt x="1357037" y="7165517"/>
                  </a:lnTo>
                  <a:lnTo>
                    <a:pt x="1339737" y="7195672"/>
                  </a:lnTo>
                  <a:lnTo>
                    <a:pt x="1333329" y="7201219"/>
                  </a:lnTo>
                  <a:lnTo>
                    <a:pt x="1328807" y="7208029"/>
                  </a:lnTo>
                  <a:lnTo>
                    <a:pt x="1328808" y="7208029"/>
                  </a:lnTo>
                  <a:lnTo>
                    <a:pt x="1314458" y="7217558"/>
                  </a:lnTo>
                  <a:lnTo>
                    <a:pt x="1290337" y="7238441"/>
                  </a:lnTo>
                  <a:lnTo>
                    <a:pt x="1272413" y="7245478"/>
                  </a:lnTo>
                  <a:lnTo>
                    <a:pt x="1264245" y="7250902"/>
                  </a:lnTo>
                  <a:lnTo>
                    <a:pt x="1253047" y="7253081"/>
                  </a:lnTo>
                  <a:lnTo>
                    <a:pt x="1228467" y="7262731"/>
                  </a:lnTo>
                  <a:lnTo>
                    <a:pt x="1189134" y="7266697"/>
                  </a:lnTo>
                  <a:lnTo>
                    <a:pt x="1149800" y="7262731"/>
                  </a:lnTo>
                  <a:lnTo>
                    <a:pt x="1121945" y="7251795"/>
                  </a:lnTo>
                  <a:lnTo>
                    <a:pt x="1117357" y="7250902"/>
                  </a:lnTo>
                  <a:lnTo>
                    <a:pt x="1114011" y="7248680"/>
                  </a:lnTo>
                  <a:lnTo>
                    <a:pt x="1087931" y="7238441"/>
                  </a:lnTo>
                  <a:lnTo>
                    <a:pt x="1052835" y="7208055"/>
                  </a:lnTo>
                  <a:lnTo>
                    <a:pt x="1052794" y="7208029"/>
                  </a:lnTo>
                  <a:lnTo>
                    <a:pt x="1052734" y="7207968"/>
                  </a:lnTo>
                  <a:lnTo>
                    <a:pt x="1038530" y="7195672"/>
                  </a:lnTo>
                  <a:lnTo>
                    <a:pt x="1035965" y="7191199"/>
                  </a:lnTo>
                  <a:close/>
                </a:path>
              </a:pathLst>
            </a:custGeom>
            <a:solidFill>
              <a:srgbClr val="D8D8D8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28"/>
            <p:cNvSpPr/>
            <p:nvPr/>
          </p:nvSpPr>
          <p:spPr>
            <a:xfrm rot="10800000">
              <a:off x="6135867" y="1612636"/>
              <a:ext cx="857607" cy="4481454"/>
            </a:xfrm>
            <a:custGeom>
              <a:avLst/>
              <a:gdLst>
                <a:gd name="connsiteX0" fmla="*/ 1189134 w 1385973"/>
                <a:gd name="connsiteY0" fmla="*/ 7242452 h 7242452"/>
                <a:gd name="connsiteX1" fmla="*/ 1149800 w 1385973"/>
                <a:gd name="connsiteY1" fmla="*/ 7238486 h 7242452"/>
                <a:gd name="connsiteX2" fmla="*/ 1121945 w 1385973"/>
                <a:gd name="connsiteY2" fmla="*/ 7227550 h 7242452"/>
                <a:gd name="connsiteX3" fmla="*/ 1117357 w 1385973"/>
                <a:gd name="connsiteY3" fmla="*/ 7226657 h 7242452"/>
                <a:gd name="connsiteX4" fmla="*/ 1114011 w 1385973"/>
                <a:gd name="connsiteY4" fmla="*/ 7224435 h 7242452"/>
                <a:gd name="connsiteX5" fmla="*/ 1087931 w 1385973"/>
                <a:gd name="connsiteY5" fmla="*/ 7214196 h 7242452"/>
                <a:gd name="connsiteX6" fmla="*/ 1052835 w 1385973"/>
                <a:gd name="connsiteY6" fmla="*/ 7183810 h 7242452"/>
                <a:gd name="connsiteX7" fmla="*/ 1052794 w 1385973"/>
                <a:gd name="connsiteY7" fmla="*/ 7183784 h 7242452"/>
                <a:gd name="connsiteX8" fmla="*/ 1052734 w 1385973"/>
                <a:gd name="connsiteY8" fmla="*/ 7183723 h 7242452"/>
                <a:gd name="connsiteX9" fmla="*/ 1038530 w 1385973"/>
                <a:gd name="connsiteY9" fmla="*/ 7171427 h 7242452"/>
                <a:gd name="connsiteX10" fmla="*/ 1035965 w 1385973"/>
                <a:gd name="connsiteY10" fmla="*/ 7166954 h 7242452"/>
                <a:gd name="connsiteX11" fmla="*/ 0 w 1385973"/>
                <a:gd name="connsiteY11" fmla="*/ 6130977 h 7242452"/>
                <a:gd name="connsiteX12" fmla="*/ 0 w 1385973"/>
                <a:gd name="connsiteY12" fmla="*/ 5997277 h 7242452"/>
                <a:gd name="connsiteX13" fmla="*/ 0 w 1385973"/>
                <a:gd name="connsiteY13" fmla="*/ 3688080 h 7242452"/>
                <a:gd name="connsiteX14" fmla="*/ 0 w 1385973"/>
                <a:gd name="connsiteY14" fmla="*/ 3554380 h 7242452"/>
                <a:gd name="connsiteX15" fmla="*/ 1 w 1385973"/>
                <a:gd name="connsiteY15" fmla="*/ 3554380 h 7242452"/>
                <a:gd name="connsiteX16" fmla="*/ 1 w 1385973"/>
                <a:gd name="connsiteY16" fmla="*/ 3554373 h 7242452"/>
                <a:gd name="connsiteX17" fmla="*/ 1 w 1385973"/>
                <a:gd name="connsiteY17" fmla="*/ 1245176 h 7242452"/>
                <a:gd name="connsiteX18" fmla="*/ 1 w 1385973"/>
                <a:gd name="connsiteY18" fmla="*/ 1111476 h 7242452"/>
                <a:gd name="connsiteX19" fmla="*/ 1035966 w 1385973"/>
                <a:gd name="connsiteY19" fmla="*/ 75498 h 7242452"/>
                <a:gd name="connsiteX20" fmla="*/ 1038531 w 1385973"/>
                <a:gd name="connsiteY20" fmla="*/ 71026 h 7242452"/>
                <a:gd name="connsiteX21" fmla="*/ 1052735 w 1385973"/>
                <a:gd name="connsiteY21" fmla="*/ 58730 h 7242452"/>
                <a:gd name="connsiteX22" fmla="*/ 1052795 w 1385973"/>
                <a:gd name="connsiteY22" fmla="*/ 58668 h 7242452"/>
                <a:gd name="connsiteX23" fmla="*/ 1052836 w 1385973"/>
                <a:gd name="connsiteY23" fmla="*/ 58642 h 7242452"/>
                <a:gd name="connsiteX24" fmla="*/ 1087932 w 1385973"/>
                <a:gd name="connsiteY24" fmla="*/ 28256 h 7242452"/>
                <a:gd name="connsiteX25" fmla="*/ 1114012 w 1385973"/>
                <a:gd name="connsiteY25" fmla="*/ 18018 h 7242452"/>
                <a:gd name="connsiteX26" fmla="*/ 1117358 w 1385973"/>
                <a:gd name="connsiteY26" fmla="*/ 15796 h 7242452"/>
                <a:gd name="connsiteX27" fmla="*/ 1121946 w 1385973"/>
                <a:gd name="connsiteY27" fmla="*/ 14902 h 7242452"/>
                <a:gd name="connsiteX28" fmla="*/ 1149801 w 1385973"/>
                <a:gd name="connsiteY28" fmla="*/ 3966 h 7242452"/>
                <a:gd name="connsiteX29" fmla="*/ 1189135 w 1385973"/>
                <a:gd name="connsiteY29" fmla="*/ 0 h 7242452"/>
                <a:gd name="connsiteX30" fmla="*/ 1228468 w 1385973"/>
                <a:gd name="connsiteY30" fmla="*/ 3966 h 7242452"/>
                <a:gd name="connsiteX31" fmla="*/ 1253048 w 1385973"/>
                <a:gd name="connsiteY31" fmla="*/ 13616 h 7242452"/>
                <a:gd name="connsiteX32" fmla="*/ 1264246 w 1385973"/>
                <a:gd name="connsiteY32" fmla="*/ 15796 h 7242452"/>
                <a:gd name="connsiteX33" fmla="*/ 1272414 w 1385973"/>
                <a:gd name="connsiteY33" fmla="*/ 21220 h 7242452"/>
                <a:gd name="connsiteX34" fmla="*/ 1290338 w 1385973"/>
                <a:gd name="connsiteY34" fmla="*/ 28256 h 7242452"/>
                <a:gd name="connsiteX35" fmla="*/ 1314459 w 1385973"/>
                <a:gd name="connsiteY35" fmla="*/ 49140 h 7242452"/>
                <a:gd name="connsiteX36" fmla="*/ 1328809 w 1385973"/>
                <a:gd name="connsiteY36" fmla="*/ 58668 h 7242452"/>
                <a:gd name="connsiteX37" fmla="*/ 1328808 w 1385973"/>
                <a:gd name="connsiteY37" fmla="*/ 58668 h 7242452"/>
                <a:gd name="connsiteX38" fmla="*/ 1333330 w 1385973"/>
                <a:gd name="connsiteY38" fmla="*/ 65478 h 7242452"/>
                <a:gd name="connsiteX39" fmla="*/ 1339738 w 1385973"/>
                <a:gd name="connsiteY39" fmla="*/ 71026 h 7242452"/>
                <a:gd name="connsiteX40" fmla="*/ 1357038 w 1385973"/>
                <a:gd name="connsiteY40" fmla="*/ 101180 h 7242452"/>
                <a:gd name="connsiteX41" fmla="*/ 1371682 w 1385973"/>
                <a:gd name="connsiteY41" fmla="*/ 123232 h 7242452"/>
                <a:gd name="connsiteX42" fmla="*/ 1385973 w 1385973"/>
                <a:gd name="connsiteY42" fmla="*/ 196678 h 7242452"/>
                <a:gd name="connsiteX43" fmla="*/ 1384306 w 1385973"/>
                <a:gd name="connsiteY43" fmla="*/ 205244 h 7242452"/>
                <a:gd name="connsiteX44" fmla="*/ 1384306 w 1385973"/>
                <a:gd name="connsiteY44" fmla="*/ 321811 h 7242452"/>
                <a:gd name="connsiteX45" fmla="*/ 1385973 w 1385973"/>
                <a:gd name="connsiteY45" fmla="*/ 330378 h 7242452"/>
                <a:gd name="connsiteX46" fmla="*/ 1384306 w 1385973"/>
                <a:gd name="connsiteY46" fmla="*/ 338944 h 7242452"/>
                <a:gd name="connsiteX47" fmla="*/ 1384307 w 1385973"/>
                <a:gd name="connsiteY47" fmla="*/ 2491960 h 7242452"/>
                <a:gd name="connsiteX48" fmla="*/ 1385973 w 1385973"/>
                <a:gd name="connsiteY48" fmla="*/ 2491960 h 7242452"/>
                <a:gd name="connsiteX49" fmla="*/ 1385973 w 1385973"/>
                <a:gd name="connsiteY49" fmla="*/ 2625660 h 7242452"/>
                <a:gd name="connsiteX50" fmla="*/ 1385973 w 1385973"/>
                <a:gd name="connsiteY50" fmla="*/ 4940350 h 7242452"/>
                <a:gd name="connsiteX51" fmla="*/ 1385973 w 1385973"/>
                <a:gd name="connsiteY51" fmla="*/ 5074050 h 7242452"/>
                <a:gd name="connsiteX52" fmla="*/ 1384306 w 1385973"/>
                <a:gd name="connsiteY52" fmla="*/ 5074050 h 7242452"/>
                <a:gd name="connsiteX53" fmla="*/ 1384305 w 1385973"/>
                <a:gd name="connsiteY53" fmla="*/ 6903510 h 7242452"/>
                <a:gd name="connsiteX54" fmla="*/ 1385972 w 1385973"/>
                <a:gd name="connsiteY54" fmla="*/ 6912075 h 7242452"/>
                <a:gd name="connsiteX55" fmla="*/ 1384305 w 1385973"/>
                <a:gd name="connsiteY55" fmla="*/ 6920642 h 7242452"/>
                <a:gd name="connsiteX56" fmla="*/ 1384305 w 1385973"/>
                <a:gd name="connsiteY56" fmla="*/ 7037209 h 7242452"/>
                <a:gd name="connsiteX57" fmla="*/ 1385972 w 1385973"/>
                <a:gd name="connsiteY57" fmla="*/ 7045775 h 7242452"/>
                <a:gd name="connsiteX58" fmla="*/ 1371681 w 1385973"/>
                <a:gd name="connsiteY58" fmla="*/ 7119220 h 7242452"/>
                <a:gd name="connsiteX59" fmla="*/ 1357037 w 1385973"/>
                <a:gd name="connsiteY59" fmla="*/ 7141272 h 7242452"/>
                <a:gd name="connsiteX60" fmla="*/ 1339737 w 1385973"/>
                <a:gd name="connsiteY60" fmla="*/ 7171427 h 7242452"/>
                <a:gd name="connsiteX61" fmla="*/ 1333329 w 1385973"/>
                <a:gd name="connsiteY61" fmla="*/ 7176974 h 7242452"/>
                <a:gd name="connsiteX62" fmla="*/ 1328807 w 1385973"/>
                <a:gd name="connsiteY62" fmla="*/ 7183784 h 7242452"/>
                <a:gd name="connsiteX63" fmla="*/ 1328808 w 1385973"/>
                <a:gd name="connsiteY63" fmla="*/ 7183784 h 7242452"/>
                <a:gd name="connsiteX64" fmla="*/ 1314458 w 1385973"/>
                <a:gd name="connsiteY64" fmla="*/ 7193313 h 7242452"/>
                <a:gd name="connsiteX65" fmla="*/ 1290337 w 1385973"/>
                <a:gd name="connsiteY65" fmla="*/ 7214196 h 7242452"/>
                <a:gd name="connsiteX66" fmla="*/ 1272413 w 1385973"/>
                <a:gd name="connsiteY66" fmla="*/ 7221233 h 7242452"/>
                <a:gd name="connsiteX67" fmla="*/ 1264245 w 1385973"/>
                <a:gd name="connsiteY67" fmla="*/ 7226657 h 7242452"/>
                <a:gd name="connsiteX68" fmla="*/ 1253047 w 1385973"/>
                <a:gd name="connsiteY68" fmla="*/ 7228836 h 7242452"/>
                <a:gd name="connsiteX69" fmla="*/ 1228467 w 1385973"/>
                <a:gd name="connsiteY69" fmla="*/ 7238486 h 724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85973" h="7242452">
                  <a:moveTo>
                    <a:pt x="1189134" y="7242452"/>
                  </a:moveTo>
                  <a:lnTo>
                    <a:pt x="1149800" y="7238486"/>
                  </a:lnTo>
                  <a:lnTo>
                    <a:pt x="1121945" y="7227550"/>
                  </a:lnTo>
                  <a:lnTo>
                    <a:pt x="1117357" y="7226657"/>
                  </a:lnTo>
                  <a:lnTo>
                    <a:pt x="1114011" y="7224435"/>
                  </a:lnTo>
                  <a:lnTo>
                    <a:pt x="1087931" y="7214196"/>
                  </a:lnTo>
                  <a:lnTo>
                    <a:pt x="1052835" y="7183810"/>
                  </a:lnTo>
                  <a:lnTo>
                    <a:pt x="1052794" y="7183784"/>
                  </a:lnTo>
                  <a:lnTo>
                    <a:pt x="1052734" y="7183723"/>
                  </a:lnTo>
                  <a:lnTo>
                    <a:pt x="1038530" y="7171427"/>
                  </a:lnTo>
                  <a:lnTo>
                    <a:pt x="1035965" y="7166954"/>
                  </a:lnTo>
                  <a:lnTo>
                    <a:pt x="0" y="6130977"/>
                  </a:lnTo>
                  <a:lnTo>
                    <a:pt x="0" y="5997277"/>
                  </a:lnTo>
                  <a:lnTo>
                    <a:pt x="0" y="3688080"/>
                  </a:lnTo>
                  <a:lnTo>
                    <a:pt x="0" y="3554380"/>
                  </a:lnTo>
                  <a:lnTo>
                    <a:pt x="1" y="3554380"/>
                  </a:lnTo>
                  <a:lnTo>
                    <a:pt x="1" y="3554373"/>
                  </a:lnTo>
                  <a:lnTo>
                    <a:pt x="1" y="1245176"/>
                  </a:lnTo>
                  <a:lnTo>
                    <a:pt x="1" y="1111476"/>
                  </a:lnTo>
                  <a:lnTo>
                    <a:pt x="1035966" y="75498"/>
                  </a:lnTo>
                  <a:lnTo>
                    <a:pt x="1038531" y="71026"/>
                  </a:lnTo>
                  <a:lnTo>
                    <a:pt x="1052735" y="58730"/>
                  </a:lnTo>
                  <a:lnTo>
                    <a:pt x="1052795" y="58668"/>
                  </a:lnTo>
                  <a:lnTo>
                    <a:pt x="1052836" y="58642"/>
                  </a:lnTo>
                  <a:lnTo>
                    <a:pt x="1087932" y="28256"/>
                  </a:lnTo>
                  <a:lnTo>
                    <a:pt x="1114012" y="18018"/>
                  </a:lnTo>
                  <a:lnTo>
                    <a:pt x="1117358" y="15796"/>
                  </a:lnTo>
                  <a:lnTo>
                    <a:pt x="1121946" y="14902"/>
                  </a:lnTo>
                  <a:lnTo>
                    <a:pt x="1149801" y="3966"/>
                  </a:lnTo>
                  <a:lnTo>
                    <a:pt x="1189135" y="0"/>
                  </a:lnTo>
                  <a:lnTo>
                    <a:pt x="1228468" y="3966"/>
                  </a:lnTo>
                  <a:lnTo>
                    <a:pt x="1253048" y="13616"/>
                  </a:lnTo>
                  <a:lnTo>
                    <a:pt x="1264246" y="15796"/>
                  </a:lnTo>
                  <a:lnTo>
                    <a:pt x="1272414" y="21220"/>
                  </a:lnTo>
                  <a:lnTo>
                    <a:pt x="1290338" y="28256"/>
                  </a:lnTo>
                  <a:lnTo>
                    <a:pt x="1314459" y="49140"/>
                  </a:lnTo>
                  <a:lnTo>
                    <a:pt x="1328809" y="58668"/>
                  </a:lnTo>
                  <a:lnTo>
                    <a:pt x="1328808" y="58668"/>
                  </a:lnTo>
                  <a:lnTo>
                    <a:pt x="1333330" y="65478"/>
                  </a:lnTo>
                  <a:lnTo>
                    <a:pt x="1339738" y="71026"/>
                  </a:lnTo>
                  <a:lnTo>
                    <a:pt x="1357038" y="101180"/>
                  </a:lnTo>
                  <a:lnTo>
                    <a:pt x="1371682" y="123232"/>
                  </a:lnTo>
                  <a:cubicBezTo>
                    <a:pt x="1381210" y="146728"/>
                    <a:pt x="1385972" y="171702"/>
                    <a:pt x="1385973" y="196678"/>
                  </a:cubicBezTo>
                  <a:lnTo>
                    <a:pt x="1384306" y="205244"/>
                  </a:lnTo>
                  <a:lnTo>
                    <a:pt x="1384306" y="321811"/>
                  </a:lnTo>
                  <a:lnTo>
                    <a:pt x="1385973" y="330378"/>
                  </a:lnTo>
                  <a:lnTo>
                    <a:pt x="1384306" y="338944"/>
                  </a:lnTo>
                  <a:lnTo>
                    <a:pt x="1384307" y="2491960"/>
                  </a:lnTo>
                  <a:lnTo>
                    <a:pt x="1385973" y="2491960"/>
                  </a:lnTo>
                  <a:lnTo>
                    <a:pt x="1385973" y="2625660"/>
                  </a:lnTo>
                  <a:lnTo>
                    <a:pt x="1385973" y="4940350"/>
                  </a:lnTo>
                  <a:lnTo>
                    <a:pt x="1385973" y="5074050"/>
                  </a:lnTo>
                  <a:lnTo>
                    <a:pt x="1384306" y="5074050"/>
                  </a:lnTo>
                  <a:lnTo>
                    <a:pt x="1384305" y="6903510"/>
                  </a:lnTo>
                  <a:lnTo>
                    <a:pt x="1385972" y="6912075"/>
                  </a:lnTo>
                  <a:lnTo>
                    <a:pt x="1384305" y="6920642"/>
                  </a:lnTo>
                  <a:lnTo>
                    <a:pt x="1384305" y="7037209"/>
                  </a:lnTo>
                  <a:lnTo>
                    <a:pt x="1385972" y="7045775"/>
                  </a:lnTo>
                  <a:cubicBezTo>
                    <a:pt x="1385971" y="7070750"/>
                    <a:pt x="1381209" y="7095725"/>
                    <a:pt x="1371681" y="7119220"/>
                  </a:cubicBezTo>
                  <a:lnTo>
                    <a:pt x="1357037" y="7141272"/>
                  </a:lnTo>
                  <a:lnTo>
                    <a:pt x="1339737" y="7171427"/>
                  </a:lnTo>
                  <a:lnTo>
                    <a:pt x="1333329" y="7176974"/>
                  </a:lnTo>
                  <a:lnTo>
                    <a:pt x="1328807" y="7183784"/>
                  </a:lnTo>
                  <a:lnTo>
                    <a:pt x="1328808" y="7183784"/>
                  </a:lnTo>
                  <a:lnTo>
                    <a:pt x="1314458" y="7193313"/>
                  </a:lnTo>
                  <a:lnTo>
                    <a:pt x="1290337" y="7214196"/>
                  </a:lnTo>
                  <a:lnTo>
                    <a:pt x="1272413" y="7221233"/>
                  </a:lnTo>
                  <a:lnTo>
                    <a:pt x="1264245" y="7226657"/>
                  </a:lnTo>
                  <a:lnTo>
                    <a:pt x="1253047" y="7228836"/>
                  </a:lnTo>
                  <a:lnTo>
                    <a:pt x="1228467" y="7238486"/>
                  </a:lnTo>
                  <a:close/>
                </a:path>
              </a:pathLst>
            </a:custGeom>
            <a:solidFill>
              <a:srgbClr val="C5C5C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29"/>
            <p:cNvSpPr/>
            <p:nvPr/>
          </p:nvSpPr>
          <p:spPr>
            <a:xfrm rot="16200000" flipV="1">
              <a:off x="5666937" y="2057226"/>
              <a:ext cx="857606" cy="4501199"/>
            </a:xfrm>
            <a:custGeom>
              <a:avLst/>
              <a:gdLst>
                <a:gd name="connsiteX0" fmla="*/ 1385973 w 1385973"/>
                <a:gd name="connsiteY0" fmla="*/ 5105957 h 7274359"/>
                <a:gd name="connsiteX1" fmla="*/ 1385973 w 1385973"/>
                <a:gd name="connsiteY1" fmla="*/ 4940351 h 7274359"/>
                <a:gd name="connsiteX2" fmla="*/ 1385973 w 1385973"/>
                <a:gd name="connsiteY2" fmla="*/ 2657567 h 7274359"/>
                <a:gd name="connsiteX3" fmla="*/ 1385973 w 1385973"/>
                <a:gd name="connsiteY3" fmla="*/ 2491961 h 7274359"/>
                <a:gd name="connsiteX4" fmla="*/ 1384307 w 1385973"/>
                <a:gd name="connsiteY4" fmla="*/ 2491961 h 7274359"/>
                <a:gd name="connsiteX5" fmla="*/ 1384306 w 1385973"/>
                <a:gd name="connsiteY5" fmla="*/ 370851 h 7274359"/>
                <a:gd name="connsiteX6" fmla="*/ 1385973 w 1385973"/>
                <a:gd name="connsiteY6" fmla="*/ 362285 h 7274359"/>
                <a:gd name="connsiteX7" fmla="*/ 1384306 w 1385973"/>
                <a:gd name="connsiteY7" fmla="*/ 353718 h 7274359"/>
                <a:gd name="connsiteX8" fmla="*/ 1384306 w 1385973"/>
                <a:gd name="connsiteY8" fmla="*/ 205245 h 7274359"/>
                <a:gd name="connsiteX9" fmla="*/ 1385973 w 1385973"/>
                <a:gd name="connsiteY9" fmla="*/ 196679 h 7274359"/>
                <a:gd name="connsiteX10" fmla="*/ 1371682 w 1385973"/>
                <a:gd name="connsiteY10" fmla="*/ 123233 h 7274359"/>
                <a:gd name="connsiteX11" fmla="*/ 1357038 w 1385973"/>
                <a:gd name="connsiteY11" fmla="*/ 101181 h 7274359"/>
                <a:gd name="connsiteX12" fmla="*/ 1339738 w 1385973"/>
                <a:gd name="connsiteY12" fmla="*/ 71027 h 7274359"/>
                <a:gd name="connsiteX13" fmla="*/ 1333330 w 1385973"/>
                <a:gd name="connsiteY13" fmla="*/ 65479 h 7274359"/>
                <a:gd name="connsiteX14" fmla="*/ 1328808 w 1385973"/>
                <a:gd name="connsiteY14" fmla="*/ 58669 h 7274359"/>
                <a:gd name="connsiteX15" fmla="*/ 1328809 w 1385973"/>
                <a:gd name="connsiteY15" fmla="*/ 58669 h 7274359"/>
                <a:gd name="connsiteX16" fmla="*/ 1314459 w 1385973"/>
                <a:gd name="connsiteY16" fmla="*/ 49141 h 7274359"/>
                <a:gd name="connsiteX17" fmla="*/ 1290338 w 1385973"/>
                <a:gd name="connsiteY17" fmla="*/ 28257 h 7274359"/>
                <a:gd name="connsiteX18" fmla="*/ 1272414 w 1385973"/>
                <a:gd name="connsiteY18" fmla="*/ 21221 h 7274359"/>
                <a:gd name="connsiteX19" fmla="*/ 1264246 w 1385973"/>
                <a:gd name="connsiteY19" fmla="*/ 15797 h 7274359"/>
                <a:gd name="connsiteX20" fmla="*/ 1253048 w 1385973"/>
                <a:gd name="connsiteY20" fmla="*/ 13617 h 7274359"/>
                <a:gd name="connsiteX21" fmla="*/ 1228468 w 1385973"/>
                <a:gd name="connsiteY21" fmla="*/ 3967 h 7274359"/>
                <a:gd name="connsiteX22" fmla="*/ 1189135 w 1385973"/>
                <a:gd name="connsiteY22" fmla="*/ 0 h 7274359"/>
                <a:gd name="connsiteX23" fmla="*/ 1149801 w 1385973"/>
                <a:gd name="connsiteY23" fmla="*/ 3967 h 7274359"/>
                <a:gd name="connsiteX24" fmla="*/ 1121946 w 1385973"/>
                <a:gd name="connsiteY24" fmla="*/ 14903 h 7274359"/>
                <a:gd name="connsiteX25" fmla="*/ 1117358 w 1385973"/>
                <a:gd name="connsiteY25" fmla="*/ 15797 h 7274359"/>
                <a:gd name="connsiteX26" fmla="*/ 1114012 w 1385973"/>
                <a:gd name="connsiteY26" fmla="*/ 18019 h 7274359"/>
                <a:gd name="connsiteX27" fmla="*/ 1087932 w 1385973"/>
                <a:gd name="connsiteY27" fmla="*/ 28257 h 7274359"/>
                <a:gd name="connsiteX28" fmla="*/ 1052836 w 1385973"/>
                <a:gd name="connsiteY28" fmla="*/ 58643 h 7274359"/>
                <a:gd name="connsiteX29" fmla="*/ 1052795 w 1385973"/>
                <a:gd name="connsiteY29" fmla="*/ 58669 h 7274359"/>
                <a:gd name="connsiteX30" fmla="*/ 1052735 w 1385973"/>
                <a:gd name="connsiteY30" fmla="*/ 58731 h 7274359"/>
                <a:gd name="connsiteX31" fmla="*/ 1038531 w 1385973"/>
                <a:gd name="connsiteY31" fmla="*/ 71027 h 7274359"/>
                <a:gd name="connsiteX32" fmla="*/ 1035966 w 1385973"/>
                <a:gd name="connsiteY32" fmla="*/ 75499 h 7274359"/>
                <a:gd name="connsiteX33" fmla="*/ 1 w 1385973"/>
                <a:gd name="connsiteY33" fmla="*/ 1111477 h 7274359"/>
                <a:gd name="connsiteX34" fmla="*/ 1 w 1385973"/>
                <a:gd name="connsiteY34" fmla="*/ 1277083 h 7274359"/>
                <a:gd name="connsiteX35" fmla="*/ 1 w 1385973"/>
                <a:gd name="connsiteY35" fmla="*/ 3554374 h 7274359"/>
                <a:gd name="connsiteX36" fmla="*/ 1 w 1385973"/>
                <a:gd name="connsiteY36" fmla="*/ 3554381 h 7274359"/>
                <a:gd name="connsiteX37" fmla="*/ 0 w 1385973"/>
                <a:gd name="connsiteY37" fmla="*/ 3554381 h 7274359"/>
                <a:gd name="connsiteX38" fmla="*/ 0 w 1385973"/>
                <a:gd name="connsiteY38" fmla="*/ 3719987 h 7274359"/>
                <a:gd name="connsiteX39" fmla="*/ 0 w 1385973"/>
                <a:gd name="connsiteY39" fmla="*/ 5997278 h 7274359"/>
                <a:gd name="connsiteX40" fmla="*/ 0 w 1385973"/>
                <a:gd name="connsiteY40" fmla="*/ 6162884 h 7274359"/>
                <a:gd name="connsiteX41" fmla="*/ 1035965 w 1385973"/>
                <a:gd name="connsiteY41" fmla="*/ 7198861 h 7274359"/>
                <a:gd name="connsiteX42" fmla="*/ 1038530 w 1385973"/>
                <a:gd name="connsiteY42" fmla="*/ 7203334 h 7274359"/>
                <a:gd name="connsiteX43" fmla="*/ 1052734 w 1385973"/>
                <a:gd name="connsiteY43" fmla="*/ 7215630 h 7274359"/>
                <a:gd name="connsiteX44" fmla="*/ 1052794 w 1385973"/>
                <a:gd name="connsiteY44" fmla="*/ 7215691 h 7274359"/>
                <a:gd name="connsiteX45" fmla="*/ 1052835 w 1385973"/>
                <a:gd name="connsiteY45" fmla="*/ 7215717 h 7274359"/>
                <a:gd name="connsiteX46" fmla="*/ 1087931 w 1385973"/>
                <a:gd name="connsiteY46" fmla="*/ 7246103 h 7274359"/>
                <a:gd name="connsiteX47" fmla="*/ 1114011 w 1385973"/>
                <a:gd name="connsiteY47" fmla="*/ 7256342 h 7274359"/>
                <a:gd name="connsiteX48" fmla="*/ 1117357 w 1385973"/>
                <a:gd name="connsiteY48" fmla="*/ 7258564 h 7274359"/>
                <a:gd name="connsiteX49" fmla="*/ 1121945 w 1385973"/>
                <a:gd name="connsiteY49" fmla="*/ 7259457 h 7274359"/>
                <a:gd name="connsiteX50" fmla="*/ 1149800 w 1385973"/>
                <a:gd name="connsiteY50" fmla="*/ 7270393 h 7274359"/>
                <a:gd name="connsiteX51" fmla="*/ 1189134 w 1385973"/>
                <a:gd name="connsiteY51" fmla="*/ 7274359 h 7274359"/>
                <a:gd name="connsiteX52" fmla="*/ 1228467 w 1385973"/>
                <a:gd name="connsiteY52" fmla="*/ 7270393 h 7274359"/>
                <a:gd name="connsiteX53" fmla="*/ 1253047 w 1385973"/>
                <a:gd name="connsiteY53" fmla="*/ 7260743 h 7274359"/>
                <a:gd name="connsiteX54" fmla="*/ 1264245 w 1385973"/>
                <a:gd name="connsiteY54" fmla="*/ 7258564 h 7274359"/>
                <a:gd name="connsiteX55" fmla="*/ 1272413 w 1385973"/>
                <a:gd name="connsiteY55" fmla="*/ 7253140 h 7274359"/>
                <a:gd name="connsiteX56" fmla="*/ 1290337 w 1385973"/>
                <a:gd name="connsiteY56" fmla="*/ 7246103 h 7274359"/>
                <a:gd name="connsiteX57" fmla="*/ 1314458 w 1385973"/>
                <a:gd name="connsiteY57" fmla="*/ 7225220 h 7274359"/>
                <a:gd name="connsiteX58" fmla="*/ 1328808 w 1385973"/>
                <a:gd name="connsiteY58" fmla="*/ 7215691 h 7274359"/>
                <a:gd name="connsiteX59" fmla="*/ 1328807 w 1385973"/>
                <a:gd name="connsiteY59" fmla="*/ 7215691 h 7274359"/>
                <a:gd name="connsiteX60" fmla="*/ 1333329 w 1385973"/>
                <a:gd name="connsiteY60" fmla="*/ 7208881 h 7274359"/>
                <a:gd name="connsiteX61" fmla="*/ 1339737 w 1385973"/>
                <a:gd name="connsiteY61" fmla="*/ 7203334 h 7274359"/>
                <a:gd name="connsiteX62" fmla="*/ 1357037 w 1385973"/>
                <a:gd name="connsiteY62" fmla="*/ 7173179 h 7274359"/>
                <a:gd name="connsiteX63" fmla="*/ 1371681 w 1385973"/>
                <a:gd name="connsiteY63" fmla="*/ 7151127 h 7274359"/>
                <a:gd name="connsiteX64" fmla="*/ 1385972 w 1385973"/>
                <a:gd name="connsiteY64" fmla="*/ 7077682 h 7274359"/>
                <a:gd name="connsiteX65" fmla="*/ 1384305 w 1385973"/>
                <a:gd name="connsiteY65" fmla="*/ 7069116 h 7274359"/>
                <a:gd name="connsiteX66" fmla="*/ 1384305 w 1385973"/>
                <a:gd name="connsiteY66" fmla="*/ 6920643 h 7274359"/>
                <a:gd name="connsiteX67" fmla="*/ 1385972 w 1385973"/>
                <a:gd name="connsiteY67" fmla="*/ 6912076 h 7274359"/>
                <a:gd name="connsiteX68" fmla="*/ 1384305 w 1385973"/>
                <a:gd name="connsiteY68" fmla="*/ 6903510 h 7274359"/>
                <a:gd name="connsiteX69" fmla="*/ 1384306 w 1385973"/>
                <a:gd name="connsiteY69" fmla="*/ 5105957 h 727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85973" h="7274359">
                  <a:moveTo>
                    <a:pt x="1385973" y="5105957"/>
                  </a:moveTo>
                  <a:lnTo>
                    <a:pt x="1385973" y="4940351"/>
                  </a:lnTo>
                  <a:lnTo>
                    <a:pt x="1385973" y="2657567"/>
                  </a:lnTo>
                  <a:lnTo>
                    <a:pt x="1385973" y="2491961"/>
                  </a:lnTo>
                  <a:lnTo>
                    <a:pt x="1384307" y="2491961"/>
                  </a:lnTo>
                  <a:lnTo>
                    <a:pt x="1384306" y="370851"/>
                  </a:lnTo>
                  <a:lnTo>
                    <a:pt x="1385973" y="362285"/>
                  </a:lnTo>
                  <a:lnTo>
                    <a:pt x="1384306" y="353718"/>
                  </a:lnTo>
                  <a:lnTo>
                    <a:pt x="1384306" y="205245"/>
                  </a:lnTo>
                  <a:lnTo>
                    <a:pt x="1385973" y="196679"/>
                  </a:lnTo>
                  <a:cubicBezTo>
                    <a:pt x="1385972" y="171703"/>
                    <a:pt x="1381210" y="146729"/>
                    <a:pt x="1371682" y="123233"/>
                  </a:cubicBezTo>
                  <a:lnTo>
                    <a:pt x="1357038" y="101181"/>
                  </a:lnTo>
                  <a:lnTo>
                    <a:pt x="1339738" y="71027"/>
                  </a:lnTo>
                  <a:lnTo>
                    <a:pt x="1333330" y="65479"/>
                  </a:lnTo>
                  <a:lnTo>
                    <a:pt x="1328808" y="58669"/>
                  </a:lnTo>
                  <a:lnTo>
                    <a:pt x="1328809" y="58669"/>
                  </a:lnTo>
                  <a:lnTo>
                    <a:pt x="1314459" y="49141"/>
                  </a:lnTo>
                  <a:lnTo>
                    <a:pt x="1290338" y="28257"/>
                  </a:lnTo>
                  <a:lnTo>
                    <a:pt x="1272414" y="21221"/>
                  </a:lnTo>
                  <a:lnTo>
                    <a:pt x="1264246" y="15797"/>
                  </a:lnTo>
                  <a:lnTo>
                    <a:pt x="1253048" y="13617"/>
                  </a:lnTo>
                  <a:lnTo>
                    <a:pt x="1228468" y="3967"/>
                  </a:lnTo>
                  <a:lnTo>
                    <a:pt x="1189135" y="0"/>
                  </a:lnTo>
                  <a:lnTo>
                    <a:pt x="1149801" y="3967"/>
                  </a:lnTo>
                  <a:lnTo>
                    <a:pt x="1121946" y="14903"/>
                  </a:lnTo>
                  <a:lnTo>
                    <a:pt x="1117358" y="15797"/>
                  </a:lnTo>
                  <a:lnTo>
                    <a:pt x="1114012" y="18019"/>
                  </a:lnTo>
                  <a:lnTo>
                    <a:pt x="1087932" y="28257"/>
                  </a:lnTo>
                  <a:lnTo>
                    <a:pt x="1052836" y="58643"/>
                  </a:lnTo>
                  <a:lnTo>
                    <a:pt x="1052795" y="58669"/>
                  </a:lnTo>
                  <a:lnTo>
                    <a:pt x="1052735" y="58731"/>
                  </a:lnTo>
                  <a:lnTo>
                    <a:pt x="1038531" y="71027"/>
                  </a:lnTo>
                  <a:lnTo>
                    <a:pt x="1035966" y="75499"/>
                  </a:lnTo>
                  <a:lnTo>
                    <a:pt x="1" y="1111477"/>
                  </a:lnTo>
                  <a:lnTo>
                    <a:pt x="1" y="1277083"/>
                  </a:lnTo>
                  <a:lnTo>
                    <a:pt x="1" y="3554374"/>
                  </a:lnTo>
                  <a:lnTo>
                    <a:pt x="1" y="3554381"/>
                  </a:lnTo>
                  <a:lnTo>
                    <a:pt x="0" y="3554381"/>
                  </a:lnTo>
                  <a:lnTo>
                    <a:pt x="0" y="3719987"/>
                  </a:lnTo>
                  <a:lnTo>
                    <a:pt x="0" y="5997278"/>
                  </a:lnTo>
                  <a:lnTo>
                    <a:pt x="0" y="6162884"/>
                  </a:lnTo>
                  <a:lnTo>
                    <a:pt x="1035965" y="7198861"/>
                  </a:lnTo>
                  <a:lnTo>
                    <a:pt x="1038530" y="7203334"/>
                  </a:lnTo>
                  <a:lnTo>
                    <a:pt x="1052734" y="7215630"/>
                  </a:lnTo>
                  <a:lnTo>
                    <a:pt x="1052794" y="7215691"/>
                  </a:lnTo>
                  <a:lnTo>
                    <a:pt x="1052835" y="7215717"/>
                  </a:lnTo>
                  <a:lnTo>
                    <a:pt x="1087931" y="7246103"/>
                  </a:lnTo>
                  <a:lnTo>
                    <a:pt x="1114011" y="7256342"/>
                  </a:lnTo>
                  <a:lnTo>
                    <a:pt x="1117357" y="7258564"/>
                  </a:lnTo>
                  <a:lnTo>
                    <a:pt x="1121945" y="7259457"/>
                  </a:lnTo>
                  <a:lnTo>
                    <a:pt x="1149800" y="7270393"/>
                  </a:lnTo>
                  <a:lnTo>
                    <a:pt x="1189134" y="7274359"/>
                  </a:lnTo>
                  <a:lnTo>
                    <a:pt x="1228467" y="7270393"/>
                  </a:lnTo>
                  <a:lnTo>
                    <a:pt x="1253047" y="7260743"/>
                  </a:lnTo>
                  <a:lnTo>
                    <a:pt x="1264245" y="7258564"/>
                  </a:lnTo>
                  <a:lnTo>
                    <a:pt x="1272413" y="7253140"/>
                  </a:lnTo>
                  <a:lnTo>
                    <a:pt x="1290337" y="7246103"/>
                  </a:lnTo>
                  <a:lnTo>
                    <a:pt x="1314458" y="7225220"/>
                  </a:lnTo>
                  <a:lnTo>
                    <a:pt x="1328808" y="7215691"/>
                  </a:lnTo>
                  <a:lnTo>
                    <a:pt x="1328807" y="7215691"/>
                  </a:lnTo>
                  <a:lnTo>
                    <a:pt x="1333329" y="7208881"/>
                  </a:lnTo>
                  <a:lnTo>
                    <a:pt x="1339737" y="7203334"/>
                  </a:lnTo>
                  <a:lnTo>
                    <a:pt x="1357037" y="7173179"/>
                  </a:lnTo>
                  <a:lnTo>
                    <a:pt x="1371681" y="7151127"/>
                  </a:lnTo>
                  <a:cubicBezTo>
                    <a:pt x="1381209" y="7127632"/>
                    <a:pt x="1385971" y="7102657"/>
                    <a:pt x="1385972" y="7077682"/>
                  </a:cubicBezTo>
                  <a:lnTo>
                    <a:pt x="1384305" y="7069116"/>
                  </a:lnTo>
                  <a:lnTo>
                    <a:pt x="1384305" y="6920643"/>
                  </a:lnTo>
                  <a:lnTo>
                    <a:pt x="1385972" y="6912076"/>
                  </a:lnTo>
                  <a:lnTo>
                    <a:pt x="1384305" y="6903510"/>
                  </a:lnTo>
                  <a:lnTo>
                    <a:pt x="1384306" y="5105957"/>
                  </a:lnTo>
                  <a:close/>
                </a:path>
              </a:pathLst>
            </a:custGeom>
            <a:solidFill>
              <a:srgbClr val="D8D8D8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30"/>
            <p:cNvSpPr/>
            <p:nvPr/>
          </p:nvSpPr>
          <p:spPr>
            <a:xfrm rot="10800000" flipH="1" flipV="1">
              <a:off x="5171463" y="3816171"/>
              <a:ext cx="857607" cy="2269220"/>
            </a:xfrm>
            <a:custGeom>
              <a:avLst/>
              <a:gdLst>
                <a:gd name="connsiteX0" fmla="*/ 0 w 980636"/>
                <a:gd name="connsiteY0" fmla="*/ 0 h 2594754"/>
                <a:gd name="connsiteX1" fmla="*/ 980636 w 980636"/>
                <a:gd name="connsiteY1" fmla="*/ 0 h 2594754"/>
                <a:gd name="connsiteX2" fmla="*/ 980636 w 980636"/>
                <a:gd name="connsiteY2" fmla="*/ 503855 h 2594754"/>
                <a:gd name="connsiteX3" fmla="*/ 979457 w 980636"/>
                <a:gd name="connsiteY3" fmla="*/ 503855 h 2594754"/>
                <a:gd name="connsiteX4" fmla="*/ 979457 w 980636"/>
                <a:gd name="connsiteY4" fmla="*/ 2449536 h 2594754"/>
                <a:gd name="connsiteX5" fmla="*/ 980636 w 980636"/>
                <a:gd name="connsiteY5" fmla="*/ 2455597 h 2594754"/>
                <a:gd name="connsiteX6" fmla="*/ 970525 w 980636"/>
                <a:gd name="connsiteY6" fmla="*/ 2507562 h 2594754"/>
                <a:gd name="connsiteX7" fmla="*/ 960163 w 980636"/>
                <a:gd name="connsiteY7" fmla="*/ 2523165 h 2594754"/>
                <a:gd name="connsiteX8" fmla="*/ 947923 w 980636"/>
                <a:gd name="connsiteY8" fmla="*/ 2544501 h 2594754"/>
                <a:gd name="connsiteX9" fmla="*/ 943389 w 980636"/>
                <a:gd name="connsiteY9" fmla="*/ 2548426 h 2594754"/>
                <a:gd name="connsiteX10" fmla="*/ 940190 w 980636"/>
                <a:gd name="connsiteY10" fmla="*/ 2553244 h 2594754"/>
                <a:gd name="connsiteX11" fmla="*/ 940190 w 980636"/>
                <a:gd name="connsiteY11" fmla="*/ 2553244 h 2594754"/>
                <a:gd name="connsiteX12" fmla="*/ 930037 w 980636"/>
                <a:gd name="connsiteY12" fmla="*/ 2559986 h 2594754"/>
                <a:gd name="connsiteX13" fmla="*/ 912970 w 980636"/>
                <a:gd name="connsiteY13" fmla="*/ 2574762 h 2594754"/>
                <a:gd name="connsiteX14" fmla="*/ 900288 w 980636"/>
                <a:gd name="connsiteY14" fmla="*/ 2579741 h 2594754"/>
                <a:gd name="connsiteX15" fmla="*/ 894509 w 980636"/>
                <a:gd name="connsiteY15" fmla="*/ 2583578 h 2594754"/>
                <a:gd name="connsiteX16" fmla="*/ 886586 w 980636"/>
                <a:gd name="connsiteY16" fmla="*/ 2585120 h 2594754"/>
                <a:gd name="connsiteX17" fmla="*/ 869195 w 980636"/>
                <a:gd name="connsiteY17" fmla="*/ 2591948 h 2594754"/>
                <a:gd name="connsiteX18" fmla="*/ 841365 w 980636"/>
                <a:gd name="connsiteY18" fmla="*/ 2594754 h 2594754"/>
                <a:gd name="connsiteX19" fmla="*/ 813534 w 980636"/>
                <a:gd name="connsiteY19" fmla="*/ 2591948 h 2594754"/>
                <a:gd name="connsiteX20" fmla="*/ 793826 w 980636"/>
                <a:gd name="connsiteY20" fmla="*/ 2584210 h 2594754"/>
                <a:gd name="connsiteX21" fmla="*/ 790580 w 980636"/>
                <a:gd name="connsiteY21" fmla="*/ 2583578 h 2594754"/>
                <a:gd name="connsiteX22" fmla="*/ 788212 w 980636"/>
                <a:gd name="connsiteY22" fmla="*/ 2582006 h 2594754"/>
                <a:gd name="connsiteX23" fmla="*/ 769759 w 980636"/>
                <a:gd name="connsiteY23" fmla="*/ 2574762 h 2594754"/>
                <a:gd name="connsiteX24" fmla="*/ 744927 w 980636"/>
                <a:gd name="connsiteY24" fmla="*/ 2553262 h 2594754"/>
                <a:gd name="connsiteX25" fmla="*/ 744898 w 980636"/>
                <a:gd name="connsiteY25" fmla="*/ 2553244 h 2594754"/>
                <a:gd name="connsiteX26" fmla="*/ 744856 w 980636"/>
                <a:gd name="connsiteY26" fmla="*/ 2553201 h 2594754"/>
                <a:gd name="connsiteX27" fmla="*/ 734806 w 980636"/>
                <a:gd name="connsiteY27" fmla="*/ 2544501 h 2594754"/>
                <a:gd name="connsiteX28" fmla="*/ 732991 w 980636"/>
                <a:gd name="connsiteY28" fmla="*/ 2541336 h 2594754"/>
                <a:gd name="connsiteX29" fmla="*/ 1 w 980636"/>
                <a:gd name="connsiteY29" fmla="*/ 1808338 h 2594754"/>
                <a:gd name="connsiteX30" fmla="*/ 1 w 980636"/>
                <a:gd name="connsiteY30" fmla="*/ 503855 h 2594754"/>
                <a:gd name="connsiteX31" fmla="*/ 0 w 980636"/>
                <a:gd name="connsiteY31" fmla="*/ 503855 h 259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80636" h="2594754">
                  <a:moveTo>
                    <a:pt x="0" y="0"/>
                  </a:moveTo>
                  <a:lnTo>
                    <a:pt x="980636" y="0"/>
                  </a:lnTo>
                  <a:lnTo>
                    <a:pt x="980636" y="503855"/>
                  </a:lnTo>
                  <a:lnTo>
                    <a:pt x="979457" y="503855"/>
                  </a:lnTo>
                  <a:lnTo>
                    <a:pt x="979457" y="2449536"/>
                  </a:lnTo>
                  <a:lnTo>
                    <a:pt x="980636" y="2455597"/>
                  </a:lnTo>
                  <a:cubicBezTo>
                    <a:pt x="980636" y="2473268"/>
                    <a:pt x="977266" y="2490938"/>
                    <a:pt x="970525" y="2507562"/>
                  </a:cubicBezTo>
                  <a:lnTo>
                    <a:pt x="960163" y="2523165"/>
                  </a:lnTo>
                  <a:lnTo>
                    <a:pt x="947923" y="2544501"/>
                  </a:lnTo>
                  <a:lnTo>
                    <a:pt x="943389" y="2548426"/>
                  </a:lnTo>
                  <a:lnTo>
                    <a:pt x="940190" y="2553244"/>
                  </a:lnTo>
                  <a:lnTo>
                    <a:pt x="940190" y="2553244"/>
                  </a:lnTo>
                  <a:lnTo>
                    <a:pt x="930037" y="2559986"/>
                  </a:lnTo>
                  <a:lnTo>
                    <a:pt x="912970" y="2574762"/>
                  </a:lnTo>
                  <a:lnTo>
                    <a:pt x="900288" y="2579741"/>
                  </a:lnTo>
                  <a:lnTo>
                    <a:pt x="894509" y="2583578"/>
                  </a:lnTo>
                  <a:lnTo>
                    <a:pt x="886586" y="2585120"/>
                  </a:lnTo>
                  <a:lnTo>
                    <a:pt x="869195" y="2591948"/>
                  </a:lnTo>
                  <a:lnTo>
                    <a:pt x="841365" y="2594754"/>
                  </a:lnTo>
                  <a:lnTo>
                    <a:pt x="813534" y="2591948"/>
                  </a:lnTo>
                  <a:lnTo>
                    <a:pt x="793826" y="2584210"/>
                  </a:lnTo>
                  <a:lnTo>
                    <a:pt x="790580" y="2583578"/>
                  </a:lnTo>
                  <a:lnTo>
                    <a:pt x="788212" y="2582006"/>
                  </a:lnTo>
                  <a:lnTo>
                    <a:pt x="769759" y="2574762"/>
                  </a:lnTo>
                  <a:lnTo>
                    <a:pt x="744927" y="2553262"/>
                  </a:lnTo>
                  <a:lnTo>
                    <a:pt x="744898" y="2553244"/>
                  </a:lnTo>
                  <a:lnTo>
                    <a:pt x="744856" y="2553201"/>
                  </a:lnTo>
                  <a:lnTo>
                    <a:pt x="734806" y="2544501"/>
                  </a:lnTo>
                  <a:lnTo>
                    <a:pt x="732991" y="2541336"/>
                  </a:lnTo>
                  <a:lnTo>
                    <a:pt x="1" y="1808338"/>
                  </a:lnTo>
                  <a:lnTo>
                    <a:pt x="1" y="503855"/>
                  </a:lnTo>
                  <a:lnTo>
                    <a:pt x="0" y="503855"/>
                  </a:lnTo>
                  <a:close/>
                </a:path>
              </a:pathLst>
            </a:custGeom>
            <a:solidFill>
              <a:srgbClr val="C5C5C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0" name="矩形 31"/>
            <p:cNvSpPr/>
            <p:nvPr/>
          </p:nvSpPr>
          <p:spPr>
            <a:xfrm rot="16200000">
              <a:off x="5423910" y="3565851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34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32"/>
            <p:cNvSpPr/>
            <p:nvPr/>
          </p:nvSpPr>
          <p:spPr>
            <a:xfrm>
              <a:off x="3845142" y="1612636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rgbClr val="FFC000"/>
            </a:solidFill>
            <a:ln w="19050">
              <a:noFill/>
            </a:ln>
            <a:effectLst>
              <a:outerShdw blurRad="584200" dist="1524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2" name="任意多边形 33"/>
            <p:cNvSpPr/>
            <p:nvPr/>
          </p:nvSpPr>
          <p:spPr>
            <a:xfrm flipH="1">
              <a:off x="6246337" y="1612636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rgbClr val="E27172"/>
            </a:solidFill>
            <a:ln w="19050">
              <a:noFill/>
            </a:ln>
            <a:effectLst>
              <a:outerShdw blurRad="584200" dist="152400" dir="81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3" name="任意多边形 34"/>
            <p:cNvSpPr/>
            <p:nvPr/>
          </p:nvSpPr>
          <p:spPr>
            <a:xfrm flipV="1">
              <a:off x="3845142" y="4008940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rgbClr val="03ACBE"/>
            </a:solidFill>
            <a:ln w="19050">
              <a:noFill/>
            </a:ln>
            <a:effectLst>
              <a:outerShdw blurRad="584200" dist="152400" dir="18900000" algn="b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35"/>
            <p:cNvSpPr/>
            <p:nvPr/>
          </p:nvSpPr>
          <p:spPr>
            <a:xfrm flipH="1" flipV="1">
              <a:off x="6250503" y="4008940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rgbClr val="633E72"/>
            </a:solidFill>
            <a:ln w="19050">
              <a:noFill/>
            </a:ln>
            <a:effectLst>
              <a:outerShdw blurRad="584200" dist="152400" dir="13500000" algn="b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5" name="矩形 36"/>
            <p:cNvSpPr/>
            <p:nvPr/>
          </p:nvSpPr>
          <p:spPr>
            <a:xfrm rot="5400000" flipV="1">
              <a:off x="5432239" y="2347445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6" name="矩形 37"/>
            <p:cNvSpPr/>
            <p:nvPr/>
          </p:nvSpPr>
          <p:spPr>
            <a:xfrm rot="16200000">
              <a:off x="6386077" y="4482715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7" name="矩形 38"/>
            <p:cNvSpPr/>
            <p:nvPr/>
          </p:nvSpPr>
          <p:spPr>
            <a:xfrm rot="5400000" flipV="1">
              <a:off x="6394406" y="3269862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8" name="矩形 39"/>
            <p:cNvSpPr/>
            <p:nvPr/>
          </p:nvSpPr>
          <p:spPr>
            <a:xfrm>
              <a:off x="4812299" y="3881130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9" name="矩形 40"/>
            <p:cNvSpPr/>
            <p:nvPr/>
          </p:nvSpPr>
          <p:spPr>
            <a:xfrm rot="10800000" flipV="1">
              <a:off x="6026867" y="3870707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0" name="矩形 41"/>
            <p:cNvSpPr/>
            <p:nvPr/>
          </p:nvSpPr>
          <p:spPr>
            <a:xfrm>
              <a:off x="5782661" y="2964029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43"/>
            <p:cNvSpPr/>
            <p:nvPr/>
          </p:nvSpPr>
          <p:spPr>
            <a:xfrm rot="10800000" flipH="1">
              <a:off x="3846336" y="1609452"/>
              <a:ext cx="2204879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gradFill flip="none" rotWithShape="1">
                <a:gsLst>
                  <a:gs pos="67000">
                    <a:schemeClr val="bg1"/>
                  </a:gs>
                  <a:gs pos="22000">
                    <a:schemeClr val="bg1">
                      <a:alpha val="0"/>
                      <a:lumMod val="100000"/>
                    </a:schemeClr>
                  </a:gs>
                </a:gsLst>
                <a:lin ang="81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44"/>
            <p:cNvSpPr/>
            <p:nvPr/>
          </p:nvSpPr>
          <p:spPr>
            <a:xfrm rot="10800000">
              <a:off x="6138642" y="1615844"/>
              <a:ext cx="2204879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gradFill flip="none" rotWithShape="1">
                <a:gsLst>
                  <a:gs pos="67000">
                    <a:schemeClr val="bg1"/>
                  </a:gs>
                  <a:gs pos="22000">
                    <a:schemeClr val="bg1">
                      <a:alpha val="0"/>
                      <a:lumMod val="100000"/>
                    </a:schemeClr>
                  </a:gs>
                </a:gsLst>
                <a:lin ang="81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4" name="任意多边形 45"/>
            <p:cNvSpPr/>
            <p:nvPr/>
          </p:nvSpPr>
          <p:spPr>
            <a:xfrm rot="10800000" flipH="1" flipV="1">
              <a:off x="3850779" y="3875595"/>
              <a:ext cx="2173791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gradFill flip="none" rotWithShape="1">
                <a:gsLst>
                  <a:gs pos="67000">
                    <a:schemeClr val="bg1"/>
                  </a:gs>
                  <a:gs pos="22000">
                    <a:schemeClr val="bg1">
                      <a:alpha val="0"/>
                      <a:lumMod val="100000"/>
                    </a:schemeClr>
                  </a:gs>
                </a:gsLst>
                <a:lin ang="81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5" name="任意多边形 46"/>
            <p:cNvSpPr/>
            <p:nvPr/>
          </p:nvSpPr>
          <p:spPr>
            <a:xfrm rot="10800000" flipV="1">
              <a:off x="6149192" y="3881987"/>
              <a:ext cx="2194328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gradFill flip="none" rotWithShape="1">
                <a:gsLst>
                  <a:gs pos="67000">
                    <a:schemeClr val="bg1"/>
                  </a:gs>
                  <a:gs pos="22000">
                    <a:schemeClr val="bg1">
                      <a:alpha val="0"/>
                      <a:lumMod val="100000"/>
                    </a:schemeClr>
                  </a:gs>
                </a:gsLst>
                <a:lin ang="81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47"/>
            <p:cNvSpPr/>
            <p:nvPr/>
          </p:nvSpPr>
          <p:spPr>
            <a:xfrm>
              <a:off x="4683630" y="1613617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6000"/>
                  </a:srgbClr>
                </a:gs>
                <a:gs pos="2000">
                  <a:schemeClr val="bg1">
                    <a:lumMod val="95000"/>
                    <a:alpha val="50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7" name="任意多边形 48"/>
            <p:cNvSpPr/>
            <p:nvPr/>
          </p:nvSpPr>
          <p:spPr>
            <a:xfrm flipH="1">
              <a:off x="6258207" y="1612883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0000"/>
                  </a:srgbClr>
                </a:gs>
                <a:gs pos="2000">
                  <a:schemeClr val="bg1">
                    <a:lumMod val="95000"/>
                    <a:alpha val="46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8" name="任意多边形 49"/>
            <p:cNvSpPr/>
            <p:nvPr/>
          </p:nvSpPr>
          <p:spPr>
            <a:xfrm flipH="1" flipV="1">
              <a:off x="6249877" y="5854815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26000">
                  <a:schemeClr val="tx1">
                    <a:alpha val="35000"/>
                  </a:schemeClr>
                </a:gs>
                <a:gs pos="2000">
                  <a:schemeClr val="tx1">
                    <a:alpha val="12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50"/>
            <p:cNvSpPr/>
            <p:nvPr/>
          </p:nvSpPr>
          <p:spPr>
            <a:xfrm flipV="1">
              <a:off x="4691258" y="5854815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26000">
                  <a:schemeClr val="tx1">
                    <a:alpha val="19000"/>
                  </a:schemeClr>
                </a:gs>
                <a:gs pos="2000">
                  <a:schemeClr val="tx1">
                    <a:alpha val="10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0" name="任意多边形 51"/>
            <p:cNvSpPr/>
            <p:nvPr/>
          </p:nvSpPr>
          <p:spPr>
            <a:xfrm rot="5400000" flipV="1">
              <a:off x="3339197" y="2969200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0000"/>
                  </a:srgbClr>
                </a:gs>
                <a:gs pos="2000">
                  <a:schemeClr val="bg1">
                    <a:lumMod val="95000"/>
                    <a:alpha val="46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1" name="任意多边形 52"/>
            <p:cNvSpPr/>
            <p:nvPr/>
          </p:nvSpPr>
          <p:spPr>
            <a:xfrm rot="16200000">
              <a:off x="3339197" y="4499117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0000"/>
                  </a:srgbClr>
                </a:gs>
                <a:gs pos="2000">
                  <a:schemeClr val="bg1">
                    <a:lumMod val="95000"/>
                    <a:alpha val="46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53"/>
            <p:cNvSpPr/>
            <p:nvPr/>
          </p:nvSpPr>
          <p:spPr>
            <a:xfrm rot="16200000" flipH="1" flipV="1">
              <a:off x="7606218" y="2969200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17000">
                  <a:schemeClr val="tx1">
                    <a:alpha val="19000"/>
                  </a:schemeClr>
                </a:gs>
                <a:gs pos="2000">
                  <a:schemeClr val="tx1">
                    <a:alpha val="15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3" name="任意多边形 54"/>
            <p:cNvSpPr/>
            <p:nvPr/>
          </p:nvSpPr>
          <p:spPr>
            <a:xfrm rot="5400000" flipH="1">
              <a:off x="7606218" y="4499117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26000">
                  <a:schemeClr val="tx1">
                    <a:alpha val="19000"/>
                  </a:schemeClr>
                </a:gs>
                <a:gs pos="2000">
                  <a:schemeClr val="tx1">
                    <a:alpha val="10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</p:grpSp>
      <p:sp>
        <p:nvSpPr>
          <p:cNvPr id="34" name="文本框 111"/>
          <p:cNvSpPr txBox="1"/>
          <p:nvPr/>
        </p:nvSpPr>
        <p:spPr>
          <a:xfrm>
            <a:off x="2765778" y="3036275"/>
            <a:ext cx="166906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altLang="zh-CN" sz="240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93 888,7</a:t>
            </a:r>
          </a:p>
          <a:p>
            <a:pPr algn="ctr"/>
            <a:r>
              <a:rPr lang="uk-UA" altLang="zh-CN" sz="240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тис. грн</a:t>
            </a:r>
            <a:endParaRPr lang="zh-CN" altLang="en-US" sz="2400" dirty="0">
              <a:ln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5" name="文本框 112"/>
          <p:cNvSpPr txBox="1"/>
          <p:nvPr/>
        </p:nvSpPr>
        <p:spPr>
          <a:xfrm>
            <a:off x="2652889" y="4120444"/>
            <a:ext cx="1761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zh-CN" sz="2400" dirty="0">
                <a:ln>
                  <a:solidFill>
                    <a:srgbClr val="0F2741"/>
                  </a:solidFill>
                </a:ln>
                <a:solidFill>
                  <a:srgbClr val="03AC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4 081,0</a:t>
            </a:r>
          </a:p>
          <a:p>
            <a:pPr algn="ctr"/>
            <a:r>
              <a:rPr lang="uk-UA" altLang="zh-CN" sz="2400" dirty="0">
                <a:ln>
                  <a:solidFill>
                    <a:srgbClr val="0F2741"/>
                  </a:solidFill>
                </a:ln>
                <a:solidFill>
                  <a:srgbClr val="03AC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тис.грн</a:t>
            </a:r>
            <a:endParaRPr lang="zh-CN" altLang="en-US" sz="2400" dirty="0">
              <a:ln>
                <a:solidFill>
                  <a:srgbClr val="0F2741"/>
                </a:solidFill>
              </a:ln>
              <a:solidFill>
                <a:srgbClr val="03ACB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8" name="文本框 148"/>
          <p:cNvSpPr txBox="1"/>
          <p:nvPr/>
        </p:nvSpPr>
        <p:spPr>
          <a:xfrm>
            <a:off x="6624478" y="1659467"/>
            <a:ext cx="2011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zh-CN" sz="2000" b="1" dirty="0">
                <a:ln>
                  <a:solidFill>
                    <a:srgbClr val="0F2741"/>
                  </a:solidFill>
                </a:ln>
                <a:solidFill>
                  <a:srgbClr val="E870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Базова дотація</a:t>
            </a:r>
            <a:endParaRPr lang="zh-CN" altLang="en-US" sz="2000" b="1" dirty="0">
              <a:ln>
                <a:solidFill>
                  <a:srgbClr val="0F2741"/>
                </a:solidFill>
              </a:ln>
              <a:solidFill>
                <a:srgbClr val="E870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文本框 154"/>
          <p:cNvSpPr txBox="1"/>
          <p:nvPr/>
        </p:nvSpPr>
        <p:spPr>
          <a:xfrm>
            <a:off x="7070846" y="5459508"/>
            <a:ext cx="1755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zh-CN" sz="2000" b="1" dirty="0">
                <a:solidFill>
                  <a:srgbClr val="683E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Інші субвенції</a:t>
            </a:r>
            <a:endParaRPr lang="zh-CN" altLang="en-US" sz="2000" b="1" dirty="0">
              <a:solidFill>
                <a:srgbClr val="683E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94"/>
          <p:cNvGrpSpPr/>
          <p:nvPr/>
        </p:nvGrpSpPr>
        <p:grpSpPr>
          <a:xfrm>
            <a:off x="358774" y="1114392"/>
            <a:ext cx="1921582" cy="1470764"/>
            <a:chOff x="1310469" y="2527742"/>
            <a:chExt cx="2304257" cy="1218026"/>
          </a:xfrm>
        </p:grpSpPr>
        <p:sp>
          <p:nvSpPr>
            <p:cNvPr id="74" name="文本框 145"/>
            <p:cNvSpPr txBox="1"/>
            <p:nvPr/>
          </p:nvSpPr>
          <p:spPr>
            <a:xfrm>
              <a:off x="1310470" y="3053597"/>
              <a:ext cx="2304256" cy="692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altLang="zh-CN" sz="2000" b="1" dirty="0">
                  <a:ln>
                    <a:solidFill>
                      <a:srgbClr val="0F2741"/>
                    </a:solidFill>
                  </a:ln>
                  <a:solidFill>
                    <a:srgbClr val="FFB8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Освітня субвенція</a:t>
              </a:r>
              <a:endParaRPr lang="zh-CN" altLang="en-US" sz="2000" b="1" dirty="0">
                <a:ln>
                  <a:solidFill>
                    <a:srgbClr val="0F2741"/>
                  </a:solidFill>
                </a:ln>
                <a:solidFill>
                  <a:srgbClr val="FFB8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文本框 113"/>
            <p:cNvSpPr txBox="1"/>
            <p:nvPr/>
          </p:nvSpPr>
          <p:spPr>
            <a:xfrm>
              <a:off x="1310469" y="2527742"/>
              <a:ext cx="2247622" cy="271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500"/>
                </a:lnSpc>
              </a:pPr>
              <a:endParaRPr lang="ru-RU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itchFamily="34" charset="-122"/>
              </a:endParaRPr>
            </a:p>
          </p:txBody>
        </p:sp>
      </p:grpSp>
      <p:sp>
        <p:nvSpPr>
          <p:cNvPr id="77" name="文本框 151"/>
          <p:cNvSpPr txBox="1"/>
          <p:nvPr/>
        </p:nvSpPr>
        <p:spPr>
          <a:xfrm>
            <a:off x="207778" y="5504666"/>
            <a:ext cx="1978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zh-CN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Додаткова дотація</a:t>
            </a:r>
            <a:endParaRPr lang="zh-CN" altLang="en-US" sz="20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34314" y="0"/>
            <a:ext cx="8509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Трансферти загального фонду</a:t>
            </a:r>
            <a:br>
              <a:rPr lang="uk-UA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uk-UA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       </a:t>
            </a:r>
            <a:r>
              <a:rPr lang="uk-UA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134 350, 1 </a:t>
            </a:r>
            <a:r>
              <a:rPr lang="uk-UA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1396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тис.грн</a:t>
            </a:r>
            <a:endParaRPr lang="ru-RU" sz="3600" i="1" dirty="0">
              <a:solidFill>
                <a:srgbClr val="213969"/>
              </a:solidFill>
            </a:endParaRPr>
          </a:p>
        </p:txBody>
      </p:sp>
      <p:sp>
        <p:nvSpPr>
          <p:cNvPr id="49" name="文本框 111"/>
          <p:cNvSpPr txBox="1"/>
          <p:nvPr/>
        </p:nvSpPr>
        <p:spPr>
          <a:xfrm>
            <a:off x="4707924" y="3038257"/>
            <a:ext cx="141065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altLang="zh-CN" sz="2400" dirty="0">
                <a:ln>
                  <a:solidFill>
                    <a:schemeClr val="bg1"/>
                  </a:solidFill>
                </a:ln>
                <a:solidFill>
                  <a:srgbClr val="E27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27 287,2</a:t>
            </a:r>
          </a:p>
          <a:p>
            <a:pPr algn="ctr"/>
            <a:r>
              <a:rPr lang="uk-UA" altLang="zh-CN" sz="2400" dirty="0">
                <a:ln>
                  <a:solidFill>
                    <a:schemeClr val="bg1"/>
                  </a:solidFill>
                </a:ln>
                <a:solidFill>
                  <a:srgbClr val="E27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тис.грн</a:t>
            </a:r>
            <a:endParaRPr lang="zh-CN" altLang="en-US" sz="2400" dirty="0">
              <a:ln>
                <a:solidFill>
                  <a:schemeClr val="bg1"/>
                </a:solidFill>
              </a:ln>
              <a:solidFill>
                <a:srgbClr val="E271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711568" y="4117699"/>
            <a:ext cx="1361853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altLang="zh-CN" sz="2400" b="1" dirty="0">
                <a:ln>
                  <a:solidFill>
                    <a:schemeClr val="bg1"/>
                  </a:solidFill>
                </a:ln>
                <a:solidFill>
                  <a:srgbClr val="633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9 093,2</a:t>
            </a:r>
          </a:p>
          <a:p>
            <a:pPr algn="ctr"/>
            <a:r>
              <a:rPr lang="uk-UA" altLang="zh-CN" sz="2400" b="1" dirty="0">
                <a:ln>
                  <a:solidFill>
                    <a:schemeClr val="bg1"/>
                  </a:solidFill>
                </a:ln>
                <a:solidFill>
                  <a:srgbClr val="633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тис.грн</a:t>
            </a:r>
            <a:endParaRPr lang="zh-CN" altLang="en-US" sz="2400" b="1" dirty="0">
              <a:ln>
                <a:solidFill>
                  <a:schemeClr val="bg1"/>
                </a:solidFill>
              </a:ln>
              <a:solidFill>
                <a:srgbClr val="633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32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595021"/>
            <a:ext cx="483041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uk-UA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реконструкцію існуючих внутрішніх газових мереж із заміною ВОГ </a:t>
            </a:r>
            <a:r>
              <a:rPr lang="uk-UA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теплогенераторної</a:t>
            </a:r>
            <a:r>
              <a:rPr lang="uk-UA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котельні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капітальний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ремонт приміщень для навчального центру «Наука для </a:t>
            </a:r>
            <a:r>
              <a:rPr lang="ru-RU" sz="14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всіх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»;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капітальний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ремонт приміщень </a:t>
            </a:r>
            <a:r>
              <a:rPr lang="ru-RU" sz="14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харчоблоку</a:t>
            </a:r>
            <a:r>
              <a:rPr lang="ru-RU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і </a:t>
            </a:r>
            <a:r>
              <a:rPr lang="ru-RU" sz="14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їдальні</a:t>
            </a:r>
            <a:r>
              <a:rPr lang="ru-RU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Дунаєвецького НВК «</a:t>
            </a:r>
            <a:r>
              <a:rPr lang="ru-RU" sz="14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Загальноосвітня</a:t>
            </a:r>
            <a:r>
              <a:rPr lang="ru-RU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школа І-ІІІ </a:t>
            </a:r>
            <a:r>
              <a:rPr lang="ru-RU" sz="14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ступенів</a:t>
            </a:r>
            <a:r>
              <a:rPr lang="ru-RU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4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гімназія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»;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капітальний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ремонт </a:t>
            </a:r>
            <a:r>
              <a:rPr lang="ru-RU" sz="14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системи</a:t>
            </a:r>
            <a:r>
              <a:rPr lang="ru-RU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опалення</a:t>
            </a:r>
            <a:r>
              <a:rPr lang="ru-RU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з </a:t>
            </a:r>
            <a:r>
              <a:rPr lang="ru-RU" sz="14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влаштуванням</a:t>
            </a:r>
            <a:r>
              <a:rPr lang="ru-RU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ІТП Дунаєвецької ЗОШ І-ІІІ </a:t>
            </a:r>
            <a:r>
              <a:rPr lang="ru-RU" sz="14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ступенів</a:t>
            </a:r>
            <a:r>
              <a:rPr lang="ru-RU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№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4;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заміна огорожі у </a:t>
            </a:r>
            <a:r>
              <a:rPr lang="uk-UA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Миньковецькій</a:t>
            </a:r>
            <a:r>
              <a:rPr lang="uk-UA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ЗОШ І-ІІІ ступенів (65 м/п</a:t>
            </a:r>
            <a:r>
              <a:rPr lang="uk-UA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uk-UA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Рахнівській</a:t>
            </a:r>
            <a:r>
              <a:rPr lang="uk-UA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гімназії </a:t>
            </a:r>
            <a:r>
              <a:rPr lang="uk-UA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(60 </a:t>
            </a:r>
            <a:r>
              <a:rPr lang="uk-UA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м/п</a:t>
            </a:r>
            <a:r>
              <a:rPr lang="uk-UA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) та </a:t>
            </a:r>
            <a:r>
              <a:rPr lang="uk-UA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Лисецькій</a:t>
            </a:r>
            <a:r>
              <a:rPr lang="uk-UA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гімназії </a:t>
            </a:r>
            <a:r>
              <a:rPr lang="uk-UA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(27 м/п);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поточний</a:t>
            </a:r>
            <a:r>
              <a:rPr lang="ru-RU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ремонт </a:t>
            </a:r>
            <a:r>
              <a:rPr lang="ru-RU" sz="14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їдальні</a:t>
            </a:r>
            <a:r>
              <a:rPr lang="ru-RU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харчоблоку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у </a:t>
            </a:r>
            <a:r>
              <a:rPr lang="uk-UA" sz="14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Миньковецькій</a:t>
            </a:r>
            <a:r>
              <a:rPr lang="uk-UA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ЗОШ І-ІІІ </a:t>
            </a:r>
            <a:r>
              <a:rPr lang="uk-UA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ступенів;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замінено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газовий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котел </a:t>
            </a:r>
            <a:r>
              <a:rPr lang="ru-RU" sz="14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Миньковецького</a:t>
            </a:r>
            <a:r>
              <a:rPr lang="ru-RU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ЗДО;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ремонт </a:t>
            </a:r>
            <a:r>
              <a:rPr lang="ru-RU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приміщень для навчального центру «Наука для </a:t>
            </a:r>
            <a:r>
              <a:rPr lang="ru-RU" sz="14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всіх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»;</a:t>
            </a:r>
            <a:endParaRPr lang="en-US" sz="1400" dirty="0" smtClean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встановлено тротуарну плитку </a:t>
            </a:r>
            <a:r>
              <a:rPr lang="uk-UA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перед центральним </a:t>
            </a:r>
            <a:r>
              <a:rPr lang="uk-UA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входом, накриття приямків Дунаєвецької </a:t>
            </a:r>
            <a:r>
              <a:rPr lang="uk-UA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ЗОШ І-ІІІ ступенів №</a:t>
            </a:r>
            <a:r>
              <a:rPr lang="uk-UA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3;</a:t>
            </a:r>
            <a:endParaRPr lang="uk-UA" sz="1400" dirty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капітальний</a:t>
            </a:r>
            <a:r>
              <a:rPr lang="ru-RU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ремонт коридору ІІІ поверху (плитка для </a:t>
            </a:r>
            <a:r>
              <a:rPr lang="ru-RU" sz="1400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підлоги</a:t>
            </a:r>
            <a:r>
              <a:rPr lang="ru-RU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панелі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) у Дунаєвецькому </a:t>
            </a:r>
            <a:r>
              <a:rPr lang="ru-RU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НВК 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«ЗОШ І-ІІІ </a:t>
            </a:r>
            <a:r>
              <a:rPr lang="ru-RU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ступенів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гімназія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».</a:t>
            </a:r>
            <a:endParaRPr lang="uk-UA" sz="1400" dirty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01282" y="1870890"/>
            <a:ext cx="44017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шкільний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автобус для 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Дунаєвецької ЗОШ І-ІІІ </a:t>
            </a:r>
            <a:r>
              <a:rPr lang="ru-RU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ступенів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№3;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ru-RU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ноутбуків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2 інтерактивні панелі та інтерактивну пісочницю;</a:t>
            </a:r>
            <a:endParaRPr lang="ru-RU" sz="1400" dirty="0" smtClean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ru-RU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інтерактивних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експонатів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комплекти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меблів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стільці+парти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посуд, </a:t>
            </a:r>
            <a:r>
              <a:rPr lang="ru-RU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електротовари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400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пральну</a:t>
            </a:r>
            <a:r>
              <a:rPr lang="ru-RU" sz="1400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машину.  </a:t>
            </a:r>
          </a:p>
          <a:p>
            <a:endParaRPr lang="uk-UA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089708"/>
            <a:ext cx="50590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4 399,0 тис.грн</a:t>
            </a:r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uk-UA" sz="1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 них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3 078,0 тис.грн</a:t>
            </a:r>
            <a:r>
              <a:rPr lang="uk-UA" sz="1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endParaRPr lang="uk-UA" sz="16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кошти </a:t>
            </a:r>
            <a:r>
              <a:rPr lang="uk-UA" sz="1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місцевого </a:t>
            </a:r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бюджету здійснено:</a:t>
            </a:r>
          </a:p>
          <a:p>
            <a:endParaRPr lang="uk-UA" sz="16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10790" y="1246746"/>
            <a:ext cx="43332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5 750 тис.грн</a:t>
            </a:r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uk-UA" sz="1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 них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3 638,8 тис.грн</a:t>
            </a:r>
            <a:r>
              <a:rPr lang="uk-UA" sz="1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 кошти місцевого </a:t>
            </a:r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бюджету </a:t>
            </a:r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придбано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uk-UA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0"/>
            <a:ext cx="9144000" cy="1116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Покращено матеріально-технічну базу навчальних закладів</a:t>
            </a:r>
            <a:endParaRPr lang="ru-RU" sz="3200" b="1" dirty="0">
              <a:ln>
                <a:solidFill>
                  <a:srgbClr val="F1F1F1"/>
                </a:solidFill>
              </a:ln>
              <a:solidFill>
                <a:srgbClr val="1D3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026" name="Picture 2" descr="C:\Users\Виконком\Documents\ViberDownloads\PublicAccountMedia\0-04-05-65a1662417abd342c6c6644f74994aad12592ddf8a24a741728b716d0b67ceb1_cf3b5fb7794614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417" y="3784060"/>
            <a:ext cx="4109302" cy="2957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79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4510" y="1312700"/>
            <a:ext cx="46127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обдарованих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дітей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було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призначено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щомісячну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стипендію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сумі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500 грн.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за рік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500 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грн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галузі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освіти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ru-RU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учням</a:t>
            </a:r>
            <a:endParaRPr lang="ru-RU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галузі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спорту – 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ru-RU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учням</a:t>
            </a:r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галузі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культури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ru-RU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учням</a:t>
            </a:r>
            <a:endParaRPr lang="ru-RU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Програми підтримки</a:t>
            </a:r>
            <a:endParaRPr lang="uk-UA" sz="4000" b="1" dirty="0">
              <a:ln>
                <a:solidFill>
                  <a:srgbClr val="F1F1F1"/>
                </a:solidFill>
              </a:ln>
              <a:solidFill>
                <a:srgbClr val="1D3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8187" y="3629515"/>
            <a:ext cx="71760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Забезпечено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безкоштовним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харчуванням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дошкільних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та 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загальноосвітніх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навчальних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закладах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громади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дітей-сиріт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38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дітей, позбавлених батьківського піклування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324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дитини із малозабезпечених сімей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22 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дітей, переміщених із зони АТО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131</a:t>
            </a:r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тина</a:t>
            </a:r>
            <a:r>
              <a:rPr lang="uk-UA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учасників АТО</a:t>
            </a:r>
            <a:endParaRPr lang="ru-RU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5819321"/>
            <a:ext cx="914399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Діти</a:t>
            </a:r>
            <a:r>
              <a:rPr lang="ru-RU" sz="14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учасників </a:t>
            </a:r>
            <a:r>
              <a:rPr lang="ru-RU" sz="14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АТО </a:t>
            </a:r>
            <a:r>
              <a:rPr lang="uk-UA" sz="14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отримують безкоштовний пакет послуг від позашкільних закладів, </a:t>
            </a:r>
          </a:p>
          <a:p>
            <a:pPr algn="ctr"/>
            <a:r>
              <a:rPr lang="uk-UA" sz="14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який надає їм можливість приймати участь у різноманітних гуртках та секціях.</a:t>
            </a:r>
          </a:p>
          <a:p>
            <a:pPr algn="ctr"/>
            <a:r>
              <a:rPr lang="uk-UA" sz="14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Надано одноразову  матеріальну допомогу </a:t>
            </a:r>
            <a:r>
              <a:rPr lang="uk-UA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108 дітям </a:t>
            </a:r>
            <a:r>
              <a:rPr lang="uk-UA" sz="14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учасників АТО </a:t>
            </a:r>
          </a:p>
          <a:p>
            <a:pPr algn="ctr"/>
            <a:r>
              <a:rPr lang="uk-UA" sz="14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на суму </a:t>
            </a:r>
            <a:r>
              <a:rPr lang="uk-UA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108 тис.грн</a:t>
            </a:r>
            <a:r>
              <a:rPr lang="uk-UA" sz="14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400" b="1" dirty="0" smtClean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Дунаївці\КУЛЬТУРА\2021\День міста 2021\IMG_53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6670" y="851601"/>
            <a:ext cx="4062201" cy="267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486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421607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Протягом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року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охоплено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відпочинком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за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кошти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місцевого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бюджету в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розмірі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197,4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тис.грн.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обдарован</a:t>
            </a:r>
            <a:r>
              <a:rPr lang="uk-UA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их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дітей та дітей 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 малозабезпечених сімей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які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оздоровлювались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у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таборі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«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Кабельник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протягом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14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днів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Програма</a:t>
            </a:r>
            <a:r>
              <a:rPr lang="ru-RU" sz="4000" b="1" dirty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з </a:t>
            </a:r>
            <a:r>
              <a:rPr lang="ru-RU" sz="4000" b="1" dirty="0" err="1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оздоровлення</a:t>
            </a:r>
            <a:r>
              <a:rPr lang="ru-RU" sz="4000" b="1" dirty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та </a:t>
            </a:r>
            <a:r>
              <a:rPr lang="ru-RU" sz="4000" b="1" dirty="0" err="1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відпочинку</a:t>
            </a:r>
            <a:r>
              <a:rPr lang="ru-RU" sz="4000" b="1" dirty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дітей </a:t>
            </a:r>
            <a:endParaRPr lang="ru-RU" sz="4000" b="1" dirty="0">
              <a:ln>
                <a:solidFill>
                  <a:srgbClr val="F1F1F1"/>
                </a:solidFill>
              </a:ln>
              <a:solidFill>
                <a:srgbClr val="1D3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 descr="D:\Звіт міського голови\Освіта\images-629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0" y="3535680"/>
            <a:ext cx="3316224" cy="2475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asha\Pictures\images-409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" y="2602992"/>
            <a:ext cx="5356352" cy="4017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602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64559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 smtClean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Медицина</a:t>
            </a:r>
            <a:br>
              <a:rPr lang="uk-UA" sz="4800" b="1" dirty="0" smtClean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600" b="1" dirty="0" smtClean="0">
                <a:ln>
                  <a:solidFill>
                    <a:srgbClr val="F1F1F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КНП ДМР </a:t>
            </a:r>
            <a:r>
              <a:rPr lang="uk-UA" sz="3600" b="1" dirty="0" err="1" smtClean="0">
                <a:ln>
                  <a:solidFill>
                    <a:srgbClr val="F1F1F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“Дунаєвецька</a:t>
            </a:r>
            <a:r>
              <a:rPr lang="uk-UA" sz="3600" b="1" dirty="0" smtClean="0">
                <a:ln>
                  <a:solidFill>
                    <a:srgbClr val="F1F1F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багатопрофільна </a:t>
            </a:r>
            <a:r>
              <a:rPr lang="uk-UA" sz="3600" b="1" dirty="0" err="1" smtClean="0">
                <a:ln>
                  <a:solidFill>
                    <a:srgbClr val="F1F1F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лікарня”</a:t>
            </a:r>
            <a:endParaRPr lang="ru-RU" b="1" dirty="0">
              <a:ln>
                <a:solidFill>
                  <a:srgbClr val="F1F1F1"/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1764559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Штатна чисельність складає  </a:t>
            </a:r>
            <a:r>
              <a:rPr lang="uk-UA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497,5 штатних одиниць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1D3C7A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У закладі розгорнуто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239 ліжок: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1600" b="1" dirty="0" smtClean="0">
              <a:solidFill>
                <a:srgbClr val="C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11268" name="Picture 4" descr="C:\Users\Sasha\Documents\ViberDownloads\PublicAccountMedia\0-04-05-614b1fcb8c4a9c45a70e84fc6f9e3a1385401920deac043ec3e49f7bf921c1d7_515469a238755bf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7722" y="3009014"/>
            <a:ext cx="5209953" cy="3734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83890" y="2333685"/>
            <a:ext cx="51508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>
              <a:solidFill>
                <a:srgbClr val="C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uk-UA" b="1" dirty="0">
                <a:solidFill>
                  <a:srgbClr val="1D3C7A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консультативно-діагностичний </a:t>
            </a:r>
            <a:r>
              <a:rPr lang="uk-UA" b="1" dirty="0" smtClean="0">
                <a:solidFill>
                  <a:srgbClr val="1D3C7A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центр</a:t>
            </a:r>
            <a:endParaRPr lang="ru-RU" b="1" dirty="0" smtClean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b="1" dirty="0">
              <a:solidFill>
                <a:srgbClr val="1D3C7A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uk-UA" b="1" dirty="0" smtClean="0">
                <a:solidFill>
                  <a:srgbClr val="1D3C7A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акушерсько-гінекологічного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uk-UA" b="1" dirty="0" smtClean="0">
              <a:solidFill>
                <a:srgbClr val="1D3C7A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uk-UA" b="1" dirty="0" smtClean="0">
                <a:solidFill>
                  <a:srgbClr val="1D3C7A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терапевтичного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uk-UA" b="1" dirty="0">
              <a:solidFill>
                <a:srgbClr val="1D3C7A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uk-UA" b="1" dirty="0">
                <a:solidFill>
                  <a:srgbClr val="1D3C7A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uk-UA" b="1" dirty="0" smtClean="0">
                <a:solidFill>
                  <a:srgbClr val="1D3C7A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хірургічного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uk-UA" b="1" dirty="0">
              <a:solidFill>
                <a:srgbClr val="1D3C7A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uk-UA" b="1" dirty="0">
                <a:solidFill>
                  <a:srgbClr val="1D3C7A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uk-UA" b="1" dirty="0" smtClean="0">
                <a:solidFill>
                  <a:srgbClr val="1D3C7A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інфекційного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uk-UA" b="1" dirty="0">
              <a:solidFill>
                <a:srgbClr val="1D3C7A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uk-UA" b="1" dirty="0">
                <a:solidFill>
                  <a:srgbClr val="1D3C7A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uk-UA" b="1" dirty="0" smtClean="0">
                <a:solidFill>
                  <a:srgbClr val="1D3C7A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кардіологічного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uk-UA" b="1" dirty="0">
              <a:solidFill>
                <a:srgbClr val="1D3C7A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uk-UA" b="1" dirty="0">
                <a:solidFill>
                  <a:srgbClr val="1D3C7A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педіатричного </a:t>
            </a:r>
            <a:endParaRPr lang="uk-UA" b="1" dirty="0" smtClean="0">
              <a:solidFill>
                <a:srgbClr val="1D3C7A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uk-UA" b="1" dirty="0">
              <a:solidFill>
                <a:srgbClr val="1D3C7A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uk-UA" b="1" dirty="0">
                <a:solidFill>
                  <a:srgbClr val="1D3C7A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травматологічного </a:t>
            </a:r>
            <a:r>
              <a:rPr lang="uk-UA" b="1" dirty="0" smtClean="0">
                <a:solidFill>
                  <a:srgbClr val="1D3C7A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профілів</a:t>
            </a:r>
            <a:endParaRPr lang="uk-UA" b="1" dirty="0">
              <a:solidFill>
                <a:srgbClr val="1D3C7A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26503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КНП ДМР «Дунаєвецька багатопрофільна лікарня» з початку пандемії є опорним закладом для надання допомоги хворим з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COVID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-19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endParaRPr lang="uk-UA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Для цього передбачено розгортання </a:t>
            </a:r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150 ліж</a:t>
            </a:r>
            <a:r>
              <a:rPr lang="uk-UA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ок</a:t>
            </a:r>
            <a:r>
              <a:rPr lang="uk-UA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, що складає </a:t>
            </a:r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63%</a:t>
            </a:r>
            <a:r>
              <a:rPr lang="uk-UA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від загальної кількості ліжок, які обслуговує </a:t>
            </a:r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 медичних команд</a:t>
            </a:r>
            <a:r>
              <a:rPr lang="uk-UA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, в яких задіяні </a:t>
            </a:r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72 медичних працівники</a:t>
            </a:r>
            <a:r>
              <a:rPr lang="uk-UA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uk-UA" dirty="0" smtClean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За весь час </a:t>
            </a:r>
            <a:r>
              <a:rPr lang="ru-RU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пандем</a:t>
            </a:r>
            <a:r>
              <a:rPr lang="uk-UA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ії</a:t>
            </a:r>
            <a:r>
              <a:rPr lang="uk-UA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в Україні: одужало 3 556 162 особи 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1 734 </a:t>
            </a:r>
            <a:r>
              <a:rPr lang="uk-UA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особи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– у </a:t>
            </a:r>
            <a:r>
              <a:rPr lang="uk-UA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Дунаєвецькій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ТГ).</a:t>
            </a:r>
          </a:p>
          <a:p>
            <a:r>
              <a:rPr lang="ru-RU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За </a:t>
            </a:r>
            <a:r>
              <a:rPr lang="ru-RU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весь час </a:t>
            </a:r>
            <a:r>
              <a:rPr lang="ru-RU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пандем</a:t>
            </a:r>
            <a:r>
              <a:rPr lang="uk-UA" dirty="0" err="1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ії</a:t>
            </a:r>
            <a:r>
              <a:rPr lang="uk-UA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в Україні: </a:t>
            </a:r>
            <a:r>
              <a:rPr lang="uk-UA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летальних випадків 98 361 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(161 особи – </a:t>
            </a:r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 </a:t>
            </a:r>
            <a:r>
              <a:rPr lang="uk-UA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Дунаєвецькій</a:t>
            </a:r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ТГ).  </a:t>
            </a:r>
          </a:p>
          <a:p>
            <a:pPr algn="ctr"/>
            <a:endParaRPr lang="uk-UA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uk-UA" dirty="0" smtClean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endParaRPr lang="uk-UA" dirty="0" smtClean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uk-UA" dirty="0" smtClean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Виконком\Desktop\kovid-19-shtam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345" y="3193055"/>
            <a:ext cx="6502546" cy="329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09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1667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Покращено матеріально-технічну базу</a:t>
            </a:r>
          </a:p>
          <a:p>
            <a:pPr algn="ctr"/>
            <a:r>
              <a:rPr lang="uk-UA" sz="3200" b="1" dirty="0" smtClean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медичного закладу </a:t>
            </a:r>
            <a:endParaRPr lang="ru-RU" sz="3200" dirty="0"/>
          </a:p>
        </p:txBody>
      </p:sp>
      <p:pic>
        <p:nvPicPr>
          <p:cNvPr id="61442" name="Picture 2" descr="C:\Users\Sasha\Desktop\Звіт міського голови 2021\Лікарня\изображение_viber_2021-11-26_13-19-18-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134" y="2992413"/>
            <a:ext cx="2941504" cy="3194891"/>
          </a:xfrm>
          <a:prstGeom prst="rect">
            <a:avLst/>
          </a:prstGeom>
          <a:noFill/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442799" y="1302143"/>
            <a:ext cx="807466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uk-UA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lang="uk-UA" sz="14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П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ридбано та встановлено на суму 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1 194,5 тис.грн.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lang="uk-UA" sz="1400" b="1" dirty="0" smtClean="0">
              <a:solidFill>
                <a:srgbClr val="C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 Закуплено </a:t>
            </a:r>
            <a:r>
              <a:rPr lang="uk-UA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uk-UA" sz="1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криоциліндрів</a:t>
            </a:r>
            <a:r>
              <a:rPr lang="uk-UA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для безперебійного постачання кисню та </a:t>
            </a:r>
            <a:r>
              <a:rPr lang="uk-UA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кисневі концентратори </a:t>
            </a: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на суму  </a:t>
            </a:r>
            <a:r>
              <a:rPr lang="uk-UA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1 094,6 тис.грн.</a:t>
            </a: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uk-UA" sz="14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Проведено капітальний ремонт </a:t>
            </a:r>
            <a:r>
              <a:rPr lang="uk-UA" sz="14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кабінетів та приміщень рентгенологічного відділення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на суму </a:t>
            </a:r>
            <a:r>
              <a:rPr lang="uk-UA" sz="14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977,5 тис.грн.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sz="1400" b="1" dirty="0" smtClean="0">
              <a:solidFill>
                <a:srgbClr val="C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61445" name="Picture 5" descr="C:\Users\Sasha\Desktop\Звіт міського голови 2021\Лікарня\изображение_viber_2021-11-26_13-21-14-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5220" y="2835341"/>
            <a:ext cx="4825387" cy="350418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85856" y="6322413"/>
            <a:ext cx="361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криоциліндри</a:t>
            </a:r>
            <a:endParaRPr lang="ru-RU" b="1" dirty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9581" y="6306189"/>
            <a:ext cx="314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ліфт в хірургічний корпус</a:t>
            </a:r>
            <a:endParaRPr lang="ru-RU" b="1" dirty="0">
              <a:solidFill>
                <a:srgbClr val="21396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3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програми </a:t>
            </a:r>
            <a:r>
              <a:rPr lang="uk-UA" sz="2800" b="1" dirty="0" smtClean="0">
                <a:ln>
                  <a:solidFill>
                    <a:srgbClr val="F1F1F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«Велике будівництво»</a:t>
            </a:r>
            <a:r>
              <a:rPr lang="uk-UA" sz="2800" b="1" dirty="0" smtClean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розпочато роботу відділення екстреної невідкладної медичної допомоги</a:t>
            </a:r>
            <a:endParaRPr lang="ru-RU" sz="2800" b="1" dirty="0">
              <a:ln>
                <a:solidFill>
                  <a:srgbClr val="F1F1F1"/>
                </a:solidFill>
              </a:ln>
              <a:solidFill>
                <a:srgbClr val="1D3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2466" name="Picture 2" descr="C:\Users\Sasha\Desktop\Звіт міського голови 2021\Лікарня\изображение_viber_2021-11-26_13-36-01-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985" y="1678074"/>
            <a:ext cx="4795240" cy="4710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474" name="Picture 10" descr="C:\Users\Sasha\Desktop\Звіт міського голови 2021\Лікарня\изображение_viber_2021-11-26_13-19-21-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340" y="2366600"/>
            <a:ext cx="3715241" cy="3042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Sasha\Desktop\Звіт міського голови 2021\Лікарня\изображение_viber_2021-11-26_13-19-10-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692" y="3482819"/>
            <a:ext cx="3607357" cy="2793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1" name="Picture 3" descr="C:\Users\Sasha\Desktop\Звіт міського голови 2021\Лікарня\изображение_viber_2021-11-26_13-19-16-7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1478" y="169461"/>
            <a:ext cx="4360850" cy="3141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3" name="Picture 5" descr="C:\Users\Sasha\Desktop\Звіт міського голови 2021\Лікарня\изображение_viber_2021-11-26_13-19-20-9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6908" y="3468987"/>
            <a:ext cx="3588327" cy="2834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4" name="Picture 6" descr="C:\Users\Sasha\Desktop\Звіт міського голови 2021\Лікарня\изображение_viber_2021-11-26_13-19-10-6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957" y="166863"/>
            <a:ext cx="4190591" cy="3135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066800" y="6317673"/>
            <a:ext cx="264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рентген кабінет</a:t>
            </a:r>
            <a:endParaRPr lang="ru-RU" b="1" dirty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відділення екстреної невідкладної медичної допомоги</a:t>
            </a:r>
            <a:endParaRPr lang="ru-RU" b="1" dirty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016" y="1629646"/>
            <a:ext cx="4431322" cy="6814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8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Працює </a:t>
            </a:r>
            <a:r>
              <a:rPr lang="uk-UA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23 </a:t>
            </a:r>
            <a:r>
              <a:rPr lang="uk-UA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команди</a:t>
            </a:r>
            <a:r>
              <a:rPr lang="uk-UA" sz="18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з надання первинної медичної допомоги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26625074"/>
              </p:ext>
            </p:extLst>
          </p:nvPr>
        </p:nvGraphicFramePr>
        <p:xfrm>
          <a:off x="211017" y="2411603"/>
          <a:ext cx="4335482" cy="3074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560583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Станом </a:t>
            </a:r>
            <a:r>
              <a:rPr lang="uk-UA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01.12.2021</a:t>
            </a:r>
            <a:r>
              <a:rPr lang="uk-UA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року</a:t>
            </a:r>
            <a:r>
              <a:rPr lang="uk-UA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підписано 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30 900 декларацій</a:t>
            </a:r>
            <a:r>
              <a:rPr lang="uk-UA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uk-UA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що становить 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81%</a:t>
            </a:r>
            <a:r>
              <a:rPr lang="uk-UA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від </a:t>
            </a:r>
            <a:r>
              <a:rPr lang="uk-UA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загальної кількості населення </a:t>
            </a:r>
            <a:endParaRPr lang="ru-RU" dirty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9091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КНП ДМР </a:t>
            </a:r>
            <a:r>
              <a:rPr lang="uk-UA" sz="3600" b="1" dirty="0" err="1" smtClean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“Дунаєвецький</a:t>
            </a:r>
            <a:r>
              <a:rPr lang="uk-UA" sz="3600" b="1" dirty="0" smtClean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центр первинної медико-санітарної </a:t>
            </a:r>
            <a:r>
              <a:rPr lang="uk-UA" sz="3600" b="1" dirty="0" err="1" smtClean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допомоги”</a:t>
            </a:r>
            <a:endParaRPr lang="ru-RU" sz="3600" dirty="0">
              <a:solidFill>
                <a:srgbClr val="1D3C7A"/>
              </a:solidFill>
            </a:endParaRPr>
          </a:p>
        </p:txBody>
      </p:sp>
      <p:pic>
        <p:nvPicPr>
          <p:cNvPr id="9217" name="Picture 1" descr="C:\Users\Sasha\Pictures\images-892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33257" y="2143704"/>
            <a:ext cx="4139921" cy="3121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962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593215" y="563385"/>
            <a:ext cx="34076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боротьбі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id-19 на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придбання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засобів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індивідуального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захисту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матеріалів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для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тестування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витрати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склали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46,9 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тис.грн.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196" name="Picture 4" descr="C:\Users\Nataha\Documents\ViberDownloads\0-02-0a-960dd92685acd62a2d182834f82bb886747b07aff5f55a5b568632e9e88fe3e5_bff845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53189" y="2888904"/>
            <a:ext cx="1590111" cy="1909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Nataha\Documents\ViberDownloads\0-02-0a-de74d83803849ca2d1a642a7908f431971523d194693ee2a135c9324c4c88b5d_d2d81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09235" y="4722144"/>
            <a:ext cx="1828745" cy="1979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0726" y="1008386"/>
            <a:ext cx="544248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uk-UA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Слухові </a:t>
            </a:r>
            <a:r>
              <a:rPr lang="uk-UA" sz="16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апарати –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uk-UA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шт. </a:t>
            </a:r>
            <a:r>
              <a:rPr lang="uk-UA" sz="16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на суму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10,9 </a:t>
            </a:r>
            <a:r>
              <a:rPr lang="uk-UA" sz="1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тис.грн</a:t>
            </a:r>
            <a:r>
              <a:rPr lang="uk-UA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k-UA" sz="1600" b="1" dirty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16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Калоприймачі –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3 600 </a:t>
            </a:r>
            <a:r>
              <a:rPr lang="uk-UA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шт. </a:t>
            </a:r>
            <a:r>
              <a:rPr lang="uk-UA" sz="16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на суму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234,0 </a:t>
            </a:r>
            <a:r>
              <a:rPr lang="uk-UA" sz="1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тис.грн</a:t>
            </a:r>
            <a:r>
              <a:rPr lang="uk-UA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16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Підгузки </a:t>
            </a:r>
            <a:r>
              <a:rPr lang="uk-UA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15 234 шт. </a:t>
            </a:r>
            <a:r>
              <a:rPr lang="uk-UA" sz="16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на суму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194,7 </a:t>
            </a:r>
            <a:r>
              <a:rPr lang="uk-UA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тис.грн.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16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Тест-смужки для глюкометрів дітям хворим на цукровий </a:t>
            </a:r>
            <a:r>
              <a:rPr lang="uk-UA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діабет –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640 </a:t>
            </a:r>
            <a:r>
              <a:rPr lang="uk-UA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упаковок </a:t>
            </a:r>
            <a:r>
              <a:rPr lang="uk-UA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uk-UA" sz="16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суму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226,9 тис.грн.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Пульсоксиметри –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30 шт. </a:t>
            </a:r>
            <a:r>
              <a:rPr lang="uk-UA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на суму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15,0 тис.грн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Безконтактні термометри –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30 шт. </a:t>
            </a:r>
            <a:r>
              <a:rPr lang="uk-UA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на суму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17,1 тис.грн.</a:t>
            </a:r>
            <a:endParaRPr lang="uk-UA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Страхування фельдшерів –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33</a:t>
            </a:r>
            <a:r>
              <a:rPr lang="uk-UA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на суму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13,2 </a:t>
            </a:r>
            <a:r>
              <a:rPr lang="uk-UA" sz="1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тис.грн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k-UA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 descr="C:\Users\Nataha\Documents\ViberDownloads\0-02-0a-9fda719d977dd5e4b0cfbc4bfb56a35fa06bdcc18183cab58a940ce246163f60_d333720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982" y="3705659"/>
            <a:ext cx="1909187" cy="255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402" y="130629"/>
            <a:ext cx="4772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Забезпечено технічними засобами потребуючі 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категорії на суму 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(711, 8 тис грн.) </a:t>
            </a:r>
            <a:endParaRPr lang="uk-UA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Sasha\Pictures\b_1812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541" y="3838470"/>
            <a:ext cx="1988613" cy="2876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Picture 6" descr="C:\Users\Sasha\Pictures\3025939461_test-poloski-gamma-m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0587" y="4270549"/>
            <a:ext cx="2630003" cy="20297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675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5">
            <a:extLst>
              <a:ext uri="{FF2B5EF4-FFF2-40B4-BE49-F238E27FC236}">
                <a16:creationId xmlns:a16="http://schemas.microsoft.com/office/drawing/2014/main" xmlns="" id="{D41417E3-A0C3-49D3-8321-BB5AC68E89A4}"/>
              </a:ext>
            </a:extLst>
          </p:cNvPr>
          <p:cNvGrpSpPr/>
          <p:nvPr/>
        </p:nvGrpSpPr>
        <p:grpSpPr>
          <a:xfrm>
            <a:off x="683172" y="872359"/>
            <a:ext cx="2459420" cy="2165130"/>
            <a:chOff x="120923" y="358911"/>
            <a:chExt cx="2706615" cy="2133985"/>
          </a:xfrm>
        </p:grpSpPr>
        <p:grpSp>
          <p:nvGrpSpPr>
            <p:cNvPr id="3" name="组合 96">
              <a:extLst>
                <a:ext uri="{FF2B5EF4-FFF2-40B4-BE49-F238E27FC236}">
                  <a16:creationId xmlns:a16="http://schemas.microsoft.com/office/drawing/2014/main" xmlns="" id="{376AC786-0BDE-4433-90E7-99D2E37FE239}"/>
                </a:ext>
              </a:extLst>
            </p:cNvPr>
            <p:cNvGrpSpPr/>
            <p:nvPr/>
          </p:nvGrpSpPr>
          <p:grpSpPr>
            <a:xfrm>
              <a:off x="120923" y="358911"/>
              <a:ext cx="2706615" cy="2133985"/>
              <a:chOff x="3430102" y="3226788"/>
              <a:chExt cx="3316286" cy="2614670"/>
            </a:xfrm>
          </p:grpSpPr>
          <p:graphicFrame>
            <p:nvGraphicFramePr>
              <p:cNvPr id="7" name="图表 98">
                <a:extLst>
                  <a:ext uri="{FF2B5EF4-FFF2-40B4-BE49-F238E27FC236}">
                    <a16:creationId xmlns:a16="http://schemas.microsoft.com/office/drawing/2014/main" xmlns="" id="{8FA60C1E-C49B-4178-A4DC-E522558831A2}"/>
                  </a:ext>
                </a:extLst>
              </p:cNvPr>
              <p:cNvGraphicFramePr/>
              <p:nvPr/>
            </p:nvGraphicFramePr>
            <p:xfrm>
              <a:off x="3430102" y="3226788"/>
              <a:ext cx="3316286" cy="261467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8" name="椭圆 99">
                <a:extLst>
                  <a:ext uri="{FF2B5EF4-FFF2-40B4-BE49-F238E27FC236}">
                    <a16:creationId xmlns:a16="http://schemas.microsoft.com/office/drawing/2014/main" xmlns="" id="{8FE6E634-EEC9-4F81-9C4A-7C69A477A8AE}"/>
                  </a:ext>
                </a:extLst>
              </p:cNvPr>
              <p:cNvSpPr/>
              <p:nvPr/>
            </p:nvSpPr>
            <p:spPr>
              <a:xfrm>
                <a:off x="4197058" y="3642936"/>
                <a:ext cx="1782374" cy="1782374"/>
              </a:xfrm>
              <a:prstGeom prst="ellipse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>
                  <a:solidFill>
                    <a:srgbClr val="0070C0"/>
                  </a:solidFill>
                  <a:latin typeface="Impact MT Std" pitchFamily="34" charset="0"/>
                </a:endParaRPr>
              </a:p>
            </p:txBody>
          </p:sp>
        </p:grpSp>
        <p:sp>
          <p:nvSpPr>
            <p:cNvPr id="6" name="文本框 29">
              <a:extLst>
                <a:ext uri="{FF2B5EF4-FFF2-40B4-BE49-F238E27FC236}">
                  <a16:creationId xmlns:a16="http://schemas.microsoft.com/office/drawing/2014/main" xmlns="" id="{6659D431-6C8C-4721-9523-D4AA0ECE037E}"/>
                </a:ext>
              </a:extLst>
            </p:cNvPr>
            <p:cNvSpPr txBox="1"/>
            <p:nvPr/>
          </p:nvSpPr>
          <p:spPr>
            <a:xfrm>
              <a:off x="710990" y="1137401"/>
              <a:ext cx="1526480" cy="697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altLang="zh-CN" sz="2000" b="1" dirty="0">
                  <a:solidFill>
                    <a:srgbClr val="C00000"/>
                  </a:solidFill>
                </a:rPr>
                <a:t>282 531,5</a:t>
              </a:r>
            </a:p>
            <a:p>
              <a:pPr algn="ctr"/>
              <a:r>
                <a:rPr lang="uk-UA" altLang="zh-CN" sz="2000" b="1" dirty="0">
                  <a:solidFill>
                    <a:srgbClr val="C00000"/>
                  </a:solidFill>
                </a:rPr>
                <a:t>тис.грн</a:t>
              </a:r>
              <a:endParaRPr lang="zh-CN" altLang="en-US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0" name="矩形 101">
            <a:extLst>
              <a:ext uri="{FF2B5EF4-FFF2-40B4-BE49-F238E27FC236}">
                <a16:creationId xmlns:a16="http://schemas.microsoft.com/office/drawing/2014/main" xmlns="" id="{E478224B-3BF6-4DB1-B8C6-54962CF4D32D}"/>
              </a:ext>
            </a:extLst>
          </p:cNvPr>
          <p:cNvSpPr/>
          <p:nvPr/>
        </p:nvSpPr>
        <p:spPr>
          <a:xfrm>
            <a:off x="1030013" y="3079790"/>
            <a:ext cx="1681656" cy="346224"/>
          </a:xfrm>
          <a:prstGeom prst="rect">
            <a:avLst/>
          </a:prstGeom>
        </p:spPr>
        <p:txBody>
          <a:bodyPr wrap="square" lIns="68555" tIns="34278" rIns="68555" bIns="34278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zh-CN" b="1" dirty="0">
                <a:solidFill>
                  <a:srgbClr val="1D3C7A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ПЛАН НА РІК</a:t>
            </a:r>
            <a:endParaRPr lang="zh-CN" altLang="en-US" b="1" dirty="0">
              <a:solidFill>
                <a:srgbClr val="1D3C7A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103">
            <a:extLst>
              <a:ext uri="{FF2B5EF4-FFF2-40B4-BE49-F238E27FC236}">
                <a16:creationId xmlns:a16="http://schemas.microsoft.com/office/drawing/2014/main" xmlns="" id="{895387D4-6719-42F4-B057-8402A7B225CB}"/>
              </a:ext>
            </a:extLst>
          </p:cNvPr>
          <p:cNvGrpSpPr/>
          <p:nvPr/>
        </p:nvGrpSpPr>
        <p:grpSpPr>
          <a:xfrm>
            <a:off x="3590132" y="924910"/>
            <a:ext cx="2306172" cy="2144111"/>
            <a:chOff x="8617867" y="296237"/>
            <a:chExt cx="2830704" cy="2231821"/>
          </a:xfrm>
        </p:grpSpPr>
        <p:grpSp>
          <p:nvGrpSpPr>
            <p:cNvPr id="5" name="组合 104">
              <a:extLst>
                <a:ext uri="{FF2B5EF4-FFF2-40B4-BE49-F238E27FC236}">
                  <a16:creationId xmlns:a16="http://schemas.microsoft.com/office/drawing/2014/main" xmlns="" id="{44991A27-C576-45BE-BA4A-6E1DA5BEB877}"/>
                </a:ext>
              </a:extLst>
            </p:cNvPr>
            <p:cNvGrpSpPr/>
            <p:nvPr/>
          </p:nvGrpSpPr>
          <p:grpSpPr>
            <a:xfrm>
              <a:off x="8617867" y="296237"/>
              <a:ext cx="2830704" cy="2231821"/>
              <a:chOff x="3430102" y="3226788"/>
              <a:chExt cx="3316286" cy="2614670"/>
            </a:xfrm>
          </p:grpSpPr>
          <p:graphicFrame>
            <p:nvGraphicFramePr>
              <p:cNvPr id="15" name="图表 106">
                <a:extLst>
                  <a:ext uri="{FF2B5EF4-FFF2-40B4-BE49-F238E27FC236}">
                    <a16:creationId xmlns:a16="http://schemas.microsoft.com/office/drawing/2014/main" xmlns="" id="{DB7B5D50-F618-4412-B101-E17E49933C7A}"/>
                  </a:ext>
                </a:extLst>
              </p:cNvPr>
              <p:cNvGraphicFramePr/>
              <p:nvPr/>
            </p:nvGraphicFramePr>
            <p:xfrm>
              <a:off x="3430102" y="3226788"/>
              <a:ext cx="3316286" cy="261467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6" name="椭圆 107">
                <a:extLst>
                  <a:ext uri="{FF2B5EF4-FFF2-40B4-BE49-F238E27FC236}">
                    <a16:creationId xmlns:a16="http://schemas.microsoft.com/office/drawing/2014/main" xmlns="" id="{D619820E-058B-415F-83AF-770738C464AC}"/>
                  </a:ext>
                </a:extLst>
              </p:cNvPr>
              <p:cNvSpPr/>
              <p:nvPr/>
            </p:nvSpPr>
            <p:spPr>
              <a:xfrm>
                <a:off x="4197057" y="3642936"/>
                <a:ext cx="1782374" cy="1782375"/>
              </a:xfrm>
              <a:prstGeom prst="ellipse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>
                  <a:solidFill>
                    <a:srgbClr val="0070C0"/>
                  </a:solidFill>
                  <a:latin typeface="Impact MT Std" pitchFamily="34" charset="0"/>
                </a:endParaRPr>
              </a:p>
            </p:txBody>
          </p:sp>
        </p:grpSp>
        <p:sp>
          <p:nvSpPr>
            <p:cNvPr id="14" name="文本框 54">
              <a:extLst>
                <a:ext uri="{FF2B5EF4-FFF2-40B4-BE49-F238E27FC236}">
                  <a16:creationId xmlns:a16="http://schemas.microsoft.com/office/drawing/2014/main" xmlns="" id="{339CB2B8-E831-4722-A3FB-99DE737491D1}"/>
                </a:ext>
              </a:extLst>
            </p:cNvPr>
            <p:cNvSpPr txBox="1"/>
            <p:nvPr/>
          </p:nvSpPr>
          <p:spPr>
            <a:xfrm>
              <a:off x="9089863" y="1028641"/>
              <a:ext cx="1905621" cy="736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C00000"/>
                  </a:solidFill>
                </a:rPr>
                <a:t>272 404</a:t>
              </a:r>
              <a:r>
                <a:rPr lang="uk-UA" altLang="zh-CN" sz="2000" b="1" dirty="0">
                  <a:solidFill>
                    <a:srgbClr val="C00000"/>
                  </a:solidFill>
                </a:rPr>
                <a:t>,7</a:t>
              </a:r>
            </a:p>
            <a:p>
              <a:pPr algn="ctr"/>
              <a:r>
                <a:rPr lang="uk-UA" altLang="zh-CN" sz="2000" b="1" dirty="0">
                  <a:solidFill>
                    <a:srgbClr val="C00000"/>
                  </a:solidFill>
                </a:rPr>
                <a:t>тис.грн</a:t>
              </a:r>
              <a:endParaRPr lang="zh-CN" altLang="en-US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8" name="矩形 109">
            <a:extLst>
              <a:ext uri="{FF2B5EF4-FFF2-40B4-BE49-F238E27FC236}">
                <a16:creationId xmlns:a16="http://schemas.microsoft.com/office/drawing/2014/main" xmlns="" id="{3D0454C4-3C85-4F15-A395-A2D1428460A7}"/>
              </a:ext>
            </a:extLst>
          </p:cNvPr>
          <p:cNvSpPr/>
          <p:nvPr/>
        </p:nvSpPr>
        <p:spPr>
          <a:xfrm>
            <a:off x="3321268" y="3100809"/>
            <a:ext cx="2669627" cy="346224"/>
          </a:xfrm>
          <a:prstGeom prst="rect">
            <a:avLst/>
          </a:prstGeom>
        </p:spPr>
        <p:txBody>
          <a:bodyPr wrap="square" lIns="68555" tIns="34278" rIns="68555" bIns="34278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zh-CN" b="1" dirty="0">
                <a:solidFill>
                  <a:srgbClr val="1D3C7A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ФАКТИЧНО ВИКОНАНО</a:t>
            </a:r>
            <a:endParaRPr lang="zh-CN" altLang="en-US" b="1" dirty="0">
              <a:solidFill>
                <a:srgbClr val="1D3C7A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2" name="组合 111">
            <a:extLst>
              <a:ext uri="{FF2B5EF4-FFF2-40B4-BE49-F238E27FC236}">
                <a16:creationId xmlns:a16="http://schemas.microsoft.com/office/drawing/2014/main" xmlns="" id="{B5172CB1-603C-42FF-BD51-22A909A445CC}"/>
              </a:ext>
            </a:extLst>
          </p:cNvPr>
          <p:cNvGrpSpPr/>
          <p:nvPr/>
        </p:nvGrpSpPr>
        <p:grpSpPr>
          <a:xfrm>
            <a:off x="6195068" y="4162096"/>
            <a:ext cx="2539028" cy="2121577"/>
            <a:chOff x="120923" y="2132856"/>
            <a:chExt cx="2748248" cy="2166810"/>
          </a:xfrm>
        </p:grpSpPr>
        <p:grpSp>
          <p:nvGrpSpPr>
            <p:cNvPr id="13" name="组合 112">
              <a:extLst>
                <a:ext uri="{FF2B5EF4-FFF2-40B4-BE49-F238E27FC236}">
                  <a16:creationId xmlns:a16="http://schemas.microsoft.com/office/drawing/2014/main" xmlns="" id="{8BC3A4A7-A8D6-4DFC-AD2F-C73C9FE324A8}"/>
                </a:ext>
              </a:extLst>
            </p:cNvPr>
            <p:cNvGrpSpPr/>
            <p:nvPr/>
          </p:nvGrpSpPr>
          <p:grpSpPr>
            <a:xfrm>
              <a:off x="120923" y="2132856"/>
              <a:ext cx="2748248" cy="2166810"/>
              <a:chOff x="3430102" y="3226788"/>
              <a:chExt cx="3316286" cy="2614670"/>
            </a:xfrm>
          </p:grpSpPr>
          <p:graphicFrame>
            <p:nvGraphicFramePr>
              <p:cNvPr id="23" name="图表 114">
                <a:extLst>
                  <a:ext uri="{FF2B5EF4-FFF2-40B4-BE49-F238E27FC236}">
                    <a16:creationId xmlns:a16="http://schemas.microsoft.com/office/drawing/2014/main" xmlns="" id="{FE89F927-D94E-48D5-8311-C26934FC4F02}"/>
                  </a:ext>
                </a:extLst>
              </p:cNvPr>
              <p:cNvGraphicFramePr/>
              <p:nvPr/>
            </p:nvGraphicFramePr>
            <p:xfrm>
              <a:off x="3430102" y="3226788"/>
              <a:ext cx="3316286" cy="261467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24" name="椭圆 115">
                <a:extLst>
                  <a:ext uri="{FF2B5EF4-FFF2-40B4-BE49-F238E27FC236}">
                    <a16:creationId xmlns:a16="http://schemas.microsoft.com/office/drawing/2014/main" xmlns="" id="{A9973439-AC8E-4779-98A7-8233FBD6AA96}"/>
                  </a:ext>
                </a:extLst>
              </p:cNvPr>
              <p:cNvSpPr/>
              <p:nvPr/>
            </p:nvSpPr>
            <p:spPr>
              <a:xfrm>
                <a:off x="4151831" y="3642936"/>
                <a:ext cx="1908167" cy="1782374"/>
              </a:xfrm>
              <a:prstGeom prst="ellipse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>
                  <a:solidFill>
                    <a:srgbClr val="0070C0"/>
                  </a:solidFill>
                  <a:latin typeface="Impact MT Std" pitchFamily="34" charset="0"/>
                </a:endParaRPr>
              </a:p>
            </p:txBody>
          </p:sp>
        </p:grpSp>
        <p:sp>
          <p:nvSpPr>
            <p:cNvPr id="22" name="文本框 53">
              <a:extLst>
                <a:ext uri="{FF2B5EF4-FFF2-40B4-BE49-F238E27FC236}">
                  <a16:creationId xmlns:a16="http://schemas.microsoft.com/office/drawing/2014/main" xmlns="" id="{6FAEFEC3-0C0F-4879-8009-3BC7DD061090}"/>
                </a:ext>
              </a:extLst>
            </p:cNvPr>
            <p:cNvSpPr txBox="1"/>
            <p:nvPr/>
          </p:nvSpPr>
          <p:spPr>
            <a:xfrm>
              <a:off x="559760" y="2653324"/>
              <a:ext cx="1877107" cy="1194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altLang="zh-CN" sz="1400" b="1" dirty="0" smtClean="0">
                  <a:solidFill>
                    <a:srgbClr val="C00000"/>
                  </a:solidFill>
                </a:rPr>
                <a:t>98,2%</a:t>
              </a:r>
              <a:endParaRPr lang="uk-UA" altLang="zh-CN" sz="1400" b="1" dirty="0">
                <a:solidFill>
                  <a:srgbClr val="C00000"/>
                </a:solidFill>
              </a:endParaRPr>
            </a:p>
            <a:p>
              <a:pPr algn="ctr"/>
              <a:r>
                <a:rPr lang="uk-UA" altLang="zh-CN" sz="1400" b="1" dirty="0">
                  <a:solidFill>
                    <a:srgbClr val="1D3C7A"/>
                  </a:solidFill>
                </a:rPr>
                <a:t>в тому числі </a:t>
              </a:r>
            </a:p>
            <a:p>
              <a:pPr algn="ctr"/>
              <a:r>
                <a:rPr lang="uk-UA" altLang="zh-CN" sz="1400" b="1" dirty="0">
                  <a:solidFill>
                    <a:srgbClr val="1D3C7A"/>
                  </a:solidFill>
                </a:rPr>
                <a:t>бюджет розвитку</a:t>
              </a:r>
            </a:p>
            <a:p>
              <a:pPr algn="ctr"/>
              <a:r>
                <a:rPr lang="uk-UA" altLang="zh-CN" sz="1400" b="1" dirty="0" smtClean="0">
                  <a:solidFill>
                    <a:srgbClr val="C00000"/>
                  </a:solidFill>
                </a:rPr>
                <a:t>96,6%</a:t>
              </a:r>
              <a:endParaRPr lang="uk-UA" altLang="zh-CN" sz="1400" dirty="0">
                <a:solidFill>
                  <a:srgbClr val="1D3C7A"/>
                </a:solidFill>
              </a:endParaRPr>
            </a:p>
            <a:p>
              <a:pPr algn="ctr"/>
              <a:endParaRPr lang="zh-CN" altLang="en-US" sz="1400" b="1" dirty="0">
                <a:solidFill>
                  <a:srgbClr val="1D3C7A"/>
                </a:solidFill>
              </a:endParaRPr>
            </a:p>
          </p:txBody>
        </p:sp>
      </p:grpSp>
      <p:sp>
        <p:nvSpPr>
          <p:cNvPr id="34" name="矩形 125">
            <a:extLst>
              <a:ext uri="{FF2B5EF4-FFF2-40B4-BE49-F238E27FC236}">
                <a16:creationId xmlns:a16="http://schemas.microsoft.com/office/drawing/2014/main" xmlns="" id="{1795AD04-9266-4381-A528-07A58C0DE288}"/>
              </a:ext>
            </a:extLst>
          </p:cNvPr>
          <p:cNvSpPr/>
          <p:nvPr/>
        </p:nvSpPr>
        <p:spPr>
          <a:xfrm>
            <a:off x="6409678" y="3058769"/>
            <a:ext cx="2461054" cy="346224"/>
          </a:xfrm>
          <a:prstGeom prst="rect">
            <a:avLst/>
          </a:prstGeom>
        </p:spPr>
        <p:txBody>
          <a:bodyPr wrap="square" lIns="68555" tIns="34278" rIns="68555" bIns="34278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zh-CN" b="1" dirty="0" smtClean="0">
                <a:solidFill>
                  <a:srgbClr val="1D3C7A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ВІДСОТОК ВИКОНАННЯ</a:t>
            </a:r>
            <a:endParaRPr lang="zh-CN" altLang="en-US" b="1" dirty="0">
              <a:solidFill>
                <a:srgbClr val="1D3C7A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36028" y="199697"/>
            <a:ext cx="8334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Видатки загального фонду у 2021 році</a:t>
            </a:r>
            <a:endParaRPr lang="ru-RU" sz="36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04798" y="3475561"/>
            <a:ext cx="8565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Видатки спеціального фонду у 2021 році</a:t>
            </a:r>
            <a:endParaRPr lang="ru-RU" sz="3600" dirty="0"/>
          </a:p>
        </p:txBody>
      </p:sp>
      <p:grpSp>
        <p:nvGrpSpPr>
          <p:cNvPr id="31" name="组合 95">
            <a:extLst>
              <a:ext uri="{FF2B5EF4-FFF2-40B4-BE49-F238E27FC236}">
                <a16:creationId xmlns:a16="http://schemas.microsoft.com/office/drawing/2014/main" xmlns="" id="{D41417E3-A0C3-49D3-8321-BB5AC68E89A4}"/>
              </a:ext>
            </a:extLst>
          </p:cNvPr>
          <p:cNvGrpSpPr/>
          <p:nvPr/>
        </p:nvGrpSpPr>
        <p:grpSpPr>
          <a:xfrm>
            <a:off x="635875" y="4104289"/>
            <a:ext cx="2459420" cy="2165130"/>
            <a:chOff x="120923" y="358911"/>
            <a:chExt cx="2706615" cy="2133985"/>
          </a:xfrm>
        </p:grpSpPr>
        <p:grpSp>
          <p:nvGrpSpPr>
            <p:cNvPr id="32" name="组合 96">
              <a:extLst>
                <a:ext uri="{FF2B5EF4-FFF2-40B4-BE49-F238E27FC236}">
                  <a16:creationId xmlns:a16="http://schemas.microsoft.com/office/drawing/2014/main" xmlns="" id="{376AC786-0BDE-4433-90E7-99D2E37FE239}"/>
                </a:ext>
              </a:extLst>
            </p:cNvPr>
            <p:cNvGrpSpPr/>
            <p:nvPr/>
          </p:nvGrpSpPr>
          <p:grpSpPr>
            <a:xfrm>
              <a:off x="120923" y="358911"/>
              <a:ext cx="2706615" cy="2133985"/>
              <a:chOff x="3430102" y="3226788"/>
              <a:chExt cx="3316286" cy="2614670"/>
            </a:xfrm>
          </p:grpSpPr>
          <p:graphicFrame>
            <p:nvGraphicFramePr>
              <p:cNvPr id="38" name="图表 98">
                <a:extLst>
                  <a:ext uri="{FF2B5EF4-FFF2-40B4-BE49-F238E27FC236}">
                    <a16:creationId xmlns:a16="http://schemas.microsoft.com/office/drawing/2014/main" xmlns="" id="{8FA60C1E-C49B-4178-A4DC-E522558831A2}"/>
                  </a:ext>
                </a:extLst>
              </p:cNvPr>
              <p:cNvGraphicFramePr/>
              <p:nvPr/>
            </p:nvGraphicFramePr>
            <p:xfrm>
              <a:off x="3430102" y="3226788"/>
              <a:ext cx="3316286" cy="261467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39" name="椭圆 99">
                <a:extLst>
                  <a:ext uri="{FF2B5EF4-FFF2-40B4-BE49-F238E27FC236}">
                    <a16:creationId xmlns:a16="http://schemas.microsoft.com/office/drawing/2014/main" xmlns="" id="{8FE6E634-EEC9-4F81-9C4A-7C69A477A8AE}"/>
                  </a:ext>
                </a:extLst>
              </p:cNvPr>
              <p:cNvSpPr/>
              <p:nvPr/>
            </p:nvSpPr>
            <p:spPr>
              <a:xfrm>
                <a:off x="4117455" y="3642936"/>
                <a:ext cx="1941585" cy="1782375"/>
              </a:xfrm>
              <a:prstGeom prst="ellipse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>
                  <a:solidFill>
                    <a:srgbClr val="0070C0"/>
                  </a:solidFill>
                  <a:latin typeface="Impact MT Std" pitchFamily="34" charset="0"/>
                </a:endParaRPr>
              </a:p>
            </p:txBody>
          </p:sp>
        </p:grpSp>
        <p:sp>
          <p:nvSpPr>
            <p:cNvPr id="37" name="文本框 29">
              <a:extLst>
                <a:ext uri="{FF2B5EF4-FFF2-40B4-BE49-F238E27FC236}">
                  <a16:creationId xmlns:a16="http://schemas.microsoft.com/office/drawing/2014/main" xmlns="" id="{6659D431-6C8C-4721-9523-D4AA0ECE037E}"/>
                </a:ext>
              </a:extLst>
            </p:cNvPr>
            <p:cNvSpPr txBox="1"/>
            <p:nvPr/>
          </p:nvSpPr>
          <p:spPr>
            <a:xfrm>
              <a:off x="369610" y="754112"/>
              <a:ext cx="2243947" cy="1365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altLang="zh-CN" sz="1400" b="1" dirty="0">
                  <a:solidFill>
                    <a:srgbClr val="C00000"/>
                  </a:solidFill>
                </a:rPr>
                <a:t>23 763,4</a:t>
              </a:r>
            </a:p>
            <a:p>
              <a:pPr algn="ctr"/>
              <a:r>
                <a:rPr lang="uk-UA" altLang="zh-CN" sz="1400" b="1" dirty="0">
                  <a:solidFill>
                    <a:srgbClr val="C00000"/>
                  </a:solidFill>
                </a:rPr>
                <a:t> тис.грн </a:t>
              </a:r>
            </a:p>
            <a:p>
              <a:pPr algn="ctr"/>
              <a:r>
                <a:rPr lang="uk-UA" altLang="zh-CN" sz="1400" b="1" dirty="0">
                  <a:solidFill>
                    <a:srgbClr val="1D3C7A"/>
                  </a:solidFill>
                </a:rPr>
                <a:t>в тому числі </a:t>
              </a:r>
            </a:p>
            <a:p>
              <a:pPr algn="ctr"/>
              <a:r>
                <a:rPr lang="uk-UA" altLang="zh-CN" sz="1400" b="1" dirty="0">
                  <a:solidFill>
                    <a:srgbClr val="1D3C7A"/>
                  </a:solidFill>
                </a:rPr>
                <a:t>бюджет розвитку</a:t>
              </a:r>
            </a:p>
            <a:p>
              <a:pPr algn="ctr"/>
              <a:r>
                <a:rPr lang="uk-UA" altLang="zh-CN" sz="1400" b="1" dirty="0">
                  <a:solidFill>
                    <a:srgbClr val="C00000"/>
                  </a:solidFill>
                </a:rPr>
                <a:t>18 793,2</a:t>
              </a:r>
            </a:p>
            <a:p>
              <a:pPr algn="ctr"/>
              <a:r>
                <a:rPr lang="uk-UA" altLang="zh-CN" sz="1400" b="1" dirty="0">
                  <a:solidFill>
                    <a:srgbClr val="C00000"/>
                  </a:solidFill>
                </a:rPr>
                <a:t>тис.грн</a:t>
              </a:r>
              <a:endParaRPr lang="zh-CN" altLang="en-US" sz="1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0" name="组合 103">
            <a:extLst>
              <a:ext uri="{FF2B5EF4-FFF2-40B4-BE49-F238E27FC236}">
                <a16:creationId xmlns:a16="http://schemas.microsoft.com/office/drawing/2014/main" xmlns="" id="{895387D4-6719-42F4-B057-8402A7B225CB}"/>
              </a:ext>
            </a:extLst>
          </p:cNvPr>
          <p:cNvGrpSpPr/>
          <p:nvPr/>
        </p:nvGrpSpPr>
        <p:grpSpPr>
          <a:xfrm>
            <a:off x="3532325" y="4167351"/>
            <a:ext cx="2306172" cy="2624569"/>
            <a:chOff x="8617867" y="296237"/>
            <a:chExt cx="2830704" cy="2731933"/>
          </a:xfrm>
        </p:grpSpPr>
        <p:grpSp>
          <p:nvGrpSpPr>
            <p:cNvPr id="41" name="组合 104">
              <a:extLst>
                <a:ext uri="{FF2B5EF4-FFF2-40B4-BE49-F238E27FC236}">
                  <a16:creationId xmlns:a16="http://schemas.microsoft.com/office/drawing/2014/main" xmlns="" id="{44991A27-C576-45BE-BA4A-6E1DA5BEB877}"/>
                </a:ext>
              </a:extLst>
            </p:cNvPr>
            <p:cNvGrpSpPr/>
            <p:nvPr/>
          </p:nvGrpSpPr>
          <p:grpSpPr>
            <a:xfrm>
              <a:off x="8617867" y="296237"/>
              <a:ext cx="2830704" cy="2231821"/>
              <a:chOff x="3430102" y="3226788"/>
              <a:chExt cx="3316286" cy="2614670"/>
            </a:xfrm>
          </p:grpSpPr>
          <p:graphicFrame>
            <p:nvGraphicFramePr>
              <p:cNvPr id="43" name="图表 106">
                <a:extLst>
                  <a:ext uri="{FF2B5EF4-FFF2-40B4-BE49-F238E27FC236}">
                    <a16:creationId xmlns:a16="http://schemas.microsoft.com/office/drawing/2014/main" xmlns="" id="{DB7B5D50-F618-4412-B101-E17E49933C7A}"/>
                  </a:ext>
                </a:extLst>
              </p:cNvPr>
              <p:cNvGraphicFramePr/>
              <p:nvPr/>
            </p:nvGraphicFramePr>
            <p:xfrm>
              <a:off x="3430102" y="3226788"/>
              <a:ext cx="3316286" cy="261467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44" name="椭圆 107">
                <a:extLst>
                  <a:ext uri="{FF2B5EF4-FFF2-40B4-BE49-F238E27FC236}">
                    <a16:creationId xmlns:a16="http://schemas.microsoft.com/office/drawing/2014/main" xmlns="" id="{D619820E-058B-415F-83AF-770738C464AC}"/>
                  </a:ext>
                </a:extLst>
              </p:cNvPr>
              <p:cNvSpPr/>
              <p:nvPr/>
            </p:nvSpPr>
            <p:spPr>
              <a:xfrm>
                <a:off x="4078780" y="3642936"/>
                <a:ext cx="2070607" cy="1782375"/>
              </a:xfrm>
              <a:prstGeom prst="ellipse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>
                  <a:solidFill>
                    <a:srgbClr val="0070C0"/>
                  </a:solidFill>
                  <a:latin typeface="Impact MT Std" pitchFamily="34" charset="0"/>
                </a:endParaRPr>
              </a:p>
            </p:txBody>
          </p:sp>
        </p:grpSp>
        <p:sp>
          <p:nvSpPr>
            <p:cNvPr id="42" name="文本框 54">
              <a:extLst>
                <a:ext uri="{FF2B5EF4-FFF2-40B4-BE49-F238E27FC236}">
                  <a16:creationId xmlns:a16="http://schemas.microsoft.com/office/drawing/2014/main" xmlns="" id="{339CB2B8-E831-4722-A3FB-99DE737491D1}"/>
                </a:ext>
              </a:extLst>
            </p:cNvPr>
            <p:cNvSpPr txBox="1"/>
            <p:nvPr/>
          </p:nvSpPr>
          <p:spPr>
            <a:xfrm>
              <a:off x="9089863" y="689492"/>
              <a:ext cx="1905621" cy="2338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altLang="zh-CN" sz="1400" b="1" dirty="0">
                  <a:solidFill>
                    <a:srgbClr val="C00000"/>
                  </a:solidFill>
                </a:rPr>
                <a:t>23 333,2</a:t>
              </a:r>
            </a:p>
            <a:p>
              <a:pPr algn="ctr"/>
              <a:r>
                <a:rPr lang="uk-UA" altLang="zh-CN" sz="1400" b="1" dirty="0">
                  <a:solidFill>
                    <a:srgbClr val="C00000"/>
                  </a:solidFill>
                </a:rPr>
                <a:t>тис.грн</a:t>
              </a:r>
            </a:p>
            <a:p>
              <a:pPr algn="ctr"/>
              <a:r>
                <a:rPr lang="uk-UA" altLang="zh-CN" sz="1400" b="1" dirty="0">
                  <a:solidFill>
                    <a:srgbClr val="1D3C7A"/>
                  </a:solidFill>
                </a:rPr>
                <a:t>в тому числі </a:t>
              </a:r>
            </a:p>
            <a:p>
              <a:pPr algn="ctr"/>
              <a:r>
                <a:rPr lang="uk-UA" altLang="zh-CN" sz="1400" b="1" dirty="0">
                  <a:solidFill>
                    <a:srgbClr val="1D3C7A"/>
                  </a:solidFill>
                </a:rPr>
                <a:t>бюджет розвитку</a:t>
              </a:r>
            </a:p>
            <a:p>
              <a:pPr algn="ctr"/>
              <a:r>
                <a:rPr lang="uk-UA" altLang="zh-CN" sz="1400" b="1" dirty="0">
                  <a:solidFill>
                    <a:srgbClr val="C00000"/>
                  </a:solidFill>
                </a:rPr>
                <a:t>18 154,3</a:t>
              </a:r>
            </a:p>
            <a:p>
              <a:pPr algn="ctr"/>
              <a:r>
                <a:rPr lang="uk-UA" altLang="zh-CN" sz="1400" b="1" dirty="0">
                  <a:solidFill>
                    <a:srgbClr val="C00000"/>
                  </a:solidFill>
                </a:rPr>
                <a:t>тис.грн</a:t>
              </a:r>
            </a:p>
            <a:p>
              <a:pPr algn="ctr"/>
              <a:r>
                <a:rPr lang="uk-UA" altLang="zh-CN" sz="1400" b="1" dirty="0">
                  <a:solidFill>
                    <a:srgbClr val="1D3C7A"/>
                  </a:solidFill>
                </a:rPr>
                <a:t> </a:t>
              </a:r>
            </a:p>
            <a:p>
              <a:pPr algn="ctr"/>
              <a:endParaRPr lang="uk-UA" altLang="zh-CN" sz="1400" b="1" dirty="0">
                <a:solidFill>
                  <a:srgbClr val="1D3C7A"/>
                </a:solidFill>
              </a:endParaRPr>
            </a:p>
            <a:p>
              <a:pPr algn="ctr"/>
              <a:endParaRPr lang="uk-UA" altLang="zh-CN" sz="1400" b="1" dirty="0">
                <a:solidFill>
                  <a:srgbClr val="C00000"/>
                </a:solidFill>
              </a:endParaRPr>
            </a:p>
            <a:p>
              <a:pPr algn="ctr"/>
              <a:endParaRPr lang="zh-CN" altLang="en-US" sz="1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5" name="组合 111">
            <a:extLst>
              <a:ext uri="{FF2B5EF4-FFF2-40B4-BE49-F238E27FC236}">
                <a16:creationId xmlns:a16="http://schemas.microsoft.com/office/drawing/2014/main" xmlns="" id="{B5172CB1-603C-42FF-BD51-22A909A445CC}"/>
              </a:ext>
            </a:extLst>
          </p:cNvPr>
          <p:cNvGrpSpPr/>
          <p:nvPr/>
        </p:nvGrpSpPr>
        <p:grpSpPr>
          <a:xfrm>
            <a:off x="6589207" y="898634"/>
            <a:ext cx="2192187" cy="2258212"/>
            <a:chOff x="120923" y="2132856"/>
            <a:chExt cx="2748248" cy="2166810"/>
          </a:xfrm>
        </p:grpSpPr>
        <p:grpSp>
          <p:nvGrpSpPr>
            <p:cNvPr id="46" name="组合 112">
              <a:extLst>
                <a:ext uri="{FF2B5EF4-FFF2-40B4-BE49-F238E27FC236}">
                  <a16:creationId xmlns:a16="http://schemas.microsoft.com/office/drawing/2014/main" xmlns="" id="{8BC3A4A7-A8D6-4DFC-AD2F-C73C9FE324A8}"/>
                </a:ext>
              </a:extLst>
            </p:cNvPr>
            <p:cNvGrpSpPr/>
            <p:nvPr/>
          </p:nvGrpSpPr>
          <p:grpSpPr>
            <a:xfrm>
              <a:off x="120923" y="2132856"/>
              <a:ext cx="2748248" cy="2166810"/>
              <a:chOff x="3430102" y="3226788"/>
              <a:chExt cx="3316286" cy="2614670"/>
            </a:xfrm>
          </p:grpSpPr>
          <p:graphicFrame>
            <p:nvGraphicFramePr>
              <p:cNvPr id="48" name="图表 114">
                <a:extLst>
                  <a:ext uri="{FF2B5EF4-FFF2-40B4-BE49-F238E27FC236}">
                    <a16:creationId xmlns:a16="http://schemas.microsoft.com/office/drawing/2014/main" xmlns="" id="{FE89F927-D94E-48D5-8311-C26934FC4F02}"/>
                  </a:ext>
                </a:extLst>
              </p:cNvPr>
              <p:cNvGraphicFramePr/>
              <p:nvPr/>
            </p:nvGraphicFramePr>
            <p:xfrm>
              <a:off x="3430102" y="3226788"/>
              <a:ext cx="3316286" cy="261467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49" name="椭圆 115">
                <a:extLst>
                  <a:ext uri="{FF2B5EF4-FFF2-40B4-BE49-F238E27FC236}">
                    <a16:creationId xmlns:a16="http://schemas.microsoft.com/office/drawing/2014/main" xmlns="" id="{A9973439-AC8E-4779-98A7-8233FBD6AA96}"/>
                  </a:ext>
                </a:extLst>
              </p:cNvPr>
              <p:cNvSpPr/>
              <p:nvPr/>
            </p:nvSpPr>
            <p:spPr>
              <a:xfrm>
                <a:off x="4197058" y="3642936"/>
                <a:ext cx="1782374" cy="1782374"/>
              </a:xfrm>
              <a:prstGeom prst="ellipse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>
                  <a:solidFill>
                    <a:srgbClr val="0070C0"/>
                  </a:solidFill>
                  <a:latin typeface="Impact MT Std" pitchFamily="34" charset="0"/>
                </a:endParaRPr>
              </a:p>
            </p:txBody>
          </p:sp>
        </p:grpSp>
        <p:sp>
          <p:nvSpPr>
            <p:cNvPr id="47" name="文本框 53">
              <a:extLst>
                <a:ext uri="{FF2B5EF4-FFF2-40B4-BE49-F238E27FC236}">
                  <a16:creationId xmlns:a16="http://schemas.microsoft.com/office/drawing/2014/main" xmlns="" id="{6FAEFEC3-0C0F-4879-8009-3BC7DD061090}"/>
                </a:ext>
              </a:extLst>
            </p:cNvPr>
            <p:cNvSpPr txBox="1"/>
            <p:nvPr/>
          </p:nvSpPr>
          <p:spPr>
            <a:xfrm>
              <a:off x="829704" y="3026775"/>
              <a:ext cx="1444499" cy="38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altLang="zh-CN" sz="2000" b="1" dirty="0" smtClean="0">
                  <a:solidFill>
                    <a:srgbClr val="C00000"/>
                  </a:solidFill>
                </a:rPr>
                <a:t>96,4%</a:t>
              </a:r>
              <a:endParaRPr lang="uk-UA" altLang="zh-CN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50" name="Прямоугольник 49"/>
          <p:cNvSpPr/>
          <p:nvPr/>
        </p:nvSpPr>
        <p:spPr>
          <a:xfrm>
            <a:off x="1021692" y="6281823"/>
            <a:ext cx="1532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zh-CN" b="1" dirty="0">
                <a:solidFill>
                  <a:srgbClr val="1D3C7A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ПЛАН НА РІК</a:t>
            </a:r>
            <a:endParaRPr lang="zh-CN" altLang="en-US" b="1" dirty="0">
              <a:solidFill>
                <a:srgbClr val="1D3C7A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矩形 109">
            <a:extLst>
              <a:ext uri="{FF2B5EF4-FFF2-40B4-BE49-F238E27FC236}">
                <a16:creationId xmlns:a16="http://schemas.microsoft.com/office/drawing/2014/main" xmlns="" id="{3D0454C4-3C85-4F15-A395-A2D1428460A7}"/>
              </a:ext>
            </a:extLst>
          </p:cNvPr>
          <p:cNvSpPr/>
          <p:nvPr/>
        </p:nvSpPr>
        <p:spPr>
          <a:xfrm>
            <a:off x="3326523" y="6311719"/>
            <a:ext cx="2669627" cy="346224"/>
          </a:xfrm>
          <a:prstGeom prst="rect">
            <a:avLst/>
          </a:prstGeom>
        </p:spPr>
        <p:txBody>
          <a:bodyPr wrap="square" lIns="68555" tIns="34278" rIns="68555" bIns="34278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zh-CN" b="1" dirty="0">
                <a:solidFill>
                  <a:srgbClr val="1D3C7A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ФАКТИЧНО ВИКОНАНО</a:t>
            </a:r>
            <a:endParaRPr lang="zh-CN" altLang="en-US" b="1" dirty="0">
              <a:solidFill>
                <a:srgbClr val="1D3C7A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299127" y="6271313"/>
            <a:ext cx="2515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zh-CN" b="1" dirty="0" smtClean="0">
                <a:solidFill>
                  <a:srgbClr val="1D3C7A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ВІДСОТОК </a:t>
            </a:r>
            <a:r>
              <a:rPr lang="uk-UA" altLang="zh-CN" b="1" dirty="0">
                <a:solidFill>
                  <a:srgbClr val="1D3C7A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ВИКОНАННЯ</a:t>
            </a:r>
            <a:endParaRPr lang="zh-CN" altLang="en-US" b="1" dirty="0">
              <a:solidFill>
                <a:srgbClr val="1D3C7A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7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1" y="164978"/>
            <a:ext cx="9143999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uk-UA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З березня 2021 року заклад розпочав згідно Дорожньої карти з впровадження вакцини від гострої респіраторної хвороби </a:t>
            </a:r>
            <a:r>
              <a:rPr lang="ru-RU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COVID</a:t>
            </a:r>
            <a:r>
              <a:rPr lang="uk-UA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-19, спричиненої </a:t>
            </a:r>
            <a:r>
              <a:rPr lang="uk-UA" sz="1600" b="1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коронавірусом</a:t>
            </a:r>
            <a:r>
              <a:rPr lang="uk-UA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SARS</a:t>
            </a:r>
            <a:r>
              <a:rPr lang="uk-UA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1600" b="1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CoV</a:t>
            </a:r>
            <a:r>
              <a:rPr lang="uk-UA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-2, і проведення масової вакцинації у відповідь на пандемію </a:t>
            </a:r>
            <a:r>
              <a:rPr lang="ru-RU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COVID-19 в </a:t>
            </a:r>
            <a:r>
              <a:rPr lang="ru-RU" sz="1600" b="1" dirty="0" err="1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Україні</a:t>
            </a:r>
            <a:r>
              <a:rPr lang="ru-RU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у 2021-2022 роках</a:t>
            </a:r>
            <a:r>
              <a:rPr lang="uk-UA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, масову вакцинацію населення проти </a:t>
            </a:r>
            <a:r>
              <a:rPr lang="en-US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COVID</a:t>
            </a:r>
            <a:r>
              <a:rPr lang="uk-UA" sz="1600" b="1" dirty="0" smtClean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-19 на закріплених територіях.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16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Для реалізації  програми вакцинації закладом створено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 пункти щеплень 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та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 мобільні бригади.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Пункти щеплень розташовані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АЗПСМ м. Дунаївці, с. Великий </a:t>
            </a:r>
            <a:r>
              <a:rPr lang="uk-UA" sz="1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Жванчик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16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Від початку вакцинальної компанії загалом щеплено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по Дунаєвецькій громаді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І доза – 1 927 чол.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ІІ дози – 10 976 чол.</a:t>
            </a:r>
            <a:r>
              <a:rPr lang="uk-UA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всього –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12 918 (43%).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Виконком\Documents\ViberDownloads\PublicAccountMedia\0-04-05-3fa3440cd3424ca343de32cbda36dc86bde30ccf7581fc9e4af85892d028d90e_d6cf2421b8451bd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96791"/>
            <a:ext cx="3301139" cy="3301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иконком\Documents\ViberDownloads\PublicAccountMedia\0-04-05-19245a74bd3651f59f7fc1fa12f402e1ffabbecb218107c60023ae73aa0cf2fa_8fb05b43d65d6e3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72" y="3234195"/>
            <a:ext cx="2730828" cy="3426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C:\Users\Nataha\Downloads\94238559_1452488151611587_622200105306423296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56" y="4062845"/>
            <a:ext cx="3117269" cy="2671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27775" y="0"/>
            <a:ext cx="8833096" cy="150668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Благодійна допомога громаді народного 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депутата України </a:t>
            </a:r>
            <a:r>
              <a:rPr lang="ru-RU" b="1" dirty="0" err="1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О.В.Гереги</a:t>
            </a: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213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5289" y="1563588"/>
            <a:ext cx="4804392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обільний рентгенівський апарат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парат штучної вентиляції легень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концентратор кисню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бактерицидні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лампи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інфузійні насоси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монітори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матраци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комбінезони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захисні костюми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засоби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індивідуального 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захисту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багатофункціональні 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ліжка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спеціалізовані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рамки для дезобробки</a:t>
            </a:r>
          </a:p>
          <a:p>
            <a:pPr marL="285750" indent="-285750">
              <a:buFont typeface="Wingdings" pitchFamily="2" charset="2"/>
              <a:buChar char="ü"/>
            </a:pP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uk-UA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uk-UA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dirty="0"/>
          </a:p>
        </p:txBody>
      </p:sp>
      <p:pic>
        <p:nvPicPr>
          <p:cNvPr id="3077" name="Picture 5" descr="C:\Users\Nataha\Downloads\101814546_1492771507583251_639242273543946240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56" y="1454727"/>
            <a:ext cx="3117270" cy="2507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Виконком\Desktop\91999879_1425210614339341_8524477873069752320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5" y="5047934"/>
            <a:ext cx="2270584" cy="1702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Виконком\Desktop\169758737_1749138551946544_6645177500274109034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172" y="4948257"/>
            <a:ext cx="2381827" cy="1786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01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2919" y="103748"/>
            <a:ext cx="84439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cs typeface="Times New Roman" pitchFamily="18" charset="0"/>
              </a:rPr>
              <a:t>Культурно-</a:t>
            </a:r>
            <a:r>
              <a:rPr lang="ru-RU" sz="4000" b="1" dirty="0" err="1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cs typeface="Times New Roman" pitchFamily="18" charset="0"/>
              </a:rPr>
              <a:t>мистецьке</a:t>
            </a:r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cs typeface="Times New Roman" pitchFamily="18" charset="0"/>
              </a:rPr>
              <a:t> </a:t>
            </a:r>
            <a:r>
              <a:rPr lang="ru-RU" sz="4000" b="1" dirty="0" err="1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cs typeface="Times New Roman" pitchFamily="18" charset="0"/>
              </a:rPr>
              <a:t>життя</a:t>
            </a:r>
            <a:endParaRPr lang="ru-RU" sz="4000" b="1" dirty="0" smtClean="0">
              <a:ln>
                <a:solidFill>
                  <a:schemeClr val="bg1"/>
                </a:solidFill>
              </a:ln>
              <a:solidFill>
                <a:srgbClr val="213969"/>
              </a:solidFill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0333" y="886991"/>
            <a:ext cx="732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Прийнято участь в </a:t>
            </a:r>
            <a:r>
              <a:rPr lang="uk-UA" sz="2400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онлайн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та </a:t>
            </a:r>
            <a:r>
              <a:rPr lang="uk-UA" sz="2400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офлайн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конкурсах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4276" y="1734799"/>
            <a:ext cx="21477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144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обласних:</a:t>
            </a: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dirty="0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І-е місце – 12 </a:t>
            </a:r>
            <a:endParaRPr lang="en-US" dirty="0">
              <a:solidFill>
                <a:srgbClr val="21396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err="1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ІІ-е</a:t>
            </a:r>
            <a:r>
              <a:rPr lang="uk-UA" dirty="0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 місце – 26</a:t>
            </a:r>
            <a:endParaRPr lang="en-US" dirty="0">
              <a:solidFill>
                <a:srgbClr val="21396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err="1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ІІІ-е</a:t>
            </a:r>
            <a:r>
              <a:rPr lang="uk-UA" dirty="0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 місце – 38</a:t>
            </a:r>
          </a:p>
          <a:p>
            <a:pPr algn="ctr"/>
            <a:r>
              <a:rPr lang="uk-UA" dirty="0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Дипломант – 25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48856" y="1439512"/>
            <a:ext cx="18436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54 регіональних:</a:t>
            </a: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dirty="0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І-е місце – 7</a:t>
            </a:r>
            <a:endParaRPr lang="en-US" dirty="0">
              <a:solidFill>
                <a:srgbClr val="21396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err="1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ІІ-е</a:t>
            </a:r>
            <a:r>
              <a:rPr lang="uk-UA" dirty="0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 місце – 3</a:t>
            </a:r>
            <a:endParaRPr lang="en-US" dirty="0">
              <a:solidFill>
                <a:srgbClr val="21396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err="1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ІІІ-е</a:t>
            </a:r>
            <a:r>
              <a:rPr lang="uk-UA" dirty="0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 місце – 5</a:t>
            </a:r>
          </a:p>
          <a:p>
            <a:pPr algn="ctr"/>
            <a:r>
              <a:rPr lang="en-US" dirty="0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IV-</a:t>
            </a:r>
            <a:r>
              <a:rPr lang="uk-UA" dirty="0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е місце – 3</a:t>
            </a:r>
          </a:p>
          <a:p>
            <a:pPr algn="ctr"/>
            <a:r>
              <a:rPr lang="uk-UA" dirty="0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Дипломант – 23</a:t>
            </a:r>
            <a:endParaRPr lang="en-US" dirty="0">
              <a:solidFill>
                <a:srgbClr val="2139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8137" y="1439512"/>
            <a:ext cx="18615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124 міжнародних:</a:t>
            </a: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dirty="0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І-е місце – 57 </a:t>
            </a:r>
            <a:endParaRPr lang="en-US" dirty="0">
              <a:solidFill>
                <a:srgbClr val="21396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err="1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ІІ-е</a:t>
            </a:r>
            <a:r>
              <a:rPr lang="uk-UA" dirty="0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 місце – 38</a:t>
            </a:r>
            <a:endParaRPr lang="en-US" dirty="0">
              <a:solidFill>
                <a:srgbClr val="21396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err="1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ІІІ-е</a:t>
            </a:r>
            <a:r>
              <a:rPr lang="uk-UA" dirty="0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 місце – 2</a:t>
            </a:r>
          </a:p>
          <a:p>
            <a:pPr algn="ctr"/>
            <a:r>
              <a:rPr lang="uk-UA" dirty="0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Дипломант – 3 </a:t>
            </a:r>
            <a:endParaRPr lang="en-US" dirty="0">
              <a:solidFill>
                <a:srgbClr val="21396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Гран-прі </a:t>
            </a:r>
            <a:r>
              <a:rPr lang="uk-UA" dirty="0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dirty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uk-UA" dirty="0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2139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98708" y="1714763"/>
            <a:ext cx="20131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131 всеукраїнських:</a:t>
            </a: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dirty="0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І-е місце – 30</a:t>
            </a:r>
            <a:endParaRPr lang="en-US" dirty="0">
              <a:solidFill>
                <a:srgbClr val="21396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err="1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ІІ-е</a:t>
            </a:r>
            <a:r>
              <a:rPr lang="uk-UA" dirty="0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 місце – 37</a:t>
            </a:r>
            <a:endParaRPr lang="en-US" dirty="0">
              <a:solidFill>
                <a:srgbClr val="21396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err="1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ІІІ-е</a:t>
            </a:r>
            <a:r>
              <a:rPr lang="uk-UA" dirty="0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 місце – 27</a:t>
            </a:r>
          </a:p>
          <a:p>
            <a:pPr algn="ctr"/>
            <a:r>
              <a:rPr lang="uk-UA" dirty="0" smtClean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Дипломант – 37</a:t>
            </a:r>
            <a:endParaRPr lang="en-US" dirty="0">
              <a:solidFill>
                <a:srgbClr val="2139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 descr="C:\Users\Виконком\Pictures\244398432_1540878669592074_869173557670609198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08" y="3738709"/>
            <a:ext cx="4323277" cy="294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Виконком\Pictures\242858622_1533357640344177_301132039629611563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68" y="3738709"/>
            <a:ext cx="2142950" cy="294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Виконком\Pictures\271804750_1610470272632913_7875466653849481184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856" y="3738710"/>
            <a:ext cx="2087976" cy="293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37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972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err="1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Дунаєвеччина</a:t>
            </a:r>
            <a:r>
              <a:rPr lang="uk-UA" sz="4000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туристична</a:t>
            </a:r>
            <a:endParaRPr lang="uk-UA" sz="4000" b="1" dirty="0">
              <a:ln>
                <a:solidFill>
                  <a:schemeClr val="bg1"/>
                </a:solidFill>
              </a:ln>
              <a:solidFill>
                <a:srgbClr val="213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Виконком\Pictures\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7" y="3905332"/>
            <a:ext cx="4346438" cy="132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Виконком\Pictures\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3" y="5344997"/>
            <a:ext cx="4351641" cy="1373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Виконком\Pictures\1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535" y="3905331"/>
            <a:ext cx="4296263" cy="132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Виконком\Pictures\1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536" y="5344996"/>
            <a:ext cx="4289195" cy="1373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727041"/>
            <a:ext cx="914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У 2019-2020 роках розроблено </a:t>
            </a:r>
            <a:r>
              <a:rPr lang="uk-UA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 туристичних маршрутів.</a:t>
            </a:r>
          </a:p>
          <a:p>
            <a:pPr algn="ctr"/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Найбільшою популярністю серед туристів користується маршрут 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«Повернення до витоків».  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uk-UA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2" name="Picture 8" descr="C:\Users\Виконком\Pictures\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684768"/>
            <a:ext cx="7532997" cy="2108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 вниз 15"/>
          <p:cNvSpPr/>
          <p:nvPr/>
        </p:nvSpPr>
        <p:spPr>
          <a:xfrm rot="4221557">
            <a:off x="3016185" y="1292859"/>
            <a:ext cx="298067" cy="730141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>
                <a:solidFill>
                  <a:srgbClr val="C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6207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иконком\Pictures\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39" y="1383856"/>
            <a:ext cx="6844646" cy="2959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83527"/>
            <a:ext cx="90780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 2021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році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розроблено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 </a:t>
            </a:r>
            <a:r>
              <a:rPr lang="uk-UA" sz="2400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запропоновано </a:t>
            </a:r>
            <a:r>
              <a:rPr lang="uk-UA" sz="2400" b="1" dirty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туристам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туристично-патріотичний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маршрут </a:t>
            </a:r>
            <a:endParaRPr lang="ru-RU" sz="2400" b="1" dirty="0" smtClean="0">
              <a:ln>
                <a:solidFill>
                  <a:schemeClr val="bg1"/>
                </a:solidFill>
              </a:ln>
              <a:solidFill>
                <a:srgbClr val="213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Стежками ОУН і УПА»</a:t>
            </a:r>
            <a:endParaRPr lang="uk-UA" sz="24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2549" y="4688100"/>
            <a:ext cx="53827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latin typeface="Arial" pitchFamily="34" charset="0"/>
                <a:cs typeface="Arial" pitchFamily="34" charset="0"/>
              </a:rPr>
              <a:t>В рамках співпраці центру з Барською та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 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 Вінницькою міськими радами, які виграли </a:t>
            </a:r>
            <a:r>
              <a:rPr lang="uk-UA" sz="1600" b="1" dirty="0" err="1">
                <a:latin typeface="Arial" pitchFamily="34" charset="0"/>
                <a:cs typeface="Arial" pitchFamily="34" charset="0"/>
              </a:rPr>
              <a:t>проєкт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Camino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1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Podolico</a:t>
            </a:r>
            <a:r>
              <a:rPr lang="uk-UA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 Подільський шлях святого Якова»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 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 у місті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 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 встановлено стенди та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 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 вказівник біля визначних місць. </a:t>
            </a:r>
            <a:endParaRPr lang="uk-UA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Інформаційні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стенди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встановлено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біля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палацу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Красінських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та костелу св.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Михаїла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Архангела.</a:t>
            </a:r>
            <a:endParaRPr lang="uk-UA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C:\Users\Виконком\Pictures\245987828_1511001965923955_5669726622933295532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00" y="3975830"/>
            <a:ext cx="3764369" cy="2823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22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4206" y="864182"/>
            <a:ext cx="8267307" cy="914400"/>
          </a:xfrm>
          <a:prstGeom prst="rect">
            <a:avLst/>
          </a:prstGeom>
          <a:solidFill>
            <a:srgbClr val="213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Дунаєвецький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міський центр фізичного здоров’я населення </a:t>
            </a:r>
          </a:p>
          <a:p>
            <a:pPr algn="ctr"/>
            <a:r>
              <a:rPr lang="uk-UA" sz="2000" b="1" dirty="0" smtClean="0">
                <a:latin typeface="Arial" pitchFamily="34" charset="0"/>
                <a:cs typeface="Arial" pitchFamily="34" charset="0"/>
              </a:rPr>
              <a:t>«Спорт для всіх»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36516" y="1947164"/>
            <a:ext cx="2242686" cy="1069414"/>
          </a:xfrm>
          <a:prstGeom prst="rect">
            <a:avLst/>
          </a:prstGeom>
          <a:solidFill>
            <a:srgbClr val="213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18</a:t>
            </a:r>
          </a:p>
          <a:p>
            <a:pPr algn="ctr"/>
            <a:r>
              <a:rPr lang="uk-UA" b="1" dirty="0">
                <a:latin typeface="Arial" pitchFamily="34" charset="0"/>
                <a:cs typeface="Arial" pitchFamily="34" charset="0"/>
              </a:rPr>
              <a:t>спортивно-масових 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заходи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48312" y="2162588"/>
            <a:ext cx="312027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Проведено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капітальний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ремонт 3-х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глядацьких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трибун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міського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стадіону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«Колос» </a:t>
            </a:r>
            <a:endParaRPr lang="ru-RU" sz="1400" dirty="0" smtClean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ru-RU" sz="1400" dirty="0" smtClean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Виготовлено</a:t>
            </a:r>
            <a:r>
              <a:rPr lang="ru-RU" sz="14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проектно-</a:t>
            </a:r>
            <a:r>
              <a:rPr lang="ru-RU" sz="1400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кошторисну</a:t>
            </a:r>
            <a:r>
              <a:rPr lang="ru-RU" sz="14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документацію</a:t>
            </a:r>
            <a:r>
              <a:rPr lang="ru-RU" sz="14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sz="1400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реконструкції</a:t>
            </a:r>
            <a:r>
              <a:rPr lang="ru-RU" sz="14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міського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стадіону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«Колос</a:t>
            </a:r>
            <a:r>
              <a:rPr lang="ru-RU" sz="14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Виготовлено</a:t>
            </a:r>
            <a:r>
              <a:rPr lang="ru-RU" sz="14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експертизу</a:t>
            </a:r>
            <a:r>
              <a:rPr lang="ru-RU" sz="14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sz="1400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реконструкції</a:t>
            </a:r>
            <a:r>
              <a:rPr lang="ru-RU" sz="14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міського</a:t>
            </a:r>
            <a:r>
              <a:rPr lang="ru-RU" sz="14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стадіону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«Колос»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 smtClean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Проведено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роботи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по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підтримці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належному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стані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об’єктів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спортивної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інфраструктури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сіл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400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громади</a:t>
            </a:r>
            <a:endParaRPr lang="ru-RU" sz="1400" dirty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315" y="2162588"/>
            <a:ext cx="3007151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uk-UA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ФК «Епіцентр</a:t>
            </a:r>
            <a:r>
              <a:rPr lang="uk-UA" sz="14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» приймають участь у чемпіонаті України з футболу </a:t>
            </a:r>
            <a:r>
              <a:rPr lang="uk-UA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серед команд 2 ліги (</a:t>
            </a:r>
            <a:r>
              <a:rPr lang="uk-UA" sz="14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знаходиться </a:t>
            </a:r>
            <a:r>
              <a:rPr lang="uk-UA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в групі </a:t>
            </a:r>
            <a:r>
              <a:rPr lang="uk-UA" sz="14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лідерів)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Футзальна</a:t>
            </a:r>
            <a:r>
              <a:rPr lang="uk-UA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команда «Епіцентр» здобула </a:t>
            </a:r>
            <a:r>
              <a:rPr lang="uk-UA" sz="14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золоті нагороди у </a:t>
            </a:r>
            <a:r>
              <a:rPr lang="uk-UA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чемпіонаті Хмельницької </a:t>
            </a:r>
            <a:r>
              <a:rPr lang="uk-UA" sz="14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області</a:t>
            </a:r>
          </a:p>
          <a:p>
            <a:pPr marL="285750" indent="-285750">
              <a:buFont typeface="Wingdings" pitchFamily="2" charset="2"/>
              <a:buChar char="Ø"/>
            </a:pPr>
            <a:endParaRPr lang="uk-UA" sz="1400" dirty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чемпіонаті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світу</a:t>
            </a:r>
            <a:r>
              <a:rPr lang="ru-RU" sz="14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sz="1400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Угорщині</a:t>
            </a:r>
            <a:r>
              <a:rPr lang="ru-RU" sz="14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з </a:t>
            </a:r>
            <a:r>
              <a:rPr lang="uk-UA" sz="14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гирьового спорту </a:t>
            </a:r>
            <a:r>
              <a:rPr lang="ru-RU" sz="1400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Олександр</a:t>
            </a:r>
            <a:r>
              <a:rPr lang="ru-RU" sz="14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Юрик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здобув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срібну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нагороду</a:t>
            </a:r>
            <a:r>
              <a:rPr lang="ru-RU" sz="14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Чемпіонами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України стали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Альона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Лавська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Дмитро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Альохін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4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Норматив 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кандидата в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майстри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спорту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виконали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Ірина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Гапенюк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Дмитро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Альохін</a:t>
            </a:r>
            <a:r>
              <a:rPr lang="ru-RU" sz="1400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uk-UA" sz="1400" dirty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438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</a:t>
            </a:r>
            <a:endParaRPr lang="uk-UA" sz="4800" b="1" dirty="0">
              <a:ln>
                <a:solidFill>
                  <a:schemeClr val="bg1"/>
                </a:solidFill>
              </a:ln>
              <a:solidFill>
                <a:srgbClr val="213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Виконком\Documents\ViberDownloads\0-02-05-e76cb015ba813e240fa1037a26604b1ecebbba26554811173a3088add1a5e725_8be4956edf9460d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465" y="3252248"/>
            <a:ext cx="2875847" cy="193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Виконком\Documents\ViberDownloads\0-02-05-3d8e317aeaf2cd9fa0f3d76a51bd94198e680ed40e5193ad668874976391b932_7e11036b57af8f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736" y="5255015"/>
            <a:ext cx="3148553" cy="149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61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0767" y="85750"/>
            <a:ext cx="8449942" cy="108960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Благодійна допомога громаді </a:t>
            </a: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народного депутата України О.В. Гереги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3908" y="1267904"/>
            <a:ext cx="81398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У 2021 році в Дунаєвецькому міському центрі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фізичного здоров’я населення 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Спорт для всіх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» проведено роботи по:</a:t>
            </a:r>
          </a:p>
          <a:p>
            <a:pPr algn="ctr"/>
            <a:endParaRPr lang="uk-UA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Утепленню адміністративного приміщення та спортивних залів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Перекриттю даху спортивного комплексу та туалету 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Виконком\Pictures\184794951_1774257986101267_7387009135576615272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91" y="2745232"/>
            <a:ext cx="4166886" cy="391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Виконком\Pictures\184929212_1774258172767915_9015659115508400904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7" y="2745232"/>
            <a:ext cx="4702597" cy="391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88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835700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Соціальний захист населення 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2754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іє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Програма соціального захисту населення 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У 2021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році 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допомогу надано 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1 589 </a:t>
            </a:r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громадянам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 суму </a:t>
            </a:r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295,6 </a:t>
            </a:r>
            <a:r>
              <a:rPr lang="uk-UA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тис.грн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701351491"/>
              </p:ext>
            </p:extLst>
          </p:nvPr>
        </p:nvGraphicFramePr>
        <p:xfrm>
          <a:off x="0" y="1439333"/>
          <a:ext cx="904875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605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52213" y="2087653"/>
            <a:ext cx="2524126" cy="12343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Транспортне відділення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(2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прац</a:t>
            </a:r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вника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92181" y="2133855"/>
            <a:ext cx="2438400" cy="12343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Відділення соціальної допомоги вдома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(39 працівників)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15129" y="4045719"/>
            <a:ext cx="2955130" cy="1118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1 474 осіб </a:t>
            </a:r>
            <a:r>
              <a:rPr lang="uk-UA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з них 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68 сімей (159 дітей) </a:t>
            </a:r>
            <a:r>
              <a:rPr lang="uk-UA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перебувають </a:t>
            </a:r>
          </a:p>
          <a:p>
            <a:pPr algn="ctr"/>
            <a:r>
              <a:rPr lang="uk-UA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в складних життєвих обставинах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2214" y="3722124"/>
            <a:ext cx="2539698" cy="1118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Перевезення хворих на гемодіаліз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(5 людей)</a:t>
            </a:r>
          </a:p>
          <a:p>
            <a:pPr algn="ctr"/>
            <a:endParaRPr lang="ru-RU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8484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 надання соціальних послуг</a:t>
            </a:r>
            <a:endParaRPr lang="uk-UA" sz="4000" b="1" dirty="0">
              <a:ln>
                <a:solidFill>
                  <a:schemeClr val="bg1"/>
                </a:solidFill>
              </a:ln>
              <a:solidFill>
                <a:srgbClr val="213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15129" y="1332741"/>
            <a:ext cx="2955130" cy="241566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Відділення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соціальної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адаптації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профілактики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запобіганню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протидії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домашньому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насиллю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за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оснакою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статті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надання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адресної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допомоги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(7 </a:t>
            </a:r>
            <a:r>
              <a:rPr lang="ru-RU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працівників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92181" y="3748403"/>
            <a:ext cx="2438400" cy="12224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392 громадяни </a:t>
            </a:r>
            <a:r>
              <a:rPr lang="uk-UA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похилого віку, одинокі та </a:t>
            </a:r>
            <a:r>
              <a:rPr lang="uk-UA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самотньопроживаючі</a:t>
            </a:r>
            <a:endParaRPr lang="uk-UA" dirty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99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87719" y="3293924"/>
            <a:ext cx="4494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29</a:t>
            </a:r>
            <a:r>
              <a:rPr lang="uk-UA" sz="2000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групових заходів</a:t>
            </a:r>
            <a:endParaRPr lang="ru-RU" sz="2000" b="1" dirty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524" y="3253550"/>
            <a:ext cx="426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823</a:t>
            </a:r>
            <a:r>
              <a:rPr lang="uk-UA" sz="2000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виїзди </a:t>
            </a:r>
            <a:endParaRPr lang="ru-RU" sz="2000" b="1" dirty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87719" y="5423229"/>
            <a:ext cx="38977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371 сім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я </a:t>
            </a:r>
            <a:r>
              <a:rPr lang="uk-UA" sz="2000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отримали гуманітарну допомогу </a:t>
            </a:r>
            <a:r>
              <a:rPr lang="uk-UA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(одяг)</a:t>
            </a:r>
          </a:p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376 осіб </a:t>
            </a:r>
            <a:r>
              <a:rPr lang="uk-UA" sz="2000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отримали допомогу </a:t>
            </a:r>
            <a:r>
              <a:rPr lang="uk-UA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(продуктові набори)</a:t>
            </a:r>
          </a:p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Виконком\Pictures\262535176_669476911103733_6106042692926451382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5" y="114300"/>
            <a:ext cx="4266439" cy="309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иконком\Pictures\261969072_671278517590239_4467184495197713805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18" y="114300"/>
            <a:ext cx="4494453" cy="3133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иконком\Documents\ViberDownloads\PublicAccountMedia\0-04-05-2b005a519493e4a9e3ce37540a463372ea14f190704a170d8b3f22a1dcf171a9_96bb001639f2d0e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52" y="3697426"/>
            <a:ext cx="3518293" cy="241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Nataha\Documents\ViberDownloads\0-02-05-1998bc4b690f87fa16723fe0d68862aa8caec37809a9f253b27beaba4b2b48ca_261b37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000" y="3697426"/>
            <a:ext cx="3037135" cy="1725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9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2852819"/>
              </p:ext>
            </p:extLst>
          </p:nvPr>
        </p:nvGraphicFramePr>
        <p:xfrm>
          <a:off x="0" y="1676400"/>
          <a:ext cx="9144000" cy="5389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85842" y="0"/>
            <a:ext cx="8776138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</a:rPr>
              <a:t>Видатки загального фонду міського</a:t>
            </a:r>
          </a:p>
          <a:p>
            <a:pPr algn="ctr"/>
            <a:r>
              <a:rPr lang="uk-UA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</a:rPr>
              <a:t>бюджету по галузях </a:t>
            </a:r>
          </a:p>
          <a:p>
            <a:pPr algn="ctr"/>
            <a:r>
              <a:rPr lang="uk-UA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</a:rPr>
              <a:t>272 404,7 тис.грн 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484451" y="171789"/>
            <a:ext cx="44564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території</a:t>
            </a:r>
            <a:r>
              <a:rPr lang="ru-RU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громади</a:t>
            </a:r>
            <a:r>
              <a:rPr lang="ru-RU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налічуються</a:t>
            </a:r>
            <a:r>
              <a:rPr lang="ru-RU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25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сімей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опікунів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піклувальників</a:t>
            </a:r>
            <a:r>
              <a:rPr lang="ru-RU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uk-UA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виховується</a:t>
            </a:r>
            <a:r>
              <a:rPr lang="ru-RU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31 дитина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-сирота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та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дитина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позбавлена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батьківського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піклування</a:t>
            </a:r>
            <a:r>
              <a:rPr lang="ru-RU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дитячих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будинки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сімейного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типу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(23 </a:t>
            </a:r>
            <a:r>
              <a:rPr lang="ru-RU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дитини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прийомних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сімей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дітей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ru-RU" b="1" dirty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44330" y="2760633"/>
            <a:ext cx="6249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роведено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засідань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комісії з питань захисту прав дитини  на яких розглянуто </a:t>
            </a:r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41 питання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2191" y="3462501"/>
            <a:ext cx="57132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Присвоєно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почесне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звання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Мати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b="1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героїня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» </a:t>
            </a:r>
          </a:p>
          <a:p>
            <a:pPr algn="ctr"/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Людмила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Мукомела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с.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Нестерівці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(8 дітей) </a:t>
            </a:r>
          </a:p>
          <a:p>
            <a:pPr algn="ctr"/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endParaRPr lang="en-US" b="1" dirty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Nataha\Documents\ViberDownloads\0-02-05-fc8b4e3edd9c2f2261b090c1273d6a982be55cb9241a3faded3e0a61c4477d0e_a79fd8f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32" y="2823183"/>
            <a:ext cx="2627598" cy="2532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Nataha\Documents\ViberDownloads\0-02-0a-c8132f61c225e8d2a6837584eee7ec9118bb77ce28e2c226f595e5061364f561_6524cb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842" y="4782682"/>
            <a:ext cx="2480553" cy="1964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Nataha\Downloads\images-34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791" y="4808221"/>
            <a:ext cx="2551690" cy="1913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Nataha\Documents\ViberDownloads\0-02-05-bf65946e3b93d23cb9ab65cc5ad05d2ec74bad93f1b5477e200c086b8e1c7a86_85399b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51" y="244682"/>
            <a:ext cx="2947481" cy="2439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98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74084" y="1421607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Протягом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року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охоплено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відпочинком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за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кошти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державного та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обласного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бюджетів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57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дітей учасників АТО,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багатодітних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сімей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діти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позбавлені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батьківського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піклування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оздоровлювались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у таборах «Артек-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Прикарпаття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Трускавець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», «Соколята»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м.Хирів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«Молода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гвардія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м.Одеса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«Артек. Пуща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Водиця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м.Київ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Програма</a:t>
            </a:r>
            <a:r>
              <a:rPr lang="ru-RU" sz="4000" b="1" dirty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з </a:t>
            </a:r>
            <a:r>
              <a:rPr lang="ru-RU" sz="4000" b="1" dirty="0" err="1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оздоровлення</a:t>
            </a:r>
            <a:r>
              <a:rPr lang="ru-RU" sz="4000" b="1" dirty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та </a:t>
            </a:r>
            <a:r>
              <a:rPr lang="ru-RU" sz="4000" b="1" dirty="0" err="1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відпочинку</a:t>
            </a:r>
            <a:r>
              <a:rPr lang="ru-RU" sz="4000" b="1" dirty="0">
                <a:ln>
                  <a:solidFill>
                    <a:srgbClr val="F1F1F1"/>
                  </a:solidFill>
                </a:ln>
                <a:solidFill>
                  <a:srgbClr val="1D3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дітей </a:t>
            </a:r>
            <a:endParaRPr lang="ru-RU" sz="4000" b="1" dirty="0">
              <a:ln>
                <a:solidFill>
                  <a:srgbClr val="F1F1F1"/>
                </a:solidFill>
              </a:ln>
              <a:solidFill>
                <a:srgbClr val="1D3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Виконком\Pictures\images-63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9" y="3226086"/>
            <a:ext cx="4498541" cy="3127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иконком\Downloads\271731975_695978805120210_693957345030367418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128" y="3231572"/>
            <a:ext cx="4414788" cy="3127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20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127" y="1188670"/>
            <a:ext cx="9060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Міський центр </a:t>
            </a:r>
            <a:r>
              <a:rPr lang="uk-UA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комплексної реабілітації </a:t>
            </a:r>
            <a:r>
              <a:rPr lang="uk-UA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осіб </a:t>
            </a:r>
            <a:r>
              <a:rPr lang="uk-UA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 інвалідністю «Ластівка»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520" y="2031707"/>
            <a:ext cx="52935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Отримують</a:t>
            </a:r>
            <a:r>
              <a:rPr lang="ru-RU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комплексну</a:t>
            </a:r>
            <a:r>
              <a:rPr lang="ru-RU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реабілітацію</a:t>
            </a:r>
            <a:r>
              <a:rPr lang="ru-RU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дітей </a:t>
            </a:r>
            <a:r>
              <a:rPr lang="ru-RU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з </a:t>
            </a:r>
            <a:r>
              <a:rPr lang="ru-RU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інвалідністю</a:t>
            </a:r>
            <a:r>
              <a:rPr lang="ru-RU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віком</a:t>
            </a:r>
            <a:r>
              <a:rPr lang="ru-RU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від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2-х до 18-ти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років</a:t>
            </a:r>
            <a:r>
              <a:rPr lang="ru-RU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осіб</a:t>
            </a:r>
            <a:r>
              <a:rPr lang="ru-RU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з </a:t>
            </a:r>
            <a:r>
              <a:rPr lang="ru-RU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інвалідністтю</a:t>
            </a:r>
            <a:r>
              <a:rPr lang="ru-RU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віком</a:t>
            </a:r>
            <a:r>
              <a:rPr lang="ru-RU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від</a:t>
            </a:r>
            <a:r>
              <a:rPr lang="ru-RU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18-ти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років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Picture 4" descr="C:\Users\Nataha\Downloads\Настя\Звіт голови\Ластівка\images-254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440" y="3839948"/>
            <a:ext cx="3710924" cy="2859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45257" y="-11659"/>
            <a:ext cx="9189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Піклування про осіб з обмеженими можливостями </a:t>
            </a:r>
            <a:endParaRPr lang="ru-RU" sz="3200" b="1" dirty="0">
              <a:ln>
                <a:solidFill>
                  <a:schemeClr val="bg1"/>
                </a:solidFill>
              </a:ln>
              <a:solidFill>
                <a:srgbClr val="213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7170" name="Picture 2" descr="C:\Users\Nataha\Downloads\Настя\Звіт голови\Ластівка\images-347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65" y="3148445"/>
            <a:ext cx="3627549" cy="3550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Nataha\Downloads\Настя\Звіт голови\Ластівка\images-615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411" y="2159817"/>
            <a:ext cx="3495466" cy="2665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85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501" y="228600"/>
            <a:ext cx="8853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    В </a:t>
            </a:r>
            <a:r>
              <a:rPr lang="uk-UA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рамках конкурсу </a:t>
            </a:r>
            <a:r>
              <a:rPr lang="uk-UA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мікропроєктів</a:t>
            </a:r>
            <a:r>
              <a:rPr lang="uk-UA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Посольства Федеративної Республіки </a:t>
            </a:r>
            <a:r>
              <a:rPr lang="uk-UA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Німеччина, </a:t>
            </a:r>
            <a:r>
              <a:rPr lang="uk-UA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залучено фінансування на реалізацію </a:t>
            </a:r>
            <a:r>
              <a:rPr lang="uk-UA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проєкту</a:t>
            </a:r>
            <a:r>
              <a:rPr lang="uk-UA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«</a:t>
            </a:r>
            <a:r>
              <a:rPr lang="uk-UA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Фізкультурно-</a:t>
            </a:r>
            <a:r>
              <a:rPr lang="uk-UA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ігровий майданчик для дітей з особливими потребами «Вільні рухи». </a:t>
            </a:r>
            <a:endParaRPr lang="uk-UA" dirty="0" smtClean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У жовтні 2021 року </a:t>
            </a:r>
            <a:r>
              <a:rPr lang="uk-UA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завершено роботи з облаштування ігрового майданчика для вихованців </a:t>
            </a:r>
            <a:r>
              <a:rPr lang="uk-UA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комунальної </a:t>
            </a:r>
            <a:r>
              <a:rPr lang="uk-UA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установи Дунаєвецької міської ради «Міський центр комплексної  реабілітації дітей з  інвалідністю «Ластівка», а також придбано обладнання для фізичної реабілітації: реабілітаційну бігову доріжку, тренажер </a:t>
            </a:r>
            <a:r>
              <a:rPr lang="uk-UA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Бубновського</a:t>
            </a:r>
            <a:r>
              <a:rPr lang="uk-UA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uk-UA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профілактор</a:t>
            </a:r>
            <a:r>
              <a:rPr lang="uk-UA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Євмінова</a:t>
            </a:r>
            <a:r>
              <a:rPr lang="uk-UA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та </a:t>
            </a:r>
            <a:r>
              <a:rPr lang="uk-UA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орбітрек</a:t>
            </a:r>
            <a:r>
              <a:rPr lang="uk-UA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074" name="Picture 2" descr="C:\Users\Виконком\Pictures\images-439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00" y="2743200"/>
            <a:ext cx="5361710" cy="357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Дунаївці\ЛАСТІВКА\Майданчик\IMG_6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3629" y="3602182"/>
            <a:ext cx="3200397" cy="2133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199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1545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cs typeface="Times New Roman" pitchFamily="18" charset="0"/>
              </a:rPr>
              <a:t>Інклюзивно-ресурсний центр</a:t>
            </a:r>
            <a:endParaRPr lang="uk-UA" sz="28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2374" y="846991"/>
            <a:ext cx="868023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 обліку </a:t>
            </a:r>
            <a:r>
              <a:rPr lang="uk-UA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перебуває </a:t>
            </a:r>
            <a:r>
              <a:rPr lang="uk-UA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370 дітей</a:t>
            </a:r>
            <a:endParaRPr lang="uk-UA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У 2021 році </a:t>
            </a:r>
            <a:r>
              <a:rPr lang="uk-UA" sz="16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uk-UA" sz="16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орекційні</a:t>
            </a:r>
            <a:r>
              <a:rPr lang="uk-UA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заняття  відвідало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70 </a:t>
            </a:r>
            <a:r>
              <a:rPr lang="uk-UA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дітей </a:t>
            </a:r>
            <a:r>
              <a:rPr lang="uk-UA" sz="1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 вадами в психофізичному розвитку</a:t>
            </a:r>
          </a:p>
          <a:p>
            <a:pPr algn="ctr"/>
            <a:r>
              <a:rPr lang="uk-UA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Послуги </a:t>
            </a:r>
            <a:r>
              <a:rPr lang="uk-UA" sz="1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надають: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психолог</a:t>
            </a:r>
            <a:r>
              <a:rPr lang="uk-UA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логопед</a:t>
            </a:r>
            <a:r>
              <a:rPr lang="uk-UA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реабілітолог, дефектолог</a:t>
            </a:r>
            <a:endParaRPr lang="uk-UA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8379" y="1722084"/>
            <a:ext cx="87872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Зміцнено</a:t>
            </a:r>
            <a:r>
              <a:rPr lang="uk-UA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матеріально технічну базу закладу, придбано :</a:t>
            </a:r>
          </a:p>
          <a:p>
            <a:r>
              <a:rPr lang="uk-UA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- сенсорну панель</a:t>
            </a:r>
          </a:p>
          <a:p>
            <a:r>
              <a:rPr lang="uk-UA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uk-UA" dirty="0" err="1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орбітрек</a:t>
            </a:r>
            <a:endParaRPr lang="uk-UA" dirty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- сенсорну пісочницю</a:t>
            </a:r>
          </a:p>
          <a:p>
            <a:r>
              <a:rPr lang="uk-UA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uk-UA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віброплатформу</a:t>
            </a:r>
            <a:r>
              <a:rPr lang="uk-UA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uk-UA" dirty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uk-UA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електровелосипед</a:t>
            </a:r>
            <a:endParaRPr lang="uk-UA" dirty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- бігову </a:t>
            </a:r>
            <a:r>
              <a:rPr lang="uk-UA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доріжку</a:t>
            </a:r>
            <a:endParaRPr lang="uk-UA" dirty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C:\Users\Виконком\Pictures\263277592_490060749142758_7321444566215838387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51" y="3753409"/>
            <a:ext cx="2735565" cy="289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Виконком\Pictures\263577650_490708899077943_641762505619770591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03" y="2304891"/>
            <a:ext cx="5499959" cy="394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06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4310" y="1137012"/>
            <a:ext cx="3990786" cy="6619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800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Працює 20 камер відеоспостереження </a:t>
            </a:r>
          </a:p>
        </p:txBody>
      </p:sp>
      <p:pic>
        <p:nvPicPr>
          <p:cNvPr id="9218" name="Picture 2" descr="C:\Users\Nataha\Downloads\Настя\Звіт голови\изображение_viber_2020-01-10_11-31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647" y="1783344"/>
            <a:ext cx="3941041" cy="3007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9188" y="1137012"/>
            <a:ext cx="3762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Працюють 4 поліцейські офіцери громади</a:t>
            </a:r>
            <a:endParaRPr lang="ru-RU" dirty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0860" y="5302037"/>
            <a:ext cx="6916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За 2021 рік складено </a:t>
            </a:r>
            <a:r>
              <a:rPr lang="uk-UA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429</a:t>
            </a:r>
            <a:r>
              <a:rPr lang="uk-UA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адміністративних протоколів: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269</a:t>
            </a:r>
            <a:r>
              <a:rPr lang="uk-UA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за порушення правил дорожнього руху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77</a:t>
            </a:r>
            <a:r>
              <a:rPr lang="uk-UA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за порушення правил карантину</a:t>
            </a:r>
            <a:endParaRPr lang="en-US" dirty="0" smtClean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uk-UA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за дрібне хуліганство</a:t>
            </a:r>
            <a:endParaRPr lang="uk-UA" dirty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239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err="1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Безпека</a:t>
            </a:r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dirty="0" err="1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громади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rgbClr val="213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07" y="1783343"/>
            <a:ext cx="4109936" cy="3007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87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960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err="1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latin typeface="+mn-lt"/>
                <a:cs typeface="Times New Roman" pitchFamily="18" charset="0"/>
              </a:rPr>
              <a:t>Благодійна</a:t>
            </a: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3600" b="1" dirty="0" err="1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latin typeface="+mn-lt"/>
                <a:cs typeface="Times New Roman" pitchFamily="18" charset="0"/>
              </a:rPr>
              <a:t>допомога</a:t>
            </a: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3600" b="1" dirty="0" err="1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latin typeface="+mn-lt"/>
                <a:cs typeface="Times New Roman" pitchFamily="18" charset="0"/>
              </a:rPr>
              <a:t>громаді</a:t>
            </a: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latin typeface="+mn-lt"/>
                <a:cs typeface="Times New Roman" pitchFamily="18" charset="0"/>
              </a:rPr>
              <a:t>народного депутата </a:t>
            </a:r>
            <a:r>
              <a:rPr lang="ru-RU" sz="3600" b="1" dirty="0" err="1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latin typeface="+mn-lt"/>
                <a:cs typeface="Times New Roman" pitchFamily="18" charset="0"/>
              </a:rPr>
              <a:t>України</a:t>
            </a: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latin typeface="+mn-lt"/>
                <a:cs typeface="Times New Roman" pitchFamily="18" charset="0"/>
              </a:rPr>
              <a:t> О.В. </a:t>
            </a:r>
            <a:r>
              <a:rPr lang="ru-RU" sz="3600" b="1" dirty="0" err="1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latin typeface="+mn-lt"/>
                <a:cs typeface="Times New Roman" pitchFamily="18" charset="0"/>
              </a:rPr>
              <a:t>Гереги</a:t>
            </a:r>
            <a:endParaRPr lang="ru-RU" sz="3600" b="1" dirty="0">
              <a:ln>
                <a:solidFill>
                  <a:schemeClr val="bg1"/>
                </a:solidFill>
              </a:ln>
              <a:solidFill>
                <a:srgbClr val="213969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2144" y="1060849"/>
            <a:ext cx="884207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Надано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допомогу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будівельні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матеріали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) 1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постраждалому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від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пожежі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, та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двом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постраждалим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наслідок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негоди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які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проживають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на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території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нашої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громади</a:t>
            </a:r>
            <a:r>
              <a:rPr lang="uk-UA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(1 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uk-UA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у 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Дунаївці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, 2 – у с</a:t>
            </a:r>
            <a:r>
              <a:rPr lang="ru-RU" b="1" dirty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err="1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Зеленче</a:t>
            </a:r>
            <a:r>
              <a:rPr lang="ru-RU" b="1" dirty="0" smtClean="0">
                <a:solidFill>
                  <a:srgbClr val="213969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ru-RU" b="1" dirty="0">
              <a:solidFill>
                <a:srgbClr val="21396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Виконком\Downloads\Інформація Дунаєвецька ОТГ\фото 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4" y="2664403"/>
            <a:ext cx="4138634" cy="310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Виконком\Downloads\Інформація Дунаєвецька ОТГ\фото 0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370" y="2399677"/>
            <a:ext cx="3383861" cy="2537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Виконком\Downloads\Інформація Дунаєвецька ОТГ\фото 0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156" y="4216391"/>
            <a:ext cx="3432722" cy="2427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28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280" y="2249973"/>
            <a:ext cx="89814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Дякуємо за увагу!</a:t>
            </a:r>
            <a:endParaRPr lang="ru-RU" sz="8000" b="1" dirty="0">
              <a:ln>
                <a:solidFill>
                  <a:schemeClr val="bg1"/>
                </a:solidFill>
              </a:ln>
              <a:solidFill>
                <a:srgbClr val="213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675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310037"/>
              </p:ext>
            </p:extLst>
          </p:nvPr>
        </p:nvGraphicFramePr>
        <p:xfrm>
          <a:off x="230821" y="1926455"/>
          <a:ext cx="8682358" cy="32385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5026"/>
                <a:gridCol w="825624"/>
                <a:gridCol w="834500"/>
                <a:gridCol w="781235"/>
                <a:gridCol w="825624"/>
                <a:gridCol w="816745"/>
                <a:gridCol w="798991"/>
                <a:gridCol w="807868"/>
                <a:gridCol w="816745"/>
              </a:tblGrid>
              <a:tr h="28291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2016 </a:t>
                      </a:r>
                      <a:r>
                        <a:rPr lang="ru-RU" sz="1600" u="none" strike="noStrike" dirty="0" err="1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рік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2017 </a:t>
                      </a:r>
                      <a:r>
                        <a:rPr lang="ru-RU" sz="1600" u="none" strike="noStrike" dirty="0" err="1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рік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2018 </a:t>
                      </a:r>
                      <a:r>
                        <a:rPr lang="ru-RU" sz="1600" u="none" strike="noStrike" dirty="0" err="1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рік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600" u="none" strike="noStrike" dirty="0" err="1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рік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600" u="none" strike="noStrike" dirty="0" err="1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рік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600" u="none" strike="noStrike" dirty="0" err="1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рік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600" u="none" strike="noStrike" dirty="0" err="1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рік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РАЗОМ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9597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Освітня</a:t>
                      </a:r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u="none" strike="noStrike" dirty="0" err="1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субвенція</a:t>
                      </a:r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з державного </a:t>
                      </a:r>
                      <a:r>
                        <a:rPr lang="ru-RU" sz="1600" u="none" strike="noStrike" dirty="0" smtClean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бюджету</a:t>
                      </a:r>
                      <a:endParaRPr lang="ru-RU" sz="1600" b="0" i="1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54,7</a:t>
                      </a:r>
                      <a:endParaRPr lang="ru-RU" sz="1600" b="0" i="1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53,2</a:t>
                      </a:r>
                      <a:endParaRPr lang="ru-RU" sz="1600" b="0" i="1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63,7</a:t>
                      </a:r>
                      <a:endParaRPr lang="ru-RU" sz="1600" b="0" i="1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69,8</a:t>
                      </a:r>
                      <a:endParaRPr lang="ru-RU" sz="1600" b="0" i="1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73,4</a:t>
                      </a:r>
                      <a:endParaRPr lang="ru-RU" sz="1600" b="0" i="1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93,9</a:t>
                      </a:r>
                      <a:endParaRPr lang="ru-RU" sz="1600" b="0" i="1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98,3</a:t>
                      </a:r>
                      <a:endParaRPr lang="ru-RU" sz="1600" b="0" i="1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507</a:t>
                      </a:r>
                      <a:endParaRPr lang="ru-RU" sz="1600" b="0" i="1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0368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Додаткова</a:t>
                      </a:r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u="none" strike="noStrike" dirty="0" err="1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дотація</a:t>
                      </a:r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з </a:t>
                      </a:r>
                      <a:r>
                        <a:rPr lang="ru-RU" sz="1600" u="none" strike="noStrike" dirty="0" err="1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обласного</a:t>
                      </a:r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бюджету</a:t>
                      </a:r>
                      <a:endParaRPr lang="ru-RU" sz="1600" b="0" i="1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600" b="0" i="1" u="none" strike="noStrike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13,5</a:t>
                      </a:r>
                      <a:endParaRPr lang="ru-RU" sz="1600" b="0" i="1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16,2</a:t>
                      </a:r>
                      <a:endParaRPr lang="ru-RU" sz="1600" b="0" i="1" u="none" strike="noStrike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11,3</a:t>
                      </a:r>
                      <a:endParaRPr lang="ru-RU" sz="1600" b="0" i="1" u="none" strike="noStrike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4,5</a:t>
                      </a:r>
                      <a:endParaRPr lang="ru-RU" sz="1600" b="0" i="1" u="none" strike="noStrike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4,1</a:t>
                      </a:r>
                      <a:endParaRPr lang="ru-RU" sz="1600" b="0" i="1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2,1</a:t>
                      </a:r>
                      <a:endParaRPr lang="ru-RU" sz="1600" b="0" i="1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51,7</a:t>
                      </a:r>
                      <a:endParaRPr lang="ru-RU" sz="1600" b="0" i="1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2143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Разом </a:t>
                      </a:r>
                      <a:r>
                        <a:rPr lang="ru-RU" sz="1600" b="1" u="none" strike="noStrike" dirty="0" err="1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трансфертів</a:t>
                      </a:r>
                      <a:r>
                        <a:rPr lang="ru-RU" sz="1600" b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на </a:t>
                      </a:r>
                      <a:r>
                        <a:rPr lang="ru-RU" sz="1600" b="1" u="none" strike="noStrike" dirty="0" err="1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школи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54,7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66,7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79,9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81,1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77,9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100,4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558,7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6727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i="1" u="none" strike="noStrike" dirty="0" err="1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Касові</a:t>
                      </a:r>
                      <a:r>
                        <a:rPr lang="ru-RU" sz="1600" i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i="1" u="none" strike="noStrike" dirty="0" err="1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видатки</a:t>
                      </a:r>
                      <a:r>
                        <a:rPr lang="ru-RU" sz="1600" i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по школах</a:t>
                      </a:r>
                      <a:endParaRPr lang="ru-RU" sz="1600" b="0" i="1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i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47,4</a:t>
                      </a:r>
                      <a:endParaRPr lang="ru-RU" sz="1600" b="0" i="1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i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75,7</a:t>
                      </a:r>
                      <a:endParaRPr lang="ru-RU" sz="1600" b="0" i="1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i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92,1</a:t>
                      </a:r>
                      <a:endParaRPr lang="ru-RU" sz="1600" b="0" i="1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i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99,6</a:t>
                      </a:r>
                      <a:endParaRPr lang="ru-RU" sz="1600" b="0" i="1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i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105,9</a:t>
                      </a:r>
                      <a:endParaRPr lang="ru-RU" sz="1600" b="0" i="1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i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135,8</a:t>
                      </a:r>
                      <a:endParaRPr lang="ru-RU" sz="1600" b="0" i="1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i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153,1</a:t>
                      </a:r>
                      <a:endParaRPr lang="ru-RU" sz="1600" b="0" i="1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i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709,6</a:t>
                      </a:r>
                      <a:endParaRPr lang="ru-RU" sz="1600" b="0" i="1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6727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 err="1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Кошти</a:t>
                      </a:r>
                      <a:r>
                        <a:rPr lang="ru-RU" sz="1600" b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b="1" u="none" strike="noStrike" dirty="0" err="1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міського</a:t>
                      </a:r>
                      <a:r>
                        <a:rPr lang="ru-RU" sz="1600" b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бюджету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12,2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18,5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37,8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52,7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21396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158,2</a:t>
                      </a:r>
                      <a:endParaRPr lang="ru-RU" sz="1600" b="1" i="0" u="none" strike="noStrike" dirty="0">
                        <a:solidFill>
                          <a:srgbClr val="21396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221941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Аналіз фінансування загальноосвітніх навчальних закладів  громади за 2016-2022 роки (</a:t>
            </a:r>
            <a:r>
              <a:rPr lang="uk-UA" sz="3200" b="1" dirty="0" err="1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млн</a:t>
            </a:r>
            <a:r>
              <a:rPr lang="uk-UA" sz="3200" b="1" dirty="0" smtClean="0">
                <a:ln>
                  <a:solidFill>
                    <a:schemeClr val="bg1"/>
                  </a:solidFill>
                </a:ln>
                <a:solidFill>
                  <a:srgbClr val="213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грн.)</a:t>
            </a:r>
          </a:p>
          <a:p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004" y="5439304"/>
            <a:ext cx="8131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2016 року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оптимізовано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ru-RU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шкіл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з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наявних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 той час 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25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ще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понижені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ступені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підвіз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здійснюється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17 </a:t>
            </a:r>
            <a:r>
              <a:rPr lang="ru-RU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шкільними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автобусами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057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977899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Організаційна діяльність</a:t>
            </a:r>
            <a:endParaRPr lang="ru-RU" sz="4800" dirty="0">
              <a:latin typeface="+mn-lt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62400" y="953073"/>
            <a:ext cx="5023556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i="1" dirty="0">
                <a:solidFill>
                  <a:srgbClr val="1D3C7A"/>
                </a:solidFill>
                <a:cs typeface="Arial" pitchFamily="34" charset="0"/>
              </a:rPr>
              <a:t>Прийнято </a:t>
            </a:r>
            <a:r>
              <a:rPr lang="uk-UA" sz="2400" b="1" i="1" dirty="0">
                <a:solidFill>
                  <a:srgbClr val="FFFF00"/>
                </a:solidFill>
                <a:cs typeface="Arial" pitchFamily="34" charset="0"/>
              </a:rPr>
              <a:t>667</a:t>
            </a:r>
            <a:r>
              <a:rPr lang="uk-UA" sz="2400" b="1" i="1" dirty="0">
                <a:solidFill>
                  <a:srgbClr val="1D3C7A"/>
                </a:solidFill>
                <a:cs typeface="Arial" pitchFamily="34" charset="0"/>
              </a:rPr>
              <a:t> позитивних рішень: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uk-UA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23</a:t>
            </a:r>
            <a:r>
              <a:rPr lang="uk-UA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– фінансово-бюджетної сфери;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uk-UA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95</a:t>
            </a:r>
            <a:r>
              <a:rPr lang="uk-UA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– управління комунальним майном;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uk-UA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234</a:t>
            </a:r>
            <a:r>
              <a:rPr lang="uk-UA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– земельних питань;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uk-UA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22 </a:t>
            </a:r>
            <a:r>
              <a:rPr lang="uk-UA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– міські програми;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uk-UA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293</a:t>
            </a:r>
            <a:r>
              <a:rPr lang="uk-UA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– інші.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b="1" dirty="0">
              <a:solidFill>
                <a:srgbClr val="1D3C7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G:\Дунаївці\МІСЬКА РАДА\СЕСІЇ\VIII скликання\22\DSC_0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0578" y="4735287"/>
            <a:ext cx="2720032" cy="1925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Sasha\Downloads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3036" y="4797778"/>
            <a:ext cx="2957453" cy="189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G:\Дунаївці\МІСЬКА РАДА\СЕСІЇ\VIII скликання\28\IMG_62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902" y="4741334"/>
            <a:ext cx="2733520" cy="1919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75734" y="1117601"/>
            <a:ext cx="2980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rgbClr val="1D3C7A"/>
                </a:solidFill>
              </a:rPr>
              <a:t>Сесії міської ради </a:t>
            </a:r>
            <a:endParaRPr lang="ru-RU" sz="2400" b="1" i="1" dirty="0">
              <a:solidFill>
                <a:srgbClr val="1D3C7A"/>
              </a:solidFill>
            </a:endParaRP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xmlns="" id="{FC7C4EAE-22B4-4AF6-A13E-5F110D902288}"/>
              </a:ext>
            </a:extLst>
          </p:cNvPr>
          <p:cNvGrpSpPr/>
          <p:nvPr/>
        </p:nvGrpSpPr>
        <p:grpSpPr>
          <a:xfrm>
            <a:off x="634630" y="1625598"/>
            <a:ext cx="2785905" cy="2263888"/>
            <a:chOff x="3727784" y="1923046"/>
            <a:chExt cx="4736471" cy="4089959"/>
          </a:xfrm>
        </p:grpSpPr>
        <p:sp>
          <p:nvSpPr>
            <p:cNvPr id="11" name="Freeform: Shape 4">
              <a:extLst>
                <a:ext uri="{FF2B5EF4-FFF2-40B4-BE49-F238E27FC236}">
                  <a16:creationId xmlns:a16="http://schemas.microsoft.com/office/drawing/2014/main" xmlns="" id="{06C621DB-CE85-42C5-8A9F-532CE9FBF4EF}"/>
                </a:ext>
              </a:extLst>
            </p:cNvPr>
            <p:cNvSpPr/>
            <p:nvPr/>
          </p:nvSpPr>
          <p:spPr>
            <a:xfrm>
              <a:off x="3727784" y="4455961"/>
              <a:ext cx="3191506" cy="1554480"/>
            </a:xfrm>
            <a:custGeom>
              <a:avLst/>
              <a:gdLst>
                <a:gd name="connsiteX0" fmla="*/ 777240 w 3191506"/>
                <a:gd name="connsiteY0" fmla="*/ 0 h 1554480"/>
                <a:gd name="connsiteX1" fmla="*/ 1079777 w 3191506"/>
                <a:gd name="connsiteY1" fmla="*/ 61080 h 1554480"/>
                <a:gd name="connsiteX2" fmla="*/ 1086342 w 3191506"/>
                <a:gd name="connsiteY2" fmla="*/ 64643 h 1554480"/>
                <a:gd name="connsiteX3" fmla="*/ 1090152 w 3191506"/>
                <a:gd name="connsiteY3" fmla="*/ 65866 h 1554480"/>
                <a:gd name="connsiteX4" fmla="*/ 1089789 w 3191506"/>
                <a:gd name="connsiteY4" fmla="*/ 66514 h 1554480"/>
                <a:gd name="connsiteX5" fmla="*/ 1211803 w 3191506"/>
                <a:gd name="connsiteY5" fmla="*/ 132741 h 1554480"/>
                <a:gd name="connsiteX6" fmla="*/ 1309872 w 3191506"/>
                <a:gd name="connsiteY6" fmla="*/ 213655 h 1554480"/>
                <a:gd name="connsiteX7" fmla="*/ 1310194 w 3191506"/>
                <a:gd name="connsiteY7" fmla="*/ 213136 h 1554480"/>
                <a:gd name="connsiteX8" fmla="*/ 1314121 w 3191506"/>
                <a:gd name="connsiteY8" fmla="*/ 217161 h 1554480"/>
                <a:gd name="connsiteX9" fmla="*/ 1326832 w 3191506"/>
                <a:gd name="connsiteY9" fmla="*/ 227649 h 1554480"/>
                <a:gd name="connsiteX10" fmla="*/ 1340417 w 3191506"/>
                <a:gd name="connsiteY10" fmla="*/ 244114 h 1554480"/>
                <a:gd name="connsiteX11" fmla="*/ 1375532 w 3191506"/>
                <a:gd name="connsiteY11" fmla="*/ 280105 h 1554480"/>
                <a:gd name="connsiteX12" fmla="*/ 1431725 w 3191506"/>
                <a:gd name="connsiteY12" fmla="*/ 354916 h 1554480"/>
                <a:gd name="connsiteX13" fmla="*/ 1456913 w 3191506"/>
                <a:gd name="connsiteY13" fmla="*/ 407480 h 1554480"/>
                <a:gd name="connsiteX14" fmla="*/ 1493401 w 3191506"/>
                <a:gd name="connsiteY14" fmla="*/ 474703 h 1554480"/>
                <a:gd name="connsiteX15" fmla="*/ 1501262 w 3191506"/>
                <a:gd name="connsiteY15" fmla="*/ 500027 h 1554480"/>
                <a:gd name="connsiteX16" fmla="*/ 1512208 w 3191506"/>
                <a:gd name="connsiteY16" fmla="*/ 522870 h 1554480"/>
                <a:gd name="connsiteX17" fmla="*/ 1583517 w 3191506"/>
                <a:gd name="connsiteY17" fmla="*/ 641333 h 1554480"/>
                <a:gd name="connsiteX18" fmla="*/ 1657884 w 3191506"/>
                <a:gd name="connsiteY18" fmla="*/ 653443 h 1554480"/>
                <a:gd name="connsiteX19" fmla="*/ 3191506 w 3191506"/>
                <a:gd name="connsiteY19" fmla="*/ 654810 h 1554480"/>
                <a:gd name="connsiteX20" fmla="*/ 3186649 w 3191506"/>
                <a:gd name="connsiteY20" fmla="*/ 679986 h 1554480"/>
                <a:gd name="connsiteX21" fmla="*/ 3188803 w 3191506"/>
                <a:gd name="connsiteY21" fmla="*/ 897983 h 1554480"/>
                <a:gd name="connsiteX22" fmla="*/ 3191499 w 3191506"/>
                <a:gd name="connsiteY22" fmla="*/ 910282 h 1554480"/>
                <a:gd name="connsiteX23" fmla="*/ 1695872 w 3191506"/>
                <a:gd name="connsiteY23" fmla="*/ 911579 h 1554480"/>
                <a:gd name="connsiteX24" fmla="*/ 1594141 w 3191506"/>
                <a:gd name="connsiteY24" fmla="*/ 926773 h 1554480"/>
                <a:gd name="connsiteX25" fmla="*/ 1525891 w 3191506"/>
                <a:gd name="connsiteY25" fmla="*/ 996647 h 1554480"/>
                <a:gd name="connsiteX26" fmla="*/ 1504096 w 3191506"/>
                <a:gd name="connsiteY26" fmla="*/ 1045325 h 1554480"/>
                <a:gd name="connsiteX27" fmla="*/ 1493401 w 3191506"/>
                <a:gd name="connsiteY27" fmla="*/ 1079777 h 1554480"/>
                <a:gd name="connsiteX28" fmla="*/ 856709 w 3191506"/>
                <a:gd name="connsiteY28" fmla="*/ 1550467 h 1554480"/>
                <a:gd name="connsiteX29" fmla="*/ 822120 w 3191506"/>
                <a:gd name="connsiteY29" fmla="*/ 1552214 h 1554480"/>
                <a:gd name="connsiteX30" fmla="*/ 818802 w 3191506"/>
                <a:gd name="connsiteY30" fmla="*/ 1552720 h 1554480"/>
                <a:gd name="connsiteX31" fmla="*/ 813675 w 3191506"/>
                <a:gd name="connsiteY31" fmla="*/ 1552640 h 1554480"/>
                <a:gd name="connsiteX32" fmla="*/ 777240 w 3191506"/>
                <a:gd name="connsiteY32" fmla="*/ 1554480 h 1554480"/>
                <a:gd name="connsiteX33" fmla="*/ 708497 w 3191506"/>
                <a:gd name="connsiteY33" fmla="*/ 1551009 h 1554480"/>
                <a:gd name="connsiteX34" fmla="*/ 696909 w 3191506"/>
                <a:gd name="connsiteY34" fmla="*/ 1550829 h 1554480"/>
                <a:gd name="connsiteX35" fmla="*/ 682463 w 3191506"/>
                <a:gd name="connsiteY35" fmla="*/ 1548131 h 1554480"/>
                <a:gd name="connsiteX36" fmla="*/ 620599 w 3191506"/>
                <a:gd name="connsiteY36" fmla="*/ 1538690 h 1554480"/>
                <a:gd name="connsiteX37" fmla="*/ 603508 w 3191506"/>
                <a:gd name="connsiteY37" fmla="*/ 1533384 h 1554480"/>
                <a:gd name="connsiteX38" fmla="*/ 582944 w 3191506"/>
                <a:gd name="connsiteY38" fmla="*/ 1529543 h 1554480"/>
                <a:gd name="connsiteX39" fmla="*/ 514857 w 3191506"/>
                <a:gd name="connsiteY39" fmla="*/ 1505865 h 1554480"/>
                <a:gd name="connsiteX40" fmla="*/ 474703 w 3191506"/>
                <a:gd name="connsiteY40" fmla="*/ 1493401 h 1554480"/>
                <a:gd name="connsiteX41" fmla="*/ 388591 w 3191506"/>
                <a:gd name="connsiteY41" fmla="*/ 1446661 h 1554480"/>
                <a:gd name="connsiteX42" fmla="*/ 386036 w 3191506"/>
                <a:gd name="connsiteY42" fmla="*/ 1445352 h 1554480"/>
                <a:gd name="connsiteX43" fmla="*/ 385516 w 3191506"/>
                <a:gd name="connsiteY43" fmla="*/ 1444992 h 1554480"/>
                <a:gd name="connsiteX44" fmla="*/ 342678 w 3191506"/>
                <a:gd name="connsiteY44" fmla="*/ 1421740 h 1554480"/>
                <a:gd name="connsiteX45" fmla="*/ 132740 w 3191506"/>
                <a:gd name="connsiteY45" fmla="*/ 1211803 h 1554480"/>
                <a:gd name="connsiteX46" fmla="*/ 109472 w 3191506"/>
                <a:gd name="connsiteY46" fmla="*/ 1168934 h 1554480"/>
                <a:gd name="connsiteX47" fmla="*/ 90067 w 3191506"/>
                <a:gd name="connsiteY47" fmla="*/ 1138594 h 1554480"/>
                <a:gd name="connsiteX48" fmla="*/ 74154 w 3191506"/>
                <a:gd name="connsiteY48" fmla="*/ 1103866 h 1554480"/>
                <a:gd name="connsiteX49" fmla="*/ 61080 w 3191506"/>
                <a:gd name="connsiteY49" fmla="*/ 1079777 h 1554480"/>
                <a:gd name="connsiteX50" fmla="*/ 56801 w 3191506"/>
                <a:gd name="connsiteY50" fmla="*/ 1065992 h 1554480"/>
                <a:gd name="connsiteX51" fmla="*/ 45285 w 3191506"/>
                <a:gd name="connsiteY51" fmla="*/ 1040860 h 1554480"/>
                <a:gd name="connsiteX52" fmla="*/ 15212 w 3191506"/>
                <a:gd name="connsiteY52" fmla="*/ 937378 h 1554480"/>
                <a:gd name="connsiteX53" fmla="*/ 871 w 3191506"/>
                <a:gd name="connsiteY53" fmla="*/ 825361 h 1554480"/>
                <a:gd name="connsiteX54" fmla="*/ 1713 w 3191506"/>
                <a:gd name="connsiteY54" fmla="*/ 794231 h 1554480"/>
                <a:gd name="connsiteX55" fmla="*/ 0 w 3191506"/>
                <a:gd name="connsiteY55" fmla="*/ 777240 h 1554480"/>
                <a:gd name="connsiteX56" fmla="*/ 2969 w 3191506"/>
                <a:gd name="connsiteY56" fmla="*/ 747790 h 1554480"/>
                <a:gd name="connsiteX57" fmla="*/ 3917 w 3191506"/>
                <a:gd name="connsiteY57" fmla="*/ 712753 h 1554480"/>
                <a:gd name="connsiteX58" fmla="*/ 10007 w 3191506"/>
                <a:gd name="connsiteY58" fmla="*/ 677978 h 1554480"/>
                <a:gd name="connsiteX59" fmla="*/ 15791 w 3191506"/>
                <a:gd name="connsiteY59" fmla="*/ 620599 h 1554480"/>
                <a:gd name="connsiteX60" fmla="*/ 474703 w 3191506"/>
                <a:gd name="connsiteY60" fmla="*/ 61080 h 1554480"/>
                <a:gd name="connsiteX61" fmla="*/ 548389 w 3191506"/>
                <a:gd name="connsiteY61" fmla="*/ 38206 h 1554480"/>
                <a:gd name="connsiteX62" fmla="*/ 555823 w 3191506"/>
                <a:gd name="connsiteY62" fmla="*/ 35339 h 1554480"/>
                <a:gd name="connsiteX63" fmla="*/ 561565 w 3191506"/>
                <a:gd name="connsiteY63" fmla="*/ 34116 h 1554480"/>
                <a:gd name="connsiteX64" fmla="*/ 620599 w 3191506"/>
                <a:gd name="connsiteY64" fmla="*/ 15791 h 1554480"/>
                <a:gd name="connsiteX65" fmla="*/ 777240 w 3191506"/>
                <a:gd name="connsiteY65" fmla="*/ 0 h 15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191506" h="1554480">
                  <a:moveTo>
                    <a:pt x="777240" y="0"/>
                  </a:moveTo>
                  <a:cubicBezTo>
                    <a:pt x="884555" y="0"/>
                    <a:pt x="986790" y="21749"/>
                    <a:pt x="1079777" y="61080"/>
                  </a:cubicBezTo>
                  <a:lnTo>
                    <a:pt x="1086342" y="64643"/>
                  </a:lnTo>
                  <a:lnTo>
                    <a:pt x="1090152" y="65866"/>
                  </a:lnTo>
                  <a:lnTo>
                    <a:pt x="1089789" y="66514"/>
                  </a:lnTo>
                  <a:lnTo>
                    <a:pt x="1211803" y="132741"/>
                  </a:lnTo>
                  <a:lnTo>
                    <a:pt x="1309872" y="213655"/>
                  </a:lnTo>
                  <a:lnTo>
                    <a:pt x="1310194" y="213136"/>
                  </a:lnTo>
                  <a:lnTo>
                    <a:pt x="1314121" y="217161"/>
                  </a:lnTo>
                  <a:lnTo>
                    <a:pt x="1326832" y="227649"/>
                  </a:lnTo>
                  <a:lnTo>
                    <a:pt x="1340417" y="244114"/>
                  </a:lnTo>
                  <a:lnTo>
                    <a:pt x="1375532" y="280105"/>
                  </a:lnTo>
                  <a:cubicBezTo>
                    <a:pt x="1395849" y="303807"/>
                    <a:pt x="1414642" y="328816"/>
                    <a:pt x="1431725" y="354916"/>
                  </a:cubicBezTo>
                  <a:lnTo>
                    <a:pt x="1456913" y="407480"/>
                  </a:lnTo>
                  <a:lnTo>
                    <a:pt x="1493401" y="474703"/>
                  </a:lnTo>
                  <a:lnTo>
                    <a:pt x="1501262" y="500027"/>
                  </a:lnTo>
                  <a:lnTo>
                    <a:pt x="1512208" y="522870"/>
                  </a:lnTo>
                  <a:cubicBezTo>
                    <a:pt x="1527339" y="568450"/>
                    <a:pt x="1541021" y="620047"/>
                    <a:pt x="1583517" y="641333"/>
                  </a:cubicBezTo>
                  <a:cubicBezTo>
                    <a:pt x="1606374" y="653443"/>
                    <a:pt x="1632129" y="653443"/>
                    <a:pt x="1657884" y="653443"/>
                  </a:cubicBezTo>
                  <a:lnTo>
                    <a:pt x="3191506" y="654810"/>
                  </a:lnTo>
                  <a:lnTo>
                    <a:pt x="3186649" y="679986"/>
                  </a:lnTo>
                  <a:cubicBezTo>
                    <a:pt x="3177630" y="752392"/>
                    <a:pt x="3178245" y="825982"/>
                    <a:pt x="3188803" y="897983"/>
                  </a:cubicBezTo>
                  <a:lnTo>
                    <a:pt x="3191499" y="910282"/>
                  </a:lnTo>
                  <a:lnTo>
                    <a:pt x="1695872" y="911579"/>
                  </a:lnTo>
                  <a:cubicBezTo>
                    <a:pt x="1660942" y="911579"/>
                    <a:pt x="1624564" y="911579"/>
                    <a:pt x="1594141" y="926773"/>
                  </a:cubicBezTo>
                  <a:cubicBezTo>
                    <a:pt x="1563879" y="941966"/>
                    <a:pt x="1542631" y="967765"/>
                    <a:pt x="1525891" y="996647"/>
                  </a:cubicBezTo>
                  <a:lnTo>
                    <a:pt x="1504096" y="1045325"/>
                  </a:lnTo>
                  <a:lnTo>
                    <a:pt x="1493401" y="1079777"/>
                  </a:lnTo>
                  <a:cubicBezTo>
                    <a:pt x="1385242" y="1335493"/>
                    <a:pt x="1144123" y="1521279"/>
                    <a:pt x="856709" y="1550467"/>
                  </a:cubicBezTo>
                  <a:lnTo>
                    <a:pt x="822120" y="1552214"/>
                  </a:lnTo>
                  <a:lnTo>
                    <a:pt x="818802" y="1552720"/>
                  </a:lnTo>
                  <a:lnTo>
                    <a:pt x="813675" y="1552640"/>
                  </a:lnTo>
                  <a:lnTo>
                    <a:pt x="777240" y="1554480"/>
                  </a:lnTo>
                  <a:lnTo>
                    <a:pt x="708497" y="1551009"/>
                  </a:lnTo>
                  <a:lnTo>
                    <a:pt x="696909" y="1550829"/>
                  </a:lnTo>
                  <a:lnTo>
                    <a:pt x="682463" y="1548131"/>
                  </a:lnTo>
                  <a:lnTo>
                    <a:pt x="620599" y="1538690"/>
                  </a:lnTo>
                  <a:lnTo>
                    <a:pt x="603508" y="1533384"/>
                  </a:lnTo>
                  <a:lnTo>
                    <a:pt x="582944" y="1529543"/>
                  </a:lnTo>
                  <a:lnTo>
                    <a:pt x="514857" y="1505865"/>
                  </a:lnTo>
                  <a:lnTo>
                    <a:pt x="474703" y="1493401"/>
                  </a:lnTo>
                  <a:lnTo>
                    <a:pt x="388591" y="1446661"/>
                  </a:lnTo>
                  <a:lnTo>
                    <a:pt x="386036" y="1445352"/>
                  </a:lnTo>
                  <a:lnTo>
                    <a:pt x="385516" y="1444992"/>
                  </a:lnTo>
                  <a:lnTo>
                    <a:pt x="342678" y="1421740"/>
                  </a:lnTo>
                  <a:cubicBezTo>
                    <a:pt x="259979" y="1365870"/>
                    <a:pt x="188611" y="1294501"/>
                    <a:pt x="132740" y="1211803"/>
                  </a:cubicBezTo>
                  <a:lnTo>
                    <a:pt x="109472" y="1168934"/>
                  </a:lnTo>
                  <a:lnTo>
                    <a:pt x="90067" y="1138594"/>
                  </a:lnTo>
                  <a:lnTo>
                    <a:pt x="74154" y="1103866"/>
                  </a:lnTo>
                  <a:lnTo>
                    <a:pt x="61080" y="1079777"/>
                  </a:lnTo>
                  <a:lnTo>
                    <a:pt x="56801" y="1065992"/>
                  </a:lnTo>
                  <a:lnTo>
                    <a:pt x="45285" y="1040860"/>
                  </a:lnTo>
                  <a:cubicBezTo>
                    <a:pt x="32725" y="1007250"/>
                    <a:pt x="22617" y="972682"/>
                    <a:pt x="15212" y="937378"/>
                  </a:cubicBezTo>
                  <a:cubicBezTo>
                    <a:pt x="7425" y="900373"/>
                    <a:pt x="2699" y="862916"/>
                    <a:pt x="871" y="825361"/>
                  </a:cubicBezTo>
                  <a:lnTo>
                    <a:pt x="1713" y="794231"/>
                  </a:lnTo>
                  <a:lnTo>
                    <a:pt x="0" y="777240"/>
                  </a:lnTo>
                  <a:lnTo>
                    <a:pt x="2969" y="747790"/>
                  </a:lnTo>
                  <a:lnTo>
                    <a:pt x="3917" y="712753"/>
                  </a:lnTo>
                  <a:lnTo>
                    <a:pt x="10007" y="677978"/>
                  </a:lnTo>
                  <a:lnTo>
                    <a:pt x="15791" y="620599"/>
                  </a:lnTo>
                  <a:cubicBezTo>
                    <a:pt x="67559" y="367617"/>
                    <a:pt x="242234" y="159406"/>
                    <a:pt x="474703" y="61080"/>
                  </a:cubicBezTo>
                  <a:lnTo>
                    <a:pt x="548389" y="38206"/>
                  </a:lnTo>
                  <a:lnTo>
                    <a:pt x="555823" y="35339"/>
                  </a:lnTo>
                  <a:lnTo>
                    <a:pt x="561565" y="34116"/>
                  </a:lnTo>
                  <a:lnTo>
                    <a:pt x="620599" y="15791"/>
                  </a:lnTo>
                  <a:cubicBezTo>
                    <a:pt x="671196" y="5437"/>
                    <a:pt x="723583" y="0"/>
                    <a:pt x="777240" y="0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12" name="Freeform: Shape 5">
              <a:extLst>
                <a:ext uri="{FF2B5EF4-FFF2-40B4-BE49-F238E27FC236}">
                  <a16:creationId xmlns:a16="http://schemas.microsoft.com/office/drawing/2014/main" xmlns="" id="{342A8788-16A7-4618-86A6-084A51D91758}"/>
                </a:ext>
              </a:extLst>
            </p:cNvPr>
            <p:cNvSpPr/>
            <p:nvPr/>
          </p:nvSpPr>
          <p:spPr>
            <a:xfrm>
              <a:off x="6330609" y="3298042"/>
              <a:ext cx="2133646" cy="2714963"/>
            </a:xfrm>
            <a:custGeom>
              <a:avLst/>
              <a:gdLst>
                <a:gd name="connsiteX0" fmla="*/ 218940 w 2133646"/>
                <a:gd name="connsiteY0" fmla="*/ 0 h 2714963"/>
                <a:gd name="connsiteX1" fmla="*/ 965094 w 2133646"/>
                <a:gd name="connsiteY1" fmla="*/ 1105868 h 2714963"/>
                <a:gd name="connsiteX2" fmla="*/ 1021297 w 2133646"/>
                <a:gd name="connsiteY2" fmla="*/ 1168171 h 2714963"/>
                <a:gd name="connsiteX3" fmla="*/ 1192903 w 2133646"/>
                <a:gd name="connsiteY3" fmla="*/ 1169697 h 2714963"/>
                <a:gd name="connsiteX4" fmla="*/ 1973214 w 2133646"/>
                <a:gd name="connsiteY4" fmla="*/ 1455124 h 2714963"/>
                <a:gd name="connsiteX5" fmla="*/ 2106924 w 2133646"/>
                <a:gd name="connsiteY5" fmla="*/ 2144476 h 2714963"/>
                <a:gd name="connsiteX6" fmla="*/ 2106924 w 2133646"/>
                <a:gd name="connsiteY6" fmla="*/ 2146002 h 2714963"/>
                <a:gd name="connsiteX7" fmla="*/ 1177701 w 2133646"/>
                <a:gd name="connsiteY7" fmla="*/ 2694098 h 2714963"/>
                <a:gd name="connsiteX8" fmla="*/ 647788 w 2133646"/>
                <a:gd name="connsiteY8" fmla="*/ 2264363 h 2714963"/>
                <a:gd name="connsiteX9" fmla="*/ 751094 w 2133646"/>
                <a:gd name="connsiteY9" fmla="*/ 1439860 h 2714963"/>
                <a:gd name="connsiteX10" fmla="*/ 798091 w 2133646"/>
                <a:gd name="connsiteY10" fmla="*/ 1356466 h 2714963"/>
                <a:gd name="connsiteX11" fmla="*/ 761693 w 2133646"/>
                <a:gd name="connsiteY11" fmla="*/ 1262249 h 2714963"/>
                <a:gd name="connsiteX12" fmla="*/ 0 w 2133646"/>
                <a:gd name="connsiteY12" fmla="*/ 133764 h 2714963"/>
                <a:gd name="connsiteX13" fmla="*/ 77721 w 2133646"/>
                <a:gd name="connsiteY13" fmla="*/ 97910 h 2714963"/>
                <a:gd name="connsiteX14" fmla="*/ 156701 w 2133646"/>
                <a:gd name="connsiteY14" fmla="*/ 49409 h 271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33646" h="2714963">
                  <a:moveTo>
                    <a:pt x="218940" y="0"/>
                  </a:moveTo>
                  <a:lnTo>
                    <a:pt x="965094" y="1105868"/>
                  </a:lnTo>
                  <a:cubicBezTo>
                    <a:pt x="980295" y="1128625"/>
                    <a:pt x="996996" y="1152907"/>
                    <a:pt x="1021297" y="1168171"/>
                  </a:cubicBezTo>
                  <a:cubicBezTo>
                    <a:pt x="1071398" y="1198559"/>
                    <a:pt x="1135201" y="1181769"/>
                    <a:pt x="1192903" y="1169697"/>
                  </a:cubicBezTo>
                  <a:cubicBezTo>
                    <a:pt x="1478307" y="1108921"/>
                    <a:pt x="1794114" y="1224368"/>
                    <a:pt x="1973214" y="1455124"/>
                  </a:cubicBezTo>
                  <a:cubicBezTo>
                    <a:pt x="2122018" y="1646472"/>
                    <a:pt x="2169122" y="1910529"/>
                    <a:pt x="2106924" y="2144476"/>
                  </a:cubicBezTo>
                  <a:cubicBezTo>
                    <a:pt x="2106924" y="2144476"/>
                    <a:pt x="2106924" y="2146002"/>
                    <a:pt x="2106924" y="2146002"/>
                  </a:cubicBezTo>
                  <a:cubicBezTo>
                    <a:pt x="2000620" y="2539244"/>
                    <a:pt x="1577010" y="2791229"/>
                    <a:pt x="1177701" y="2694098"/>
                  </a:cubicBezTo>
                  <a:cubicBezTo>
                    <a:pt x="949892" y="2637901"/>
                    <a:pt x="746491" y="2478468"/>
                    <a:pt x="647788" y="2264363"/>
                  </a:cubicBezTo>
                  <a:cubicBezTo>
                    <a:pt x="524784" y="2000167"/>
                    <a:pt x="565785" y="1666175"/>
                    <a:pt x="751094" y="1439860"/>
                  </a:cubicBezTo>
                  <a:cubicBezTo>
                    <a:pt x="770792" y="1415577"/>
                    <a:pt x="795093" y="1388242"/>
                    <a:pt x="798091" y="1356466"/>
                  </a:cubicBezTo>
                  <a:cubicBezTo>
                    <a:pt x="801195" y="1323025"/>
                    <a:pt x="781390" y="1291111"/>
                    <a:pt x="761693" y="1262249"/>
                  </a:cubicBezTo>
                  <a:lnTo>
                    <a:pt x="0" y="133764"/>
                  </a:lnTo>
                  <a:lnTo>
                    <a:pt x="77721" y="97910"/>
                  </a:lnTo>
                  <a:cubicBezTo>
                    <a:pt x="104863" y="83394"/>
                    <a:pt x="131245" y="67217"/>
                    <a:pt x="156701" y="49409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solidFill>
                  <a:srgbClr val="FFFF00"/>
                </a:solidFill>
              </a:endParaRPr>
            </a:p>
          </p:txBody>
        </p:sp>
        <p:sp>
          <p:nvSpPr>
            <p:cNvPr id="13" name="Freeform: Shape 6">
              <a:extLst>
                <a:ext uri="{FF2B5EF4-FFF2-40B4-BE49-F238E27FC236}">
                  <a16:creationId xmlns:a16="http://schemas.microsoft.com/office/drawing/2014/main" xmlns="" id="{D4DA0790-698E-4970-99A5-D35BD4C0C03D}"/>
                </a:ext>
              </a:extLst>
            </p:cNvPr>
            <p:cNvSpPr/>
            <p:nvPr/>
          </p:nvSpPr>
          <p:spPr>
            <a:xfrm>
              <a:off x="4820461" y="1923046"/>
              <a:ext cx="2000435" cy="2744608"/>
            </a:xfrm>
            <a:custGeom>
              <a:avLst/>
              <a:gdLst>
                <a:gd name="connsiteX0" fmla="*/ 1217658 w 2000435"/>
                <a:gd name="connsiteY0" fmla="*/ 1 h 2744608"/>
                <a:gd name="connsiteX1" fmla="*/ 1655465 w 2000435"/>
                <a:gd name="connsiteY1" fmla="*/ 133847 h 2744608"/>
                <a:gd name="connsiteX2" fmla="*/ 2000100 w 2000435"/>
                <a:gd name="connsiteY2" fmla="*/ 803412 h 2744608"/>
                <a:gd name="connsiteX3" fmla="*/ 1980390 w 2000435"/>
                <a:gd name="connsiteY3" fmla="*/ 962832 h 2744608"/>
                <a:gd name="connsiteX4" fmla="*/ 1866464 w 2000435"/>
                <a:gd name="connsiteY4" fmla="*/ 1220881 h 2744608"/>
                <a:gd name="connsiteX5" fmla="*/ 1236324 w 2000435"/>
                <a:gd name="connsiteY5" fmla="*/ 1565512 h 2744608"/>
                <a:gd name="connsiteX6" fmla="*/ 1080021 w 2000435"/>
                <a:gd name="connsiteY6" fmla="*/ 1553325 h 2744608"/>
                <a:gd name="connsiteX7" fmla="*/ 985805 w 2000435"/>
                <a:gd name="connsiteY7" fmla="*/ 1536745 h 2744608"/>
                <a:gd name="connsiteX8" fmla="*/ 896221 w 2000435"/>
                <a:gd name="connsiteY8" fmla="*/ 1591302 h 2744608"/>
                <a:gd name="connsiteX9" fmla="*/ 214816 w 2000435"/>
                <a:gd name="connsiteY9" fmla="*/ 2744608 h 2744608"/>
                <a:gd name="connsiteX10" fmla="*/ 119127 w 2000435"/>
                <a:gd name="connsiteY10" fmla="*/ 2665657 h 2744608"/>
                <a:gd name="connsiteX11" fmla="*/ 0 w 2000435"/>
                <a:gd name="connsiteY11" fmla="*/ 2600997 h 2744608"/>
                <a:gd name="connsiteX12" fmla="*/ 677633 w 2000435"/>
                <a:gd name="connsiteY12" fmla="*/ 1453138 h 2744608"/>
                <a:gd name="connsiteX13" fmla="*/ 677633 w 2000435"/>
                <a:gd name="connsiteY13" fmla="*/ 1451721 h 2744608"/>
                <a:gd name="connsiteX14" fmla="*/ 673100 w 2000435"/>
                <a:gd name="connsiteY14" fmla="*/ 1348417 h 2744608"/>
                <a:gd name="connsiteX15" fmla="*/ 612293 w 2000435"/>
                <a:gd name="connsiteY15" fmla="*/ 1281673 h 2744608"/>
                <a:gd name="connsiteX16" fmla="*/ 568339 w 2000435"/>
                <a:gd name="connsiteY16" fmla="*/ 344849 h 2744608"/>
                <a:gd name="connsiteX17" fmla="*/ 1217658 w 2000435"/>
                <a:gd name="connsiteY17" fmla="*/ 1 h 2744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00435" h="2744608">
                  <a:moveTo>
                    <a:pt x="1217658" y="1"/>
                  </a:moveTo>
                  <a:cubicBezTo>
                    <a:pt x="1368559" y="-66"/>
                    <a:pt x="1521089" y="43296"/>
                    <a:pt x="1655465" y="133847"/>
                  </a:cubicBezTo>
                  <a:cubicBezTo>
                    <a:pt x="1886175" y="288591"/>
                    <a:pt x="2007689" y="545222"/>
                    <a:pt x="2000100" y="803412"/>
                  </a:cubicBezTo>
                  <a:cubicBezTo>
                    <a:pt x="1998622" y="856552"/>
                    <a:pt x="1992512" y="909692"/>
                    <a:pt x="1980390" y="962832"/>
                  </a:cubicBezTo>
                  <a:cubicBezTo>
                    <a:pt x="1959103" y="1052391"/>
                    <a:pt x="1921161" y="1140391"/>
                    <a:pt x="1866464" y="1220881"/>
                  </a:cubicBezTo>
                  <a:cubicBezTo>
                    <a:pt x="1719228" y="1439534"/>
                    <a:pt x="1480831" y="1559418"/>
                    <a:pt x="1236324" y="1565512"/>
                  </a:cubicBezTo>
                  <a:cubicBezTo>
                    <a:pt x="1184781" y="1567071"/>
                    <a:pt x="1131563" y="1562536"/>
                    <a:pt x="1080021" y="1553325"/>
                  </a:cubicBezTo>
                  <a:lnTo>
                    <a:pt x="985805" y="1536745"/>
                  </a:lnTo>
                  <a:cubicBezTo>
                    <a:pt x="934262" y="1536745"/>
                    <a:pt x="914453" y="1560977"/>
                    <a:pt x="896221" y="1591302"/>
                  </a:cubicBezTo>
                  <a:lnTo>
                    <a:pt x="214816" y="2744608"/>
                  </a:lnTo>
                  <a:lnTo>
                    <a:pt x="119127" y="2665657"/>
                  </a:lnTo>
                  <a:lnTo>
                    <a:pt x="0" y="2600997"/>
                  </a:lnTo>
                  <a:lnTo>
                    <a:pt x="677633" y="1453138"/>
                  </a:lnTo>
                  <a:cubicBezTo>
                    <a:pt x="677633" y="1453138"/>
                    <a:pt x="677633" y="1453138"/>
                    <a:pt x="677633" y="1451721"/>
                  </a:cubicBezTo>
                  <a:cubicBezTo>
                    <a:pt x="711042" y="1395464"/>
                    <a:pt x="673100" y="1348417"/>
                    <a:pt x="673100" y="1348417"/>
                  </a:cubicBezTo>
                  <a:lnTo>
                    <a:pt x="612293" y="1281673"/>
                  </a:lnTo>
                  <a:cubicBezTo>
                    <a:pt x="396761" y="1020507"/>
                    <a:pt x="369363" y="639316"/>
                    <a:pt x="568339" y="344849"/>
                  </a:cubicBezTo>
                  <a:cubicBezTo>
                    <a:pt x="719185" y="120863"/>
                    <a:pt x="966158" y="113"/>
                    <a:pt x="1217658" y="1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14" name="Figure">
              <a:extLst>
                <a:ext uri="{FF2B5EF4-FFF2-40B4-BE49-F238E27FC236}">
                  <a16:creationId xmlns:a16="http://schemas.microsoft.com/office/drawing/2014/main" xmlns="" id="{64B04961-3304-428C-B2AB-53AA7EC489A5}"/>
                </a:ext>
              </a:extLst>
            </p:cNvPr>
            <p:cNvSpPr/>
            <p:nvPr/>
          </p:nvSpPr>
          <p:spPr>
            <a:xfrm>
              <a:off x="5504139" y="2165912"/>
              <a:ext cx="1021635" cy="1079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2" h="19890" extrusionOk="0">
                  <a:moveTo>
                    <a:pt x="17094" y="17164"/>
                  </a:moveTo>
                  <a:cubicBezTo>
                    <a:pt x="15929" y="18255"/>
                    <a:pt x="14508" y="19066"/>
                    <a:pt x="12888" y="19514"/>
                  </a:cubicBezTo>
                  <a:cubicBezTo>
                    <a:pt x="12604" y="19598"/>
                    <a:pt x="12319" y="19654"/>
                    <a:pt x="12035" y="19710"/>
                  </a:cubicBezTo>
                  <a:cubicBezTo>
                    <a:pt x="6550" y="20745"/>
                    <a:pt x="1264" y="17220"/>
                    <a:pt x="184" y="11848"/>
                  </a:cubicBezTo>
                  <a:cubicBezTo>
                    <a:pt x="-868" y="6448"/>
                    <a:pt x="2713" y="1243"/>
                    <a:pt x="8170" y="180"/>
                  </a:cubicBezTo>
                  <a:cubicBezTo>
                    <a:pt x="13655" y="-855"/>
                    <a:pt x="18941" y="2670"/>
                    <a:pt x="20021" y="8042"/>
                  </a:cubicBezTo>
                  <a:cubicBezTo>
                    <a:pt x="20732" y="11512"/>
                    <a:pt x="19510" y="14897"/>
                    <a:pt x="17094" y="17164"/>
                  </a:cubicBezTo>
                  <a:close/>
                </a:path>
              </a:pathLst>
            </a:custGeom>
            <a:solidFill>
              <a:schemeClr val="bg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uk-UA" b="1" dirty="0">
                  <a:solidFill>
                    <a:srgbClr val="1D3C7A"/>
                  </a:solidFill>
                </a:rPr>
                <a:t>24</a:t>
              </a:r>
              <a:endParaRPr b="1" dirty="0">
                <a:solidFill>
                  <a:srgbClr val="1D3C7A"/>
                </a:solidFill>
              </a:endParaRPr>
            </a:p>
          </p:txBody>
        </p:sp>
        <p:sp>
          <p:nvSpPr>
            <p:cNvPr id="15" name="Figure">
              <a:extLst>
                <a:ext uri="{FF2B5EF4-FFF2-40B4-BE49-F238E27FC236}">
                  <a16:creationId xmlns:a16="http://schemas.microsoft.com/office/drawing/2014/main" xmlns="" id="{D930C1B8-27F6-4E5E-820E-BB07491C96FD}"/>
                </a:ext>
              </a:extLst>
            </p:cNvPr>
            <p:cNvSpPr/>
            <p:nvPr/>
          </p:nvSpPr>
          <p:spPr>
            <a:xfrm>
              <a:off x="3955452" y="4686320"/>
              <a:ext cx="1108374" cy="1108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47"/>
                    <a:pt x="16777" y="21600"/>
                    <a:pt x="10800" y="21600"/>
                  </a:cubicBezTo>
                  <a:cubicBezTo>
                    <a:pt x="4853" y="21600"/>
                    <a:pt x="0" y="16777"/>
                    <a:pt x="0" y="10800"/>
                  </a:cubicBezTo>
                  <a:cubicBezTo>
                    <a:pt x="0" y="4823"/>
                    <a:pt x="4823" y="0"/>
                    <a:pt x="10800" y="0"/>
                  </a:cubicBezTo>
                  <a:cubicBezTo>
                    <a:pt x="12161" y="0"/>
                    <a:pt x="13463" y="266"/>
                    <a:pt x="14676" y="710"/>
                  </a:cubicBezTo>
                  <a:cubicBezTo>
                    <a:pt x="16274" y="1332"/>
                    <a:pt x="17694" y="2308"/>
                    <a:pt x="18819" y="3580"/>
                  </a:cubicBezTo>
                  <a:cubicBezTo>
                    <a:pt x="20564" y="5504"/>
                    <a:pt x="21600" y="8019"/>
                    <a:pt x="21600" y="10800"/>
                  </a:cubicBezTo>
                  <a:close/>
                </a:path>
              </a:pathLst>
            </a:custGeom>
            <a:solidFill>
              <a:schemeClr val="bg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uk-UA" b="1" dirty="0">
                  <a:solidFill>
                    <a:srgbClr val="1D3C7A"/>
                  </a:solidFill>
                </a:rPr>
                <a:t>9</a:t>
              </a:r>
              <a:endParaRPr b="1" dirty="0">
                <a:solidFill>
                  <a:srgbClr val="1D3C7A"/>
                </a:solidFill>
              </a:endParaRPr>
            </a:p>
          </p:txBody>
        </p:sp>
        <p:sp>
          <p:nvSpPr>
            <p:cNvPr id="16" name="Figure">
              <a:extLst>
                <a:ext uri="{FF2B5EF4-FFF2-40B4-BE49-F238E27FC236}">
                  <a16:creationId xmlns:a16="http://schemas.microsoft.com/office/drawing/2014/main" xmlns="" id="{07256508-F549-49E4-9792-D35A2B443491}"/>
                </a:ext>
              </a:extLst>
            </p:cNvPr>
            <p:cNvSpPr/>
            <p:nvPr/>
          </p:nvSpPr>
          <p:spPr>
            <a:xfrm>
              <a:off x="7143922" y="4686320"/>
              <a:ext cx="1078006" cy="1079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85"/>
                  </a:moveTo>
                  <a:cubicBezTo>
                    <a:pt x="21600" y="16739"/>
                    <a:pt x="16763" y="21600"/>
                    <a:pt x="10800" y="21600"/>
                  </a:cubicBezTo>
                  <a:cubicBezTo>
                    <a:pt x="5719" y="21600"/>
                    <a:pt x="1460" y="18106"/>
                    <a:pt x="304" y="13397"/>
                  </a:cubicBezTo>
                  <a:cubicBezTo>
                    <a:pt x="91" y="12577"/>
                    <a:pt x="0" y="11696"/>
                    <a:pt x="0" y="10785"/>
                  </a:cubicBezTo>
                  <a:cubicBezTo>
                    <a:pt x="0" y="9904"/>
                    <a:pt x="91" y="9053"/>
                    <a:pt x="304" y="8233"/>
                  </a:cubicBezTo>
                  <a:cubicBezTo>
                    <a:pt x="1460" y="3494"/>
                    <a:pt x="5719" y="0"/>
                    <a:pt x="10800" y="0"/>
                  </a:cubicBezTo>
                  <a:cubicBezTo>
                    <a:pt x="16763" y="0"/>
                    <a:pt x="21600" y="4830"/>
                    <a:pt x="21600" y="10785"/>
                  </a:cubicBezTo>
                  <a:close/>
                </a:path>
              </a:pathLst>
            </a:custGeom>
            <a:solidFill>
              <a:schemeClr val="bg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uk-UA" b="1" dirty="0">
                  <a:solidFill>
                    <a:srgbClr val="1D3C7A"/>
                  </a:solidFill>
                </a:rPr>
                <a:t>15</a:t>
              </a:r>
              <a:endParaRPr b="1" dirty="0">
                <a:solidFill>
                  <a:srgbClr val="1D3C7A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509409" y="3893509"/>
            <a:ext cx="13057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Чергових</a:t>
            </a:r>
            <a:endParaRPr lang="ru-RU" sz="1600" b="1" dirty="0">
              <a:solidFill>
                <a:srgbClr val="1D3C7A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213588" y="3892211"/>
            <a:ext cx="15949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Позачергових</a:t>
            </a:r>
            <a:endParaRPr lang="ru-RU" sz="1600" b="1" dirty="0">
              <a:solidFill>
                <a:srgbClr val="1D3C7A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97867" y="4162302"/>
            <a:ext cx="4684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Проведено </a:t>
            </a:r>
            <a:r>
              <a:rPr lang="uk-UA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27</a:t>
            </a:r>
            <a:r>
              <a:rPr lang="uk-UA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спільних та </a:t>
            </a:r>
            <a:r>
              <a:rPr lang="uk-UA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13 </a:t>
            </a:r>
            <a:r>
              <a:rPr lang="uk-UA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профільних засідань постійних комісій</a:t>
            </a:r>
            <a:r>
              <a:rPr lang="ru-RU" b="1" dirty="0">
                <a:solidFill>
                  <a:srgbClr val="1D3C7A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83734" y="185047"/>
            <a:ext cx="69484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Виконавчий комітет</a:t>
            </a:r>
            <a:endParaRPr lang="ru-RU" sz="4800" dirty="0"/>
          </a:p>
        </p:txBody>
      </p:sp>
      <p:pic>
        <p:nvPicPr>
          <p:cNvPr id="21506" name="Picture 2" descr="G:\Дунаївці\МІСЬКА РАДА\СЕСІЇ\VIII скликання\28\IMG_6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8444" y="3917244"/>
            <a:ext cx="4249880" cy="2792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G:\Дунаївці\МІСЬКА РАДА\СЕСІЇ\VIII скликання\28\IMG_6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983" y="3939822"/>
            <a:ext cx="4386653" cy="2770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437141067"/>
              </p:ext>
            </p:extLst>
          </p:nvPr>
        </p:nvGraphicFramePr>
        <p:xfrm>
          <a:off x="1467555" y="1286933"/>
          <a:ext cx="6265333" cy="269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91733" y="2765777"/>
            <a:ext cx="1648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355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рішень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1822" y="2707673"/>
            <a:ext cx="183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449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розпоряджень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 rot="3460156">
            <a:off x="3405676" y="2481737"/>
            <a:ext cx="357035" cy="7757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низ 12"/>
          <p:cNvSpPr/>
          <p:nvPr/>
        </p:nvSpPr>
        <p:spPr>
          <a:xfrm rot="18396374">
            <a:off x="5585055" y="2422997"/>
            <a:ext cx="334262" cy="7562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微软雅黑">
    <a:majorFont>
      <a:latin typeface="Impact"/>
      <a:ea typeface="微软雅黑"/>
      <a:cs typeface=""/>
    </a:majorFont>
    <a:minorFont>
      <a:latin typeface="Arial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微软雅黑">
    <a:majorFont>
      <a:latin typeface="Impact"/>
      <a:ea typeface="微软雅黑"/>
      <a:cs typeface=""/>
    </a:majorFont>
    <a:minorFont>
      <a:latin typeface="Arial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微软雅黑">
    <a:majorFont>
      <a:latin typeface="Impact"/>
      <a:ea typeface="微软雅黑"/>
      <a:cs typeface=""/>
    </a:majorFont>
    <a:minorFont>
      <a:latin typeface="Arial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微软雅黑">
    <a:majorFont>
      <a:latin typeface="Impact"/>
      <a:ea typeface="微软雅黑"/>
      <a:cs typeface=""/>
    </a:majorFont>
    <a:minorFont>
      <a:latin typeface="Arial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微软雅黑">
    <a:majorFont>
      <a:latin typeface="Impact"/>
      <a:ea typeface="微软雅黑"/>
      <a:cs typeface=""/>
    </a:majorFont>
    <a:minorFont>
      <a:latin typeface="Arial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微软雅黑">
    <a:majorFont>
      <a:latin typeface="Impact"/>
      <a:ea typeface="微软雅黑"/>
      <a:cs typeface=""/>
    </a:majorFont>
    <a:minorFont>
      <a:latin typeface="Arial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5131</TotalTime>
  <Words>3727</Words>
  <Application>Microsoft Office PowerPoint</Application>
  <PresentationFormat>Экран (4:3)</PresentationFormat>
  <Paragraphs>644</Paragraphs>
  <Slides>67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Office Theme</vt:lpstr>
      <vt:lpstr>Інформація про проведену роботу  за 2021 рік</vt:lpstr>
      <vt:lpstr>Бюджет</vt:lpstr>
      <vt:lpstr>       Власні доходи 154 567,6 тис.грн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Організаційна діяльність</vt:lpstr>
      <vt:lpstr>Презентация PowerPoint</vt:lpstr>
      <vt:lpstr>Презентация PowerPoint</vt:lpstr>
      <vt:lpstr>Презентация PowerPoint</vt:lpstr>
      <vt:lpstr>Презентация PowerPoint</vt:lpstr>
      <vt:lpstr>У Рейтингу інституційної спроможності і сталого розвитку малих та середніх громад України Дунаєвецька міська територіальна громада посіла:  </vt:lpstr>
      <vt:lpstr>     Цьогоріч  Дунаєвецька міська територіальна громада рада вдруге є переможцем у Конкурсі «Кращі практики місцевого самоврядування», що проводиться Міністерством розвитку громад та територій за підтримки Ради Європи.       За практику «Ягідний рай» – успішний приклад кооперації як драйвера розвитку самозайнятості та згуртування сільського населення громади» наша громада нагороджена дипломом І ступеня та кришталевою нагородою.       З 2016 року наша громада щорічно бере участь у Конкурсі. За цей час тричі нагороджена дипломом  ІІІ ступеня,  двічі – дипломом ІІ ступеня  та двічі – дипломом  І ступеня.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Контроль за додержанням законодавства про працю та зайнятість населення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Регулювання земельних відносин</vt:lpstr>
      <vt:lpstr>Презентация PowerPoint</vt:lpstr>
      <vt:lpstr>Надання адміністративних послуг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Нова українська школа</vt:lpstr>
      <vt:lpstr>Презентация PowerPoint</vt:lpstr>
      <vt:lpstr>Презентация PowerPoint</vt:lpstr>
      <vt:lpstr>Презентация PowerPoint</vt:lpstr>
      <vt:lpstr>Медицина КНП ДМР “Дунаєвецька багатопрофільна лікарня”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Благодійна допомога громаді народного депутата України О.В.Гереги 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Благодійна допомога громаді народного депутата України О.В. Гереги</vt:lpstr>
      <vt:lpstr>Соціальний захист населення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Благодійна допомога громаді народного депутата України О.В. Гереги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Виконком</cp:lastModifiedBy>
  <cp:revision>511</cp:revision>
  <dcterms:created xsi:type="dcterms:W3CDTF">2016-11-18T14:12:19Z</dcterms:created>
  <dcterms:modified xsi:type="dcterms:W3CDTF">2022-01-17T19:44:48Z</dcterms:modified>
</cp:coreProperties>
</file>