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</p:sldIdLst>
  <p:sldSz cx="9753600" cy="73152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roid Serif Bold" panose="020B0604020202020204" charset="0"/>
      <p:regular r:id="rId22"/>
    </p:embeddedFont>
    <p:embeddedFont>
      <p:font typeface="Lora" pitchFamily="2" charset="-52"/>
      <p:regular r:id="rId23"/>
      <p:bold r:id="rId24"/>
      <p:italic r:id="rId25"/>
      <p:boldItalic r:id="rId26"/>
    </p:embeddedFont>
    <p:embeddedFont>
      <p:font typeface="Lora Bold" charset="-52"/>
      <p:regular r:id="rId27"/>
    </p:embeddedFont>
    <p:embeddedFont>
      <p:font typeface="Lora Bold Italics" panose="020B0604020202020204" charset="-5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21" autoAdjust="0"/>
    <p:restoredTop sz="94622" autoAdjust="0"/>
  </p:normalViewPr>
  <p:slideViewPr>
    <p:cSldViewPr>
      <p:cViewPr varScale="1">
        <p:scale>
          <a:sx n="99" d="100"/>
          <a:sy n="99" d="100"/>
        </p:scale>
        <p:origin x="12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5;&#1088;&#1077;&#1079;&#1077;&#1085;&#1090;&#1072;&#1094;&#1110;&#1103;\3.%20&#1057;&#1090;&#1088;&#1091;&#1082;&#1090;&#1091;&#1088;&#1072;%20&#1074;&#1083;&#1072;&#1089;&#1085;&#1080;&#1093;%20&#1076;&#1086;&#1093;&#1086;&#1076;&#1110;&#1074;%20&#1079;&#1072;&#1075;&#1072;&#1083;&#1100;&#1085;&#1086;&#1075;&#1086;%20&#1092;&#1086;&#1085;&#1076;&#1091;%20&#1084;&#1110;&#1089;&#1100;&#1082;&#1086;&#1075;&#1086;%20&#1073;&#1102;&#1076;&#1078;&#1077;&#1090;&#109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5;&#1088;&#1077;&#1079;&#1077;&#1085;&#1090;&#1072;&#1094;&#1110;&#1103;\4.%20&#1058;&#1088;&#1072;&#1085;&#1089;&#1092;&#1077;&#1088;&#1090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5;&#1088;&#1077;&#1079;&#1077;&#1085;&#1090;&#1072;&#1094;&#1110;&#1103;\5&#1072;.%20&#1052;&#1110;&#1085;&#1110;&#1084;.&#1079;&#1087;,%20&#1110;&#1085;&#1076;&#1077;&#1082;&#1089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5;&#1088;&#1077;&#1079;&#1077;&#1085;&#1090;&#1072;&#1094;&#1110;&#1103;\5&#1072;.%20&#1052;&#1110;&#1085;&#1110;&#1084;.&#1079;&#1087;,%20&#1110;&#1085;&#1076;&#1077;&#1082;&#1089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5;&#1088;&#1077;&#1079;&#1077;&#1085;&#1090;&#1072;&#1094;&#1110;&#1103;\9.&#1042;&#1080;&#1076;&#1072;&#1090;&#1082;&#1080;%20&#1087;&#1086;%20&#1050;&#1045;&#1050;&#104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84762116003106"/>
          <c:y val="0.20336724781154025"/>
          <c:w val="0.81178165178259309"/>
          <c:h val="0.79593488434744275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D6-47D2-A68C-772068AE5B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D6-47D2-A68C-772068AE5B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8D6-47D2-A68C-772068AE5B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8D6-47D2-A68C-772068AE5B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8D6-47D2-A68C-772068AE5B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8D6-47D2-A68C-772068AE5BF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8D6-47D2-A68C-772068AE5BFA}"/>
              </c:ext>
            </c:extLst>
          </c:dPt>
          <c:dLbls>
            <c:dLbl>
              <c:idx val="0"/>
              <c:layout>
                <c:manualLayout>
                  <c:x val="1.6901482385124393E-2"/>
                  <c:y val="0.17720658191467142"/>
                </c:manualLayout>
              </c:layout>
              <c:tx>
                <c:rich>
                  <a:bodyPr/>
                  <a:lstStyle/>
                  <a:p>
                    <a:fld id="{EAC1EE33-777F-4A29-BBB9-F535270DE4CD}" type="CATEGORYNAME">
                      <a:rPr lang="ru-RU" sz="1200" b="1"/>
                      <a:pPr/>
                      <a:t>[ІМ’Я КАТЕГОРІЇ]</a:t>
                    </a:fld>
                    <a:r>
                      <a:rPr lang="ru-RU" sz="1200" b="1" baseline="0" dirty="0"/>
                      <a:t>
</a:t>
                    </a:r>
                    <a:fld id="{D5BF15C8-D1C6-4AAF-A6BC-9F10B2601B74}" type="VALUE">
                      <a:rPr lang="ru-RU" sz="1200" b="1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pPr/>
                      <a:t>[ЗНАЧЕННЯ]</a:t>
                    </a:fld>
                    <a:r>
                      <a:rPr lang="ru-RU" sz="1200" b="1" i="0" u="none" strike="noStrike" kern="1200" baseline="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 (</a:t>
                    </a:r>
                    <a:r>
                      <a:rPr lang="ru-RU" sz="1200" b="1" baseline="0" dirty="0"/>
                      <a:t>62,2%)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8D6-47D2-A68C-772068AE5BFA}"/>
                </c:ext>
              </c:extLst>
            </c:dLbl>
            <c:dLbl>
              <c:idx val="1"/>
              <c:layout>
                <c:manualLayout>
                  <c:x val="0"/>
                  <c:y val="0.12127237579466293"/>
                </c:manualLayout>
              </c:layout>
              <c:tx>
                <c:rich>
                  <a:bodyPr/>
                  <a:lstStyle/>
                  <a:p>
                    <a:fld id="{75D02CE9-0FFD-4B67-B16B-1B4D4192E8F2}" type="CATEGORYNAME">
                      <a:rPr lang="ru-RU" sz="1400" b="1">
                        <a:solidFill>
                          <a:schemeClr val="dk1"/>
                        </a:solidFill>
                        <a:latin typeface="Lora" pitchFamily="2" charset="-52"/>
                        <a:ea typeface="+mn-ea"/>
                        <a:cs typeface="+mn-cs"/>
                      </a:rPr>
                      <a:pPr/>
                      <a:t>[ІМ’Я КАТЕГОРІЇ]</a:t>
                    </a:fld>
                    <a:r>
                      <a:rPr lang="ru-RU" sz="1400" b="1" baseline="0" dirty="0">
                        <a:solidFill>
                          <a:schemeClr val="dk1"/>
                        </a:solidFill>
                        <a:latin typeface="Lora" pitchFamily="2" charset="-52"/>
                        <a:ea typeface="+mn-ea"/>
                        <a:cs typeface="+mn-cs"/>
                      </a:rPr>
                      <a:t>
</a:t>
                    </a:r>
                    <a:fld id="{5D0019E2-3620-4097-A20B-64DF47B411F1}" type="VALUE">
                      <a:rPr lang="ru-RU" sz="1400" b="1" i="0" u="none" strike="noStrike" kern="1200" baseline="0">
                        <a:solidFill>
                          <a:schemeClr val="dk1"/>
                        </a:solidFill>
                        <a:latin typeface="Lora" pitchFamily="2" charset="-52"/>
                        <a:ea typeface="+mn-ea"/>
                        <a:cs typeface="+mn-cs"/>
                      </a:rPr>
                      <a:pPr/>
                      <a:t>[ЗНАЧЕННЯ]</a:t>
                    </a:fld>
                    <a:r>
                      <a:rPr lang="ru-RU" sz="1400" b="1" i="0" u="none" strike="noStrike" kern="1200" baseline="0" dirty="0">
                        <a:solidFill>
                          <a:schemeClr val="dk1"/>
                        </a:solidFill>
                        <a:latin typeface="Lora" pitchFamily="2" charset="-52"/>
                        <a:ea typeface="+mn-ea"/>
                        <a:cs typeface="+mn-cs"/>
                      </a:rPr>
                      <a:t> (10,2%</a:t>
                    </a:r>
                    <a:r>
                      <a:rPr lang="ru-RU" sz="1400" b="1" baseline="0" dirty="0">
                        <a:solidFill>
                          <a:schemeClr val="dk1"/>
                        </a:solidFill>
                        <a:latin typeface="Lora" pitchFamily="2" charset="-52"/>
                        <a:ea typeface="+mn-ea"/>
                        <a:cs typeface="+mn-cs"/>
                      </a:rPr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8D6-47D2-A68C-772068AE5BFA}"/>
                </c:ext>
              </c:extLst>
            </c:dLbl>
            <c:dLbl>
              <c:idx val="2"/>
              <c:layout>
                <c:manualLayout>
                  <c:x val="8.4033613445378148E-3"/>
                  <c:y val="-3.0501755964813821E-3"/>
                </c:manualLayout>
              </c:layout>
              <c:tx>
                <c:rich>
                  <a:bodyPr/>
                  <a:lstStyle/>
                  <a:p>
                    <a:fld id="{DAEFEFE7-56DC-442B-8F2B-D806B1B9E2A0}" type="CATEGORYNAME">
                      <a:rPr lang="uk-UA" sz="1200" b="1"/>
                      <a:pPr/>
                      <a:t>[ІМ’Я КАТЕГОРІЇ]</a:t>
                    </a:fld>
                    <a:r>
                      <a:rPr lang="uk-UA" sz="1200" b="1" baseline="0" dirty="0"/>
                      <a:t>
</a:t>
                    </a:r>
                    <a:fld id="{D8DF503C-7479-464C-9704-E29637294D94}" type="VALUE">
                      <a:rPr lang="uk-UA" sz="1200" b="1" i="0" u="none" strike="noStrike" kern="1200" baseline="0" smtClean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pPr/>
                      <a:t>[ЗНАЧЕННЯ]</a:t>
                    </a:fld>
                    <a:r>
                      <a:rPr lang="uk-UA" sz="1200" b="1" i="0" u="none" strike="noStrike" kern="1200" baseline="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 (</a:t>
                    </a:r>
                    <a:r>
                      <a:rPr lang="uk-UA" sz="1200" b="1" baseline="0" dirty="0"/>
                      <a:t>14,8%)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8D6-47D2-A68C-772068AE5BFA}"/>
                </c:ext>
              </c:extLst>
            </c:dLbl>
            <c:dLbl>
              <c:idx val="3"/>
              <c:layout>
                <c:manualLayout>
                  <c:x val="-8.2981759632987054E-2"/>
                  <c:y val="-2.8302836486573352E-2"/>
                </c:manualLayout>
              </c:layout>
              <c:tx>
                <c:rich>
                  <a:bodyPr/>
                  <a:lstStyle/>
                  <a:p>
                    <a:fld id="{41119D4C-B3C7-4F4B-8219-59785A427435}" type="CATEGORYNAME">
                      <a:rPr lang="ru-RU" sz="1200" b="1" i="0"/>
                      <a:pPr/>
                      <a:t>[ІМ’Я КАТЕГОРІЇ]</a:t>
                    </a:fld>
                    <a:r>
                      <a:rPr lang="ru-RU" sz="1200" b="1" i="0" baseline="0" dirty="0"/>
                      <a:t>
</a:t>
                    </a:r>
                    <a:fld id="{13C7E8A0-CD90-4F6C-9627-EF0F1F2FFBCD}" type="VALUE">
                      <a:rPr lang="ru-RU" sz="1200" b="1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pPr/>
                      <a:t>[ЗНАЧЕННЯ]</a:t>
                    </a:fld>
                    <a:r>
                      <a:rPr lang="ru-RU" sz="1200" b="1" i="0" u="none" strike="noStrike" kern="1200" baseline="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 (</a:t>
                    </a:r>
                    <a:r>
                      <a:rPr lang="ru-RU" sz="1200" b="1" i="0" baseline="0" dirty="0"/>
                      <a:t>3,7%)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8D6-47D2-A68C-772068AE5BFA}"/>
                </c:ext>
              </c:extLst>
            </c:dLbl>
            <c:dLbl>
              <c:idx val="4"/>
              <c:layout>
                <c:manualLayout>
                  <c:x val="-6.6871788085312864E-3"/>
                  <c:y val="-0.11179125737615246"/>
                </c:manualLayout>
              </c:layout>
              <c:tx>
                <c:rich>
                  <a:bodyPr/>
                  <a:lstStyle/>
                  <a:p>
                    <a:fld id="{4F60853C-C4BC-4EC5-B74C-C9576E75B583}" type="CATEGORYNAME">
                      <a:rPr lang="ru-RU" sz="1400"/>
                      <a:pPr/>
                      <a:t>[ІМ’Я КАТЕГОРІЇ]</a:t>
                    </a:fld>
                    <a:r>
                      <a:rPr lang="ru-RU" sz="1400" dirty="0"/>
                      <a:t>
</a:t>
                    </a:r>
                    <a:fld id="{B948A2CE-1B9A-45B7-8C68-1580E84E6B66}" type="VALUE">
                      <a:rPr lang="ru-RU" sz="1400"/>
                      <a:pPr/>
                      <a:t>[ЗНАЧЕННЯ]</a:t>
                    </a:fld>
                    <a:r>
                      <a:rPr lang="ru-RU" sz="1400" dirty="0"/>
                      <a:t>  (2,3%)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8D6-47D2-A68C-772068AE5BFA}"/>
                </c:ext>
              </c:extLst>
            </c:dLbl>
            <c:dLbl>
              <c:idx val="5"/>
              <c:layout>
                <c:manualLayout>
                  <c:x val="3.3407882838174641E-2"/>
                  <c:y val="-0.13201417801458243"/>
                </c:manualLayout>
              </c:layout>
              <c:tx>
                <c:rich>
                  <a:bodyPr/>
                  <a:lstStyle/>
                  <a:p>
                    <a:fld id="{F1727357-EAA6-4D3C-9CE0-105B4194F251}" type="CATEGORYNAME">
                      <a:rPr lang="uk-UA" sz="1200" b="1"/>
                      <a:pPr/>
                      <a:t>[ІМ’Я КАТЕГОРІЇ]</a:t>
                    </a:fld>
                    <a:r>
                      <a:rPr lang="uk-UA" sz="1200" b="1" baseline="0" dirty="0"/>
                      <a:t>
</a:t>
                    </a:r>
                    <a:fld id="{BA5DEC91-1301-4031-BEB4-9A2585C6D16B}" type="VALUE">
                      <a:rPr lang="uk-UA" sz="1200" b="1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pPr/>
                      <a:t>[ЗНАЧЕННЯ]</a:t>
                    </a:fld>
                    <a:r>
                      <a:rPr lang="uk-UA" sz="1200" b="1" i="0" u="none" strike="noStrike" kern="1200" baseline="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 (</a:t>
                    </a:r>
                    <a:r>
                      <a:rPr lang="uk-UA" sz="1200" b="1" baseline="0" dirty="0"/>
                      <a:t>5,1%)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8D6-47D2-A68C-772068AE5BFA}"/>
                </c:ext>
              </c:extLst>
            </c:dLbl>
            <c:dLbl>
              <c:idx val="6"/>
              <c:layout>
                <c:manualLayout>
                  <c:x val="0.35500809581900855"/>
                  <c:y val="8.2481382670025801E-3"/>
                </c:manualLayout>
              </c:layout>
              <c:tx>
                <c:rich>
                  <a:bodyPr/>
                  <a:lstStyle/>
                  <a:p>
                    <a:fld id="{46FF030B-3D28-4441-A9B3-33B9ACA5E216}" type="CATEGORYNAME">
                      <a:rPr lang="ru-RU"/>
                      <a:pPr/>
                      <a:t>[ІМ’Я КАТЕГОРІЇ]</a:t>
                    </a:fld>
                    <a:r>
                      <a:rPr lang="ru-RU" dirty="0"/>
                      <a:t>
</a:t>
                    </a:r>
                    <a:fld id="{9A6AD3E0-E1AA-4EE3-9B6B-075E50C91B22}" type="VALUE">
                      <a:rPr lang="ru-RU"/>
                      <a:pPr/>
                      <a:t>[ЗНАЧЕННЯ]</a:t>
                    </a:fld>
                    <a:r>
                      <a:rPr lang="ru-RU" dirty="0"/>
                      <a:t> (1,7%)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303012827621898"/>
                      <c:h val="0.223266531329241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8D6-47D2-A68C-772068AE5BFA}"/>
                </c:ext>
              </c:extLst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Lora" pitchFamily="2" charset="-52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Лист1!$A$4:$A$10</c:f>
              <c:strCache>
                <c:ptCount val="7"/>
                <c:pt idx="0">
                  <c:v>Податок на доходи фізичних осіб</c:v>
                </c:pt>
                <c:pt idx="1">
                  <c:v>Плата за землю</c:v>
                </c:pt>
                <c:pt idx="2">
                  <c:v>Єдиний податок</c:v>
                </c:pt>
                <c:pt idx="3">
                  <c:v>Податок на нерухоме майно</c:v>
                </c:pt>
                <c:pt idx="4">
                  <c:v>Плата за надання адмінпослуг</c:v>
                </c:pt>
                <c:pt idx="5">
                  <c:v>Акцизи</c:v>
                </c:pt>
                <c:pt idx="6">
                  <c:v>Інші надходження (рентні платежі,транспортний податок, туристичний збір,оренда майна, державне мито, адмінштрафи та ін.)</c:v>
                </c:pt>
              </c:strCache>
            </c:strRef>
          </c:cat>
          <c:val>
            <c:numRef>
              <c:f>Лист1!$B$4:$B$10</c:f>
              <c:numCache>
                <c:formatCode>#\ ##0.0</c:formatCode>
                <c:ptCount val="7"/>
                <c:pt idx="0">
                  <c:v>124.4</c:v>
                </c:pt>
                <c:pt idx="1">
                  <c:v>20.399999999999999</c:v>
                </c:pt>
                <c:pt idx="2">
                  <c:v>29.5</c:v>
                </c:pt>
                <c:pt idx="3">
                  <c:v>7.5</c:v>
                </c:pt>
                <c:pt idx="4">
                  <c:v>4.7</c:v>
                </c:pt>
                <c:pt idx="5">
                  <c:v>10.1</c:v>
                </c:pt>
                <c:pt idx="6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8D6-47D2-A68C-772068AE5BF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Lora" pitchFamily="2" charset="-52"/>
        </a:defRPr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2023 рік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Lora" pitchFamily="2" charset="-52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Лист1!$A$4:$A$9</c:f>
              <c:strCache>
                <c:ptCount val="6"/>
                <c:pt idx="0">
                  <c:v>Базова дотація</c:v>
                </c:pt>
                <c:pt idx="1">
                  <c:v>Освітня субвенція</c:v>
                </c:pt>
                <c:pt idx="2">
                  <c:v>Додаткова дотація з обласного бюджету на освіту та медицину</c:v>
                </c:pt>
                <c:pt idx="3">
                  <c:v>Дотація з обласного бюджету на "Інклюзивно-ресурсний центр"</c:v>
                </c:pt>
                <c:pt idx="4">
                  <c:v>Додаткова дотація з обласного бюджету наздійснення повноважень ОМС</c:v>
                </c:pt>
                <c:pt idx="5">
                  <c:v>РАЗОМ</c:v>
                </c:pt>
              </c:strCache>
            </c:strRef>
          </c:cat>
          <c:val>
            <c:numRef>
              <c:f>Лист1!$B$4:$B$9</c:f>
              <c:numCache>
                <c:formatCode>#\ ##0.0</c:formatCode>
                <c:ptCount val="6"/>
                <c:pt idx="0">
                  <c:v>46.4</c:v>
                </c:pt>
                <c:pt idx="1">
                  <c:v>84</c:v>
                </c:pt>
                <c:pt idx="2">
                  <c:v>2</c:v>
                </c:pt>
                <c:pt idx="3">
                  <c:v>1.8</c:v>
                </c:pt>
                <c:pt idx="4">
                  <c:v>2</c:v>
                </c:pt>
                <c:pt idx="5">
                  <c:v>136.20000000000002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5-49DC-A660-71754317AD98}"/>
            </c:ext>
          </c:extLst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2024 рік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Lora" pitchFamily="2" charset="-52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Лист1!$A$4:$A$9</c:f>
              <c:strCache>
                <c:ptCount val="6"/>
                <c:pt idx="0">
                  <c:v>Базова дотація</c:v>
                </c:pt>
                <c:pt idx="1">
                  <c:v>Освітня субвенція</c:v>
                </c:pt>
                <c:pt idx="2">
                  <c:v>Додаткова дотація з обласного бюджету на освіту та медицину</c:v>
                </c:pt>
                <c:pt idx="3">
                  <c:v>Дотація з обласного бюджету на "Інклюзивно-ресурсний центр"</c:v>
                </c:pt>
                <c:pt idx="4">
                  <c:v>Додаткова дотація з обласного бюджету наздійснення повноважень ОМС</c:v>
                </c:pt>
                <c:pt idx="5">
                  <c:v>РАЗОМ</c:v>
                </c:pt>
              </c:strCache>
            </c:strRef>
          </c:cat>
          <c:val>
            <c:numRef>
              <c:f>Лист1!$C$4:$C$9</c:f>
              <c:numCache>
                <c:formatCode>#\ ##0.0</c:formatCode>
                <c:ptCount val="6"/>
                <c:pt idx="0">
                  <c:v>24.5</c:v>
                </c:pt>
                <c:pt idx="1">
                  <c:v>99.6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128.1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5-49DC-A660-71754317A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32434031"/>
        <c:axId val="798802383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v>%</c:v>
                </c:tx>
                <c:spPr>
                  <a:gradFill rotWithShape="1">
                    <a:gsLst>
                      <a:gs pos="0">
                        <a:schemeClr val="accent4"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Лист1!$D$4:$D$9</c15:sqref>
                        </c15:formulaRef>
                      </c:ext>
                    </c:extLst>
                    <c:numCache>
                      <c:formatCode>#\ ##0.0</c:formatCode>
                      <c:ptCount val="6"/>
                      <c:pt idx="0">
                        <c:v>52.801724137931039</c:v>
                      </c:pt>
                      <c:pt idx="1">
                        <c:v>118.57142857142857</c:v>
                      </c:pt>
                      <c:pt idx="2">
                        <c:v>100</c:v>
                      </c:pt>
                      <c:pt idx="3">
                        <c:v>111.11111111111111</c:v>
                      </c:pt>
                      <c:pt idx="4">
                        <c:v>0</c:v>
                      </c:pt>
                      <c:pt idx="5">
                        <c:v>94.052863436123332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DC5-49DC-A660-71754317AD98}"/>
                  </c:ext>
                </c:extLst>
              </c15:ser>
            </c15:filteredBarSeries>
          </c:ext>
        </c:extLst>
      </c:barChart>
      <c:catAx>
        <c:axId val="73243403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Lora" pitchFamily="2" charset="-52"/>
                <a:ea typeface="+mn-ea"/>
                <a:cs typeface="+mn-cs"/>
              </a:defRPr>
            </a:pPr>
            <a:endParaRPr lang="uk-UA"/>
          </a:p>
        </c:txPr>
        <c:crossAx val="798802383"/>
        <c:crosses val="autoZero"/>
        <c:auto val="1"/>
        <c:lblAlgn val="ctr"/>
        <c:lblOffset val="100"/>
        <c:noMultiLvlLbl val="0"/>
      </c:catAx>
      <c:valAx>
        <c:axId val="79880238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Lora" pitchFamily="2" charset="-52"/>
                <a:ea typeface="+mn-ea"/>
                <a:cs typeface="+mn-cs"/>
              </a:defRPr>
            </a:pPr>
            <a:endParaRPr lang="uk-UA"/>
          </a:p>
        </c:txPr>
        <c:crossAx val="732434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uk-UA" sz="1600" dirty="0">
                <a:solidFill>
                  <a:schemeClr val="dk1"/>
                </a:solidFill>
                <a:latin typeface="Lora" pitchFamily="2" charset="-52"/>
                <a:ea typeface="+mn-ea"/>
                <a:cs typeface="+mn-cs"/>
              </a:rPr>
              <a:t>Розмір мінімальної заробітної плати</a:t>
            </a:r>
            <a:endParaRPr lang="uk-UA" sz="1600" dirty="0">
              <a:solidFill>
                <a:sysClr val="windowText" lastClr="000000"/>
              </a:solidFill>
              <a:latin typeface="Lora" pitchFamily="2" charset="-52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574115281322213"/>
          <c:y val="3.7432794134074836E-3"/>
        </c:manualLayout>
      </c:layout>
      <c:overlay val="0"/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03513806420359"/>
          <c:y val="0.15619791278276865"/>
          <c:w val="0.87666840723827444"/>
          <c:h val="0.678960441200006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Розмір мінімальної заробітної плати:</c:v>
                </c:pt>
              </c:strCache>
            </c:strRef>
          </c:tx>
          <c:spPr>
            <a:gradFill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3333333333333332E-3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DC-4A67-8208-5FB0686D0422}"/>
                </c:ext>
              </c:extLst>
            </c:dLbl>
            <c:dLbl>
              <c:idx val="1"/>
              <c:layout>
                <c:manualLayout>
                  <c:x val="2.7777777777777779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DC-4A67-8208-5FB0686D0422}"/>
                </c:ext>
              </c:extLst>
            </c:dLbl>
            <c:dLbl>
              <c:idx val="2"/>
              <c:layout>
                <c:manualLayout>
                  <c:x val="0.15277777777777779"/>
                  <c:y val="-3.2407407407407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DC-4A67-8208-5FB0686D0422}"/>
                </c:ext>
              </c:extLst>
            </c:dLbl>
            <c:spPr>
              <a:solidFill>
                <a:prstClr val="white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Lora" pitchFamily="2" charset="-52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Лист1!$B$3:$D$3</c:f>
              <c:strCache>
                <c:ptCount val="3"/>
                <c:pt idx="0">
                  <c:v>2023 рік</c:v>
                </c:pt>
                <c:pt idx="1">
                  <c:v>2024 рік (з 01.01.2024)</c:v>
                </c:pt>
                <c:pt idx="2">
                  <c:v>2024 рік (з 01.04.2024)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6700</c:v>
                </c:pt>
                <c:pt idx="1">
                  <c:v>7100</c:v>
                </c:pt>
                <c:pt idx="2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DC-4A67-8208-5FB0686D04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5884416"/>
        <c:axId val="77513280"/>
        <c:axId val="0"/>
      </c:bar3DChart>
      <c:catAx>
        <c:axId val="8588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Lora" pitchFamily="2" charset="-52"/>
                <a:ea typeface="+mn-ea"/>
                <a:cs typeface="+mn-cs"/>
              </a:defRPr>
            </a:pPr>
            <a:endParaRPr lang="uk-UA"/>
          </a:p>
        </c:txPr>
        <c:crossAx val="77513280"/>
        <c:crosses val="autoZero"/>
        <c:auto val="1"/>
        <c:lblAlgn val="ctr"/>
        <c:lblOffset val="100"/>
        <c:noMultiLvlLbl val="0"/>
      </c:catAx>
      <c:valAx>
        <c:axId val="7751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8588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dk1"/>
                </a:solidFill>
                <a:latin typeface="Lora" pitchFamily="2" charset="-52"/>
                <a:ea typeface="+mn-ea"/>
                <a:cs typeface="+mn-cs"/>
              </a:defRPr>
            </a:pPr>
            <a:r>
              <a:rPr lang="uk-UA" sz="1600" dirty="0">
                <a:solidFill>
                  <a:schemeClr val="dk1"/>
                </a:solidFill>
                <a:latin typeface="Lora" pitchFamily="2" charset="-52"/>
                <a:ea typeface="+mn-ea"/>
                <a:cs typeface="+mn-cs"/>
              </a:rPr>
              <a:t>Розмір посадового окладу працівника І тарифного розряду Єдиної тарифної сітки </a:t>
            </a:r>
            <a:endParaRPr lang="uk-UA" sz="1600" dirty="0">
              <a:solidFill>
                <a:sysClr val="windowText" lastClr="000000"/>
              </a:solidFill>
              <a:latin typeface="Lora" pitchFamily="2" charset="-52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416219485873462"/>
          <c:y val="1.0709500169918448E-2"/>
        </c:manualLayout>
      </c:layout>
      <c:overlay val="0"/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dk1"/>
              </a:solidFill>
              <a:latin typeface="Lora" pitchFamily="2" charset="-52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Розмір посадового окладу працівника І тарифного розряду Єдиної тарифної сітки:</c:v>
                </c:pt>
              </c:strCache>
            </c:strRef>
          </c:tx>
          <c:spPr>
            <a:gradFill>
              <a:gsLst>
                <a:gs pos="100000">
                  <a:schemeClr val="accent5">
                    <a:shade val="65000"/>
                    <a:alpha val="0"/>
                  </a:schemeClr>
                </a:gs>
                <a:gs pos="50000">
                  <a:schemeClr val="accent5">
                    <a:shade val="65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Лист1!$B$3:$D$3</c:f>
              <c:strCache>
                <c:ptCount val="3"/>
                <c:pt idx="0">
                  <c:v>2023 рік</c:v>
                </c:pt>
                <c:pt idx="1">
                  <c:v>2024 рік (з 01.01.2024)</c:v>
                </c:pt>
                <c:pt idx="2">
                  <c:v>2024 рік (з 01.04.2024)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B0A0-4F72-90F9-81A99E63F7E5}"/>
            </c:ext>
          </c:extLst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з 1 січня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contourW="9525">
              <a:contourClr>
                <a:schemeClr val="accent6">
                  <a:shade val="95000"/>
                  <a:satMod val="10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2287104622871049E-2"/>
                  <c:y val="-3.7959653670466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A0-4F72-90F9-81A99E63F7E5}"/>
                </c:ext>
              </c:extLst>
            </c:dLbl>
            <c:dLbl>
              <c:idx val="1"/>
              <c:layout>
                <c:manualLayout>
                  <c:x val="-7.3965936739659371E-2"/>
                  <c:y val="-1.265321789015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A0-4F72-90F9-81A99E63F7E5}"/>
                </c:ext>
              </c:extLst>
            </c:dLbl>
            <c:dLbl>
              <c:idx val="2"/>
              <c:layout>
                <c:manualLayout>
                  <c:x val="-8.1696336870934749E-2"/>
                  <c:y val="1.1611515551684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A0-4F72-90F9-81A99E63F7E5}"/>
                </c:ext>
              </c:extLst>
            </c:dLbl>
            <c:spPr>
              <a:solidFill>
                <a:prstClr val="white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Lora" pitchFamily="2" charset="-52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Лист1!$B$3:$D$3</c:f>
              <c:strCache>
                <c:ptCount val="3"/>
                <c:pt idx="0">
                  <c:v>2023 рік</c:v>
                </c:pt>
                <c:pt idx="1">
                  <c:v>2024 рік (з 01.01.2024)</c:v>
                </c:pt>
                <c:pt idx="2">
                  <c:v>2024 рік (з 01.04.2024)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2893</c:v>
                </c:pt>
                <c:pt idx="1">
                  <c:v>3195</c:v>
                </c:pt>
                <c:pt idx="2">
                  <c:v>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A0-4F72-90F9-81A99E63F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375360"/>
        <c:axId val="77515008"/>
        <c:axId val="0"/>
      </c:bar3DChart>
      <c:catAx>
        <c:axId val="8737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Lora" pitchFamily="2" charset="-52"/>
                <a:ea typeface="+mn-ea"/>
                <a:cs typeface="+mn-cs"/>
              </a:defRPr>
            </a:pPr>
            <a:endParaRPr lang="uk-UA"/>
          </a:p>
        </c:txPr>
        <c:crossAx val="77515008"/>
        <c:crosses val="autoZero"/>
        <c:auto val="1"/>
        <c:lblAlgn val="ctr"/>
        <c:lblOffset val="100"/>
        <c:noMultiLvlLbl val="0"/>
      </c:catAx>
      <c:valAx>
        <c:axId val="7751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8737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202752553463092"/>
          <c:y val="0.16199855069669261"/>
          <c:w val="0.83483031676421349"/>
          <c:h val="0.8222798315044733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013-49E2-B3F3-BC68CA1612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013-49E2-B3F3-BC68CA1612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013-49E2-B3F3-BC68CA1612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013-49E2-B3F3-BC68CA1612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013-49E2-B3F3-BC68CA1612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C013-49E2-B3F3-BC68CA16124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C013-49E2-B3F3-BC68CA16124A}"/>
              </c:ext>
            </c:extLst>
          </c:dPt>
          <c:dLbls>
            <c:dLbl>
              <c:idx val="0"/>
              <c:layout>
                <c:manualLayout>
                  <c:x val="-2.0041244844395422E-3"/>
                  <c:y val="-1.027399446690785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uk-UA" sz="1000" b="1" i="1" u="none" strike="noStrike" kern="1200" baseline="0" noProof="0">
                        <a:solidFill>
                          <a:schemeClr val="dk1"/>
                        </a:solidFill>
                        <a:latin typeface="Lora" pitchFamily="2" charset="-52"/>
                        <a:ea typeface="+mn-ea"/>
                        <a:cs typeface="+mn-cs"/>
                      </a:defRPr>
                    </a:pPr>
                    <a:r>
                      <a:rPr lang="ru-RU" noProof="0"/>
                      <a:t>Зарплата з нарахуваннями</a:t>
                    </a:r>
                    <a:r>
                      <a:rPr lang="ru-RU" baseline="0" noProof="0"/>
                      <a:t> - </a:t>
                    </a:r>
                    <a:r>
                      <a:rPr lang="ru-RU" noProof="0"/>
                      <a:t>  248,0 млн.грн. (75,6%)</a:t>
                    </a:r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srgbClr val="4BACC6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uk-UA" sz="1000" b="1" i="1" u="none" strike="noStrike" kern="1200" baseline="0" noProof="0">
                      <a:solidFill>
                        <a:schemeClr val="dk1"/>
                      </a:solidFill>
                      <a:latin typeface="Lora" pitchFamily="2" charset="-52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6431"/>
                        <a:gd name="adj2" fmla="val -342504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C013-49E2-B3F3-BC68CA16124A}"/>
                </c:ext>
              </c:extLst>
            </c:dLbl>
            <c:dLbl>
              <c:idx val="1"/>
              <c:layout>
                <c:manualLayout>
                  <c:x val="-0.10044858975961338"/>
                  <c:y val="9.3883982407604455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Енергоносії, в т.ч. </a:t>
                    </a:r>
                    <a:r>
                      <a:rPr lang="ru-RU" dirty="0"/>
                      <a:t>по </a:t>
                    </a:r>
                    <a:r>
                      <a:rPr lang="ru-RU" dirty="0" err="1"/>
                      <a:t>лікарні</a:t>
                    </a:r>
                    <a:r>
                      <a:rPr lang="ru-RU" dirty="0"/>
                      <a:t> та Центру ПМСД</a:t>
                    </a:r>
                    <a:r>
                      <a:rPr lang="ru-RU" baseline="0" dirty="0"/>
                      <a:t> - </a:t>
                    </a:r>
                    <a:r>
                      <a:rPr lang="ru-RU" dirty="0"/>
                      <a:t>29,8 </a:t>
                    </a:r>
                    <a:r>
                      <a:rPr lang="ru-RU" dirty="0" err="1"/>
                      <a:t>млн.грн</a:t>
                    </a:r>
                    <a:r>
                      <a:rPr lang="ru-RU" dirty="0"/>
                      <a:t>. (9,1%)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013-49E2-B3F3-BC68CA16124A}"/>
                </c:ext>
              </c:extLst>
            </c:dLbl>
            <c:dLbl>
              <c:idx val="2"/>
              <c:layout>
                <c:manualLayout>
                  <c:x val="-0.17684570678665168"/>
                  <c:y val="0.12465843796552457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Придбання та оплата послуг, в т.ч. </a:t>
                    </a:r>
                    <a:r>
                      <a:rPr lang="ru-RU" dirty="0"/>
                      <a:t>по благоустрою і ремонту </a:t>
                    </a:r>
                    <a:r>
                      <a:rPr lang="ru-RU" dirty="0" err="1"/>
                      <a:t>доріг</a:t>
                    </a:r>
                    <a:r>
                      <a:rPr lang="ru-RU" baseline="0" dirty="0"/>
                      <a:t> - </a:t>
                    </a:r>
                    <a:r>
                      <a:rPr lang="ru-RU" dirty="0"/>
                      <a:t>19,8 </a:t>
                    </a:r>
                    <a:r>
                      <a:rPr lang="ru-RU" dirty="0" err="1"/>
                      <a:t>млн.грн</a:t>
                    </a:r>
                    <a:r>
                      <a:rPr lang="ru-RU" dirty="0"/>
                      <a:t>. (6,0%)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013-49E2-B3F3-BC68CA16124A}"/>
                </c:ext>
              </c:extLst>
            </c:dLbl>
            <c:dLbl>
              <c:idx val="3"/>
              <c:layout>
                <c:manualLayout>
                  <c:x val="-0.23859798775153107"/>
                  <c:y val="3.8588529474356266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Продукти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харчування</a:t>
                    </a:r>
                    <a:r>
                      <a:rPr lang="ru-RU" baseline="0" dirty="0"/>
                      <a:t> - </a:t>
                    </a:r>
                    <a:r>
                      <a:rPr lang="ru-RU" dirty="0"/>
                      <a:t>8,6 </a:t>
                    </a:r>
                    <a:r>
                      <a:rPr lang="ru-RU" dirty="0" err="1"/>
                      <a:t>млн.грн</a:t>
                    </a:r>
                    <a:r>
                      <a:rPr lang="ru-RU" dirty="0"/>
                      <a:t>. (2,6%)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013-49E2-B3F3-BC68CA16124A}"/>
                </c:ext>
              </c:extLst>
            </c:dLbl>
            <c:dLbl>
              <c:idx val="4"/>
              <c:layout>
                <c:manualLayout>
                  <c:x val="-0.14271841019872517"/>
                  <c:y val="-3.1601936582251543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Виплати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населенню</a:t>
                    </a:r>
                    <a:r>
                      <a:rPr lang="ru-RU" dirty="0"/>
                      <a:t> (</a:t>
                    </a:r>
                    <a:r>
                      <a:rPr lang="ru-RU" dirty="0" err="1"/>
                      <a:t>допомоги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згідно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міської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Програми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соцзахисту</a:t>
                    </a:r>
                    <a:r>
                      <a:rPr lang="ru-RU" dirty="0"/>
                      <a:t>, </a:t>
                    </a:r>
                    <a:r>
                      <a:rPr lang="ru-RU" dirty="0" err="1"/>
                      <a:t>стипендії</a:t>
                    </a:r>
                    <a:r>
                      <a:rPr lang="ru-RU" dirty="0"/>
                      <a:t>)</a:t>
                    </a:r>
                    <a:r>
                      <a:rPr lang="ru-RU" baseline="0" dirty="0"/>
                      <a:t> - </a:t>
                    </a:r>
                    <a:r>
                      <a:rPr lang="ru-RU" dirty="0"/>
                      <a:t>2,7 </a:t>
                    </a:r>
                    <a:r>
                      <a:rPr lang="ru-RU" dirty="0" err="1"/>
                      <a:t>млн.грн</a:t>
                    </a:r>
                    <a:r>
                      <a:rPr lang="ru-RU" dirty="0"/>
                      <a:t>. (0,8%)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013-49E2-B3F3-BC68CA16124A}"/>
                </c:ext>
              </c:extLst>
            </c:dLbl>
            <c:dLbl>
              <c:idx val="5"/>
              <c:layout>
                <c:manualLayout>
                  <c:x val="0.2596511373578303"/>
                  <c:y val="-8.0248811803929912E-2"/>
                </c:manualLayout>
              </c:layout>
              <c:tx>
                <c:rich>
                  <a:bodyPr/>
                  <a:lstStyle/>
                  <a:p>
                    <a:r>
                      <a:rPr lang="uk-UA" dirty="0"/>
                      <a:t> </a:t>
                    </a:r>
                    <a:r>
                      <a:rPr lang="uk-UA" dirty="0" err="1"/>
                      <a:t>Трансферти</a:t>
                    </a:r>
                    <a:r>
                      <a:rPr lang="uk-UA" dirty="0"/>
                      <a:t> </a:t>
                    </a:r>
                    <a:r>
                      <a:rPr lang="uk-UA" dirty="0" err="1"/>
                      <a:t>підприємствам</a:t>
                    </a:r>
                    <a:r>
                      <a:rPr lang="uk-UA" dirty="0"/>
                      <a:t> – 18,2 </a:t>
                    </a:r>
                    <a:r>
                      <a:rPr lang="uk-UA" dirty="0" err="1"/>
                      <a:t>млн.грн</a:t>
                    </a:r>
                    <a:r>
                      <a:rPr lang="uk-UA" dirty="0"/>
                      <a:t>. </a:t>
                    </a:r>
                    <a:r>
                      <a:rPr lang="uk-UA"/>
                      <a:t>(5,6%)  </a:t>
                    </a:r>
                    <a:r>
                      <a:rPr lang="uk-UA" dirty="0"/>
                      <a:t>(</a:t>
                    </a:r>
                    <a:r>
                      <a:rPr lang="uk-UA" dirty="0" err="1"/>
                      <a:t>різниця</a:t>
                    </a:r>
                    <a:r>
                      <a:rPr lang="uk-UA" dirty="0"/>
                      <a:t> в тарифах КП "</a:t>
                    </a:r>
                    <a:r>
                      <a:rPr lang="uk-UA" dirty="0" err="1"/>
                      <a:t>Міськводоканал</a:t>
                    </a:r>
                    <a:r>
                      <a:rPr lang="uk-UA" dirty="0"/>
                      <a:t>"- 6,7 </a:t>
                    </a:r>
                    <a:r>
                      <a:rPr lang="uk-UA" dirty="0" err="1"/>
                      <a:t>млн.грн</a:t>
                    </a:r>
                    <a:r>
                      <a:rPr lang="uk-UA" dirty="0"/>
                      <a:t>.(</a:t>
                    </a:r>
                    <a:r>
                      <a:rPr lang="uk-UA" dirty="0" err="1"/>
                      <a:t>річна</a:t>
                    </a:r>
                    <a:r>
                      <a:rPr lang="uk-UA" dirty="0"/>
                      <a:t> сума - 4% ПДФО), борг перед НАК "</a:t>
                    </a:r>
                    <a:r>
                      <a:rPr lang="uk-UA" dirty="0" err="1"/>
                      <a:t>Нафтогаз</a:t>
                    </a:r>
                    <a:r>
                      <a:rPr lang="uk-UA" dirty="0"/>
                      <a:t> </a:t>
                    </a:r>
                    <a:r>
                      <a:rPr lang="uk-UA" dirty="0" err="1"/>
                      <a:t>України</a:t>
                    </a:r>
                    <a:r>
                      <a:rPr lang="uk-UA" dirty="0"/>
                      <a:t>" - 0,7 </a:t>
                    </a:r>
                    <a:r>
                      <a:rPr lang="uk-UA" dirty="0" err="1"/>
                      <a:t>млн.грн</a:t>
                    </a:r>
                    <a:r>
                      <a:rPr lang="uk-UA" dirty="0"/>
                      <a:t>., </a:t>
                    </a:r>
                    <a:r>
                      <a:rPr lang="uk-UA" dirty="0" err="1"/>
                      <a:t>пільгові</a:t>
                    </a:r>
                    <a:r>
                      <a:rPr lang="uk-UA" dirty="0"/>
                      <a:t> </a:t>
                    </a:r>
                    <a:r>
                      <a:rPr lang="uk-UA" dirty="0" err="1"/>
                      <a:t>рецепти</a:t>
                    </a:r>
                    <a:r>
                      <a:rPr lang="uk-UA" dirty="0"/>
                      <a:t> та </a:t>
                    </a:r>
                    <a:r>
                      <a:rPr lang="uk-UA" dirty="0" err="1"/>
                      <a:t>вироби</a:t>
                    </a:r>
                    <a:r>
                      <a:rPr lang="uk-UA" dirty="0"/>
                      <a:t> </a:t>
                    </a:r>
                    <a:r>
                      <a:rPr lang="uk-UA" dirty="0" err="1"/>
                      <a:t>мед.призначення</a:t>
                    </a:r>
                    <a:r>
                      <a:rPr lang="uk-UA" dirty="0"/>
                      <a:t> - 1,0 </a:t>
                    </a:r>
                    <a:r>
                      <a:rPr lang="uk-UA" dirty="0" err="1"/>
                      <a:t>млн.грн</a:t>
                    </a:r>
                    <a:r>
                      <a:rPr lang="uk-UA" dirty="0"/>
                      <a:t>., зарплата </a:t>
                    </a:r>
                    <a:r>
                      <a:rPr lang="uk-UA" dirty="0" err="1"/>
                      <a:t>двірників</a:t>
                    </a:r>
                    <a:r>
                      <a:rPr lang="uk-UA" dirty="0"/>
                      <a:t> -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168505344069699"/>
                      <c:h val="8.73088319296369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C013-49E2-B3F3-BC68CA16124A}"/>
                </c:ext>
              </c:extLst>
            </c:dLbl>
            <c:dLbl>
              <c:idx val="6"/>
              <c:layout>
                <c:manualLayout>
                  <c:x val="0.32896886377106099"/>
                  <c:y val="9.406664538554301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</a:t>
                    </a:r>
                    <a:r>
                      <a:rPr lang="ru-RU" dirty="0" err="1"/>
                      <a:t>Інші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видатки</a:t>
                    </a:r>
                    <a:r>
                      <a:rPr lang="ru-RU" dirty="0"/>
                      <a:t> – 1,0 </a:t>
                    </a:r>
                    <a:r>
                      <a:rPr lang="ru-RU" dirty="0" err="1"/>
                      <a:t>млн.грн</a:t>
                    </a:r>
                    <a:r>
                      <a:rPr lang="ru-RU" dirty="0"/>
                      <a:t>. (0,3%) (</a:t>
                    </a:r>
                    <a:r>
                      <a:rPr lang="ru-RU" dirty="0" err="1"/>
                      <a:t>медикаменти</a:t>
                    </a:r>
                    <a:r>
                      <a:rPr lang="ru-RU" dirty="0"/>
                      <a:t>, </a:t>
                    </a:r>
                    <a:r>
                      <a:rPr lang="ru-RU" dirty="0" err="1"/>
                      <a:t>сплата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податків</a:t>
                    </a:r>
                    <a:r>
                      <a:rPr lang="ru-RU" dirty="0"/>
                      <a:t>, </a:t>
                    </a:r>
                    <a:r>
                      <a:rPr lang="ru-RU" dirty="0" err="1"/>
                      <a:t>відрядження</a:t>
                    </a:r>
                    <a:r>
                      <a:rPr lang="ru-RU" dirty="0"/>
                      <a:t> (</a:t>
                    </a:r>
                    <a:r>
                      <a:rPr lang="ru-RU" dirty="0" err="1"/>
                      <a:t>лише</a:t>
                    </a:r>
                    <a:r>
                      <a:rPr lang="ru-RU" dirty="0"/>
                      <a:t> по ДЮСШ на </a:t>
                    </a:r>
                    <a:r>
                      <a:rPr lang="ru-RU" dirty="0" err="1"/>
                      <a:t>спортивні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змагання</a:t>
                    </a:r>
                    <a:r>
                      <a:rPr lang="ru-RU" dirty="0"/>
                      <a:t> та по </a:t>
                    </a:r>
                    <a:r>
                      <a:rPr lang="ru-RU" dirty="0" err="1"/>
                      <a:t>позашкіллю</a:t>
                    </a:r>
                    <a:r>
                      <a:rPr lang="ru-RU" dirty="0"/>
                      <a:t> - на </a:t>
                    </a:r>
                    <a:r>
                      <a:rPr lang="ru-RU" dirty="0" err="1"/>
                      <a:t>конкурси</a:t>
                    </a:r>
                    <a:r>
                      <a:rPr lang="ru-RU" dirty="0"/>
                      <a:t>), </a:t>
                    </a:r>
                    <a:r>
                      <a:rPr lang="ru-RU" dirty="0" err="1"/>
                      <a:t>резервний</a:t>
                    </a:r>
                    <a:r>
                      <a:rPr lang="ru-RU" dirty="0"/>
                      <a:t> фонд (200 </a:t>
                    </a:r>
                    <a:r>
                      <a:rPr lang="ru-RU" dirty="0" err="1"/>
                      <a:t>тис.грн</a:t>
                    </a:r>
                    <a:r>
                      <a:rPr lang="ru-RU" dirty="0"/>
                      <a:t>.) та </a:t>
                    </a:r>
                    <a:r>
                      <a:rPr lang="ru-RU" dirty="0" err="1"/>
                      <a:t>ін</a:t>
                    </a:r>
                    <a:r>
                      <a:rPr lang="ru-RU" dirty="0"/>
                      <a:t>.); 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013-49E2-B3F3-BC68CA16124A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uk-UA" sz="1000" b="1" i="1" u="none" strike="noStrike" kern="1200" baseline="0" noProof="0">
                    <a:solidFill>
                      <a:schemeClr val="dk1"/>
                    </a:solidFill>
                    <a:latin typeface="Lora" pitchFamily="2" charset="-52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Лист1!$A$3:$A$9</c:f>
              <c:strCache>
                <c:ptCount val="7"/>
                <c:pt idx="0">
                  <c:v>Зарплата з нарахуваннями</c:v>
                </c:pt>
                <c:pt idx="1">
                  <c:v>Енергоносії, в т.ч. по лікарні та Центру ПМСД</c:v>
                </c:pt>
                <c:pt idx="2">
                  <c:v>Придбання та оплата послуг, в т.ч. по благоустрою і ремонту доріг</c:v>
                </c:pt>
                <c:pt idx="3">
                  <c:v>Продукти харчування</c:v>
                </c:pt>
                <c:pt idx="4">
                  <c:v>Виплати населенню (допомоги згідно міської Програми соцзахисту, стипендії)</c:v>
                </c:pt>
                <c:pt idx="5">
                  <c:v>Трансферти підприємствам (різниця в тарифах КП "Міськводоканал"- 6,7 млн.грн.(річна сума - 4% ПДФО), борг перед НАК "Нафтогаз України" - 0,7 млн.грн., пільгові рецепти та вироби мед.призначення - 1,0 млн.грн., зарплата двірників -1,6 млн.грн., придбання ще</c:v>
                </c:pt>
                <c:pt idx="6">
                  <c:v>Інші видатки (медикаменти, сплата податків, відрядження (лише по ДЮСШ на спортивні змагання та по позашкіллю - на конкурси), резервний фонд (200 тис.грн.) та ін.)</c:v>
                </c:pt>
              </c:strCache>
              <c:extLst/>
            </c:strRef>
          </c:cat>
          <c:val>
            <c:numRef>
              <c:f>Лист1!$B$3:$B$9</c:f>
              <c:numCache>
                <c:formatCode>#\ ##0.0</c:formatCode>
                <c:ptCount val="7"/>
                <c:pt idx="0">
                  <c:v>248</c:v>
                </c:pt>
                <c:pt idx="1">
                  <c:v>29.8</c:v>
                </c:pt>
                <c:pt idx="2">
                  <c:v>19.8</c:v>
                </c:pt>
                <c:pt idx="3">
                  <c:v>8.6</c:v>
                </c:pt>
                <c:pt idx="4">
                  <c:v>2.7</c:v>
                </c:pt>
                <c:pt idx="5">
                  <c:v>18.2</c:v>
                </c:pt>
                <c:pt idx="6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C013-49E2-B3F3-BC68CA16124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dk1"/>
          </a:solidFill>
          <a:latin typeface="Lora" pitchFamily="2" charset="-52"/>
          <a:ea typeface="+mn-ea"/>
          <a:cs typeface="+mn-cs"/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0.3724</cdr:x>
      <cdr:y>0.21303</cdr:y>
    </cdr:from>
    <cdr:to>
      <cdr:x>0.89076</cdr:x>
      <cdr:y>0.30375</cdr:y>
    </cdr:to>
    <cdr:sp macro="" textlink="">
      <cdr:nvSpPr>
        <cdr:cNvPr id="2" name="Прямокутник 1">
          <a:extLst xmlns:a="http://schemas.openxmlformats.org/drawingml/2006/main">
            <a:ext uri="{FF2B5EF4-FFF2-40B4-BE49-F238E27FC236}">
              <a16:creationId xmlns:a16="http://schemas.microsoft.com/office/drawing/2014/main" id="{F0A3DF60-D760-A2C3-3296-831701544C15}"/>
            </a:ext>
          </a:extLst>
        </cdr:cNvPr>
        <cdr:cNvSpPr/>
      </cdr:nvSpPr>
      <cdr:spPr>
        <a:xfrm xmlns:a="http://schemas.openxmlformats.org/drawingml/2006/main">
          <a:off x="2201571" y="722770"/>
          <a:ext cx="306445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uk-UA" sz="1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ora" pitchFamily="2" charset="-52"/>
            </a:rPr>
            <a:t>112,7 %</a:t>
          </a:r>
        </a:p>
      </cdr:txBody>
    </cdr:sp>
  </cdr:relSizeAnchor>
  <cdr:relSizeAnchor xmlns:cdr="http://schemas.openxmlformats.org/drawingml/2006/chartDrawing">
    <cdr:from>
      <cdr:x>0.2958</cdr:x>
      <cdr:y>0.32577</cdr:y>
    </cdr:from>
    <cdr:to>
      <cdr:x>0.45865</cdr:x>
      <cdr:y>0.41649</cdr:y>
    </cdr:to>
    <cdr:sp macro="" textlink="">
      <cdr:nvSpPr>
        <cdr:cNvPr id="3" name="Прямокутник 2">
          <a:extLst xmlns:a="http://schemas.openxmlformats.org/drawingml/2006/main">
            <a:ext uri="{FF2B5EF4-FFF2-40B4-BE49-F238E27FC236}">
              <a16:creationId xmlns:a16="http://schemas.microsoft.com/office/drawing/2014/main" id="{34543645-5E83-DA7E-6423-ED827DF571E9}"/>
            </a:ext>
          </a:extLst>
        </cdr:cNvPr>
        <cdr:cNvSpPr/>
      </cdr:nvSpPr>
      <cdr:spPr>
        <a:xfrm xmlns:a="http://schemas.openxmlformats.org/drawingml/2006/main">
          <a:off x="1748703" y="1105258"/>
          <a:ext cx="96274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uk-UA" sz="1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ora" pitchFamily="2" charset="-52"/>
            </a:rPr>
            <a:t>106,0 %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0.30435</cdr:x>
      <cdr:y>0.32478</cdr:y>
    </cdr:from>
    <cdr:to>
      <cdr:x>0.42391</cdr:x>
      <cdr:y>0.3462</cdr:y>
    </cdr:to>
    <cdr:cxnSp macro="">
      <cdr:nvCxnSpPr>
        <cdr:cNvPr id="3" name="Пряма зі стрілкою 2">
          <a:extLst xmlns:a="http://schemas.openxmlformats.org/drawingml/2006/main">
            <a:ext uri="{FF2B5EF4-FFF2-40B4-BE49-F238E27FC236}">
              <a16:creationId xmlns:a16="http://schemas.microsoft.com/office/drawing/2014/main" id="{D02DF36C-EBB0-B18F-1461-39FED9683E92}"/>
            </a:ext>
          </a:extLst>
        </cdr:cNvPr>
        <cdr:cNvCxnSpPr/>
      </cdr:nvCxnSpPr>
      <cdr:spPr>
        <a:xfrm xmlns:a="http://schemas.openxmlformats.org/drawingml/2006/main" flipV="1">
          <a:off x="2133600" y="1155442"/>
          <a:ext cx="838200" cy="762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0.57609</cdr:x>
      <cdr:y>0.21769</cdr:y>
    </cdr:from>
    <cdr:to>
      <cdr:x>0.72826</cdr:x>
      <cdr:y>0.32478</cdr:y>
    </cdr:to>
    <cdr:cxnSp macro="">
      <cdr:nvCxnSpPr>
        <cdr:cNvPr id="5" name="Пряма зі стрілкою 4">
          <a:extLst xmlns:a="http://schemas.openxmlformats.org/drawingml/2006/main">
            <a:ext uri="{FF2B5EF4-FFF2-40B4-BE49-F238E27FC236}">
              <a16:creationId xmlns:a16="http://schemas.microsoft.com/office/drawing/2014/main" id="{83DB1B11-E6E7-FFF9-3906-991CA926CD68}"/>
            </a:ext>
          </a:extLst>
        </cdr:cNvPr>
        <cdr:cNvCxnSpPr/>
      </cdr:nvCxnSpPr>
      <cdr:spPr>
        <a:xfrm xmlns:a="http://schemas.openxmlformats.org/drawingml/2006/main" flipV="1">
          <a:off x="4038600" y="774442"/>
          <a:ext cx="106680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0.26087</cdr:x>
      <cdr:y>0.21769</cdr:y>
    </cdr:from>
    <cdr:to>
      <cdr:x>0.45026</cdr:x>
      <cdr:y>0.3042</cdr:y>
    </cdr:to>
    <cdr:sp macro="" textlink="">
      <cdr:nvSpPr>
        <cdr:cNvPr id="10" name="Прямокутник 9">
          <a:extLst xmlns:a="http://schemas.openxmlformats.org/drawingml/2006/main">
            <a:ext uri="{FF2B5EF4-FFF2-40B4-BE49-F238E27FC236}">
              <a16:creationId xmlns:a16="http://schemas.microsoft.com/office/drawing/2014/main" id="{CF017A19-084F-E169-89CB-40C6A9CB7D08}"/>
            </a:ext>
          </a:extLst>
        </cdr:cNvPr>
        <cdr:cNvSpPr/>
      </cdr:nvSpPr>
      <cdr:spPr>
        <a:xfrm xmlns:a="http://schemas.openxmlformats.org/drawingml/2006/main">
          <a:off x="1828800" y="774442"/>
          <a:ext cx="132773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uk-UA" sz="1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ora" pitchFamily="2" charset="-52"/>
            </a:rPr>
            <a:t>110,4 %</a:t>
          </a:r>
          <a:endParaRPr lang="uk-UA" sz="1400" b="1" cap="none" spc="0" dirty="0">
            <a:ln w="0"/>
            <a:solidFill>
              <a:srgbClr val="C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ora" pitchFamily="2" charset="-52"/>
          </a:endParaRPr>
        </a:p>
      </cdr:txBody>
    </cdr:sp>
  </cdr:relSizeAnchor>
  <cdr:relSizeAnchor xmlns:cdr="http://schemas.openxmlformats.org/drawingml/2006/chartDrawing">
    <cdr:from>
      <cdr:x>0.53261</cdr:x>
      <cdr:y>0.17485</cdr:y>
    </cdr:from>
    <cdr:to>
      <cdr:x>0.722</cdr:x>
      <cdr:y>0.26136</cdr:y>
    </cdr:to>
    <cdr:sp macro="" textlink="">
      <cdr:nvSpPr>
        <cdr:cNvPr id="11" name="Прямокутник 10">
          <a:extLst xmlns:a="http://schemas.openxmlformats.org/drawingml/2006/main">
            <a:ext uri="{FF2B5EF4-FFF2-40B4-BE49-F238E27FC236}">
              <a16:creationId xmlns:a16="http://schemas.microsoft.com/office/drawing/2014/main" id="{1D2A692D-86E9-7378-C410-03251A051B90}"/>
            </a:ext>
          </a:extLst>
        </cdr:cNvPr>
        <cdr:cNvSpPr/>
      </cdr:nvSpPr>
      <cdr:spPr>
        <a:xfrm xmlns:a="http://schemas.openxmlformats.org/drawingml/2006/main">
          <a:off x="3733800" y="622042"/>
          <a:ext cx="132773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ora" pitchFamily="2" charset="-52"/>
            </a:rPr>
            <a:t>112,7 %</a:t>
          </a:r>
          <a:endParaRPr lang="uk-UA" sz="1400" b="1" cap="none" spc="0" dirty="0">
            <a:ln w="0"/>
            <a:solidFill>
              <a:srgbClr val="C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ora" pitchFamily="2" charset="-52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1B521-7669-4805-B1E7-C305E994BFBF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3BA49-D6C2-4CE2-A7D5-52489CCF9E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4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3BA49-D6C2-4CE2-A7D5-52489CCF9E0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0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68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200000" flipV="1">
            <a:off x="-422231" y="422229"/>
            <a:ext cx="7162801" cy="6318341"/>
          </a:xfrm>
          <a:custGeom>
            <a:avLst/>
            <a:gdLst/>
            <a:ahLst/>
            <a:cxnLst/>
            <a:rect l="l" t="t" r="r" b="b"/>
            <a:pathLst>
              <a:path w="8766304" h="7124614">
                <a:moveTo>
                  <a:pt x="0" y="0"/>
                </a:moveTo>
                <a:lnTo>
                  <a:pt x="8766304" y="0"/>
                </a:lnTo>
                <a:lnTo>
                  <a:pt x="8766304" y="7124615"/>
                </a:lnTo>
                <a:lnTo>
                  <a:pt x="0" y="7124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68008"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3" name="Freeform 3"/>
          <p:cNvSpPr/>
          <p:nvPr/>
        </p:nvSpPr>
        <p:spPr>
          <a:xfrm>
            <a:off x="6781800" y="0"/>
            <a:ext cx="2514601" cy="2970964"/>
          </a:xfrm>
          <a:custGeom>
            <a:avLst/>
            <a:gdLst/>
            <a:ahLst/>
            <a:cxnLst/>
            <a:rect l="l" t="t" r="r" b="b"/>
            <a:pathLst>
              <a:path w="3416101" h="4243604">
                <a:moveTo>
                  <a:pt x="0" y="0"/>
                </a:moveTo>
                <a:lnTo>
                  <a:pt x="3416102" y="0"/>
                </a:lnTo>
                <a:lnTo>
                  <a:pt x="3416102" y="4243604"/>
                </a:lnTo>
                <a:lnTo>
                  <a:pt x="0" y="4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09600" y="4113025"/>
            <a:ext cx="6318341" cy="173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8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roid Serif Bold"/>
              </a:rPr>
              <a:t>БЮДЖЕТ </a:t>
            </a:r>
          </a:p>
          <a:p>
            <a:pPr>
              <a:lnSpc>
                <a:spcPts val="6999"/>
              </a:lnSpc>
            </a:pPr>
            <a:r>
              <a:rPr lang="en-US" sz="8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roid Serif Bold"/>
              </a:rPr>
              <a:t>              2024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91300" y="2967641"/>
            <a:ext cx="2895600" cy="613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6"/>
              </a:lnSpc>
            </a:pPr>
            <a:r>
              <a:rPr lang="en-US" sz="1600" b="1" dirty="0">
                <a:latin typeface="Lora" pitchFamily="2" charset="-52"/>
              </a:rPr>
              <a:t>Дунаєвецька </a:t>
            </a:r>
            <a:r>
              <a:rPr lang="uk-UA" sz="1600" b="1" dirty="0">
                <a:latin typeface="Lora" pitchFamily="2" charset="-52"/>
              </a:rPr>
              <a:t>міська</a:t>
            </a:r>
            <a:r>
              <a:rPr lang="en-US" sz="1600" b="1" dirty="0">
                <a:latin typeface="Lora" pitchFamily="2" charset="-52"/>
              </a:rPr>
              <a:t> </a:t>
            </a:r>
            <a:r>
              <a:rPr lang="uk-UA" sz="1600" b="1">
                <a:latin typeface="Lora" pitchFamily="2" charset="-52"/>
              </a:rPr>
              <a:t>територіальна</a:t>
            </a:r>
            <a:r>
              <a:rPr lang="en-US" sz="1600" b="1">
                <a:latin typeface="Lora" pitchFamily="2" charset="-52"/>
              </a:rPr>
              <a:t> </a:t>
            </a:r>
            <a:r>
              <a:rPr lang="uk-UA" sz="1600" b="1">
                <a:latin typeface="Lora" pitchFamily="2" charset="-52"/>
              </a:rPr>
              <a:t>громада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539106"/>
              </p:ext>
            </p:extLst>
          </p:nvPr>
        </p:nvGraphicFramePr>
        <p:xfrm>
          <a:off x="221624" y="338483"/>
          <a:ext cx="4648199" cy="663823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99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469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Трифні розряди</a:t>
                      </a:r>
                      <a:endParaRPr lang="en-US" sz="1100" b="1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dirty="0" err="1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Тариф</a:t>
                      </a:r>
                      <a:r>
                        <a:rPr lang="uk-UA" sz="1199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ні</a:t>
                      </a:r>
                      <a:endParaRPr lang="en-US" sz="1100" b="1" dirty="0">
                        <a:latin typeface="Lora" pitchFamily="2" charset="-52"/>
                      </a:endParaRP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199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  </a:t>
                      </a:r>
                      <a:r>
                        <a:rPr lang="en-US" sz="1199" b="1" dirty="0" err="1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коефіцієнти</a:t>
                      </a:r>
                      <a:endParaRPr lang="en-US" sz="1199" b="1" dirty="0">
                        <a:solidFill>
                          <a:srgbClr val="000000"/>
                        </a:solidFill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Оклади</a:t>
                      </a:r>
                      <a:endParaRPr lang="en-US" sz="1100" b="1" dirty="0">
                        <a:latin typeface="Lora" pitchFamily="2" charset="-52"/>
                      </a:endParaRP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199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  з 01.01.2024р.</a:t>
                      </a: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Оклади</a:t>
                      </a:r>
                      <a:endParaRPr lang="en-US" sz="1100" b="1" dirty="0">
                        <a:latin typeface="Lora" pitchFamily="2" charset="-52"/>
                      </a:endParaRP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199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  з 01.04.2024р.</a:t>
                      </a: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3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І тарифний розряд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 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3195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3 600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2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1,09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3 483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3 924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3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1,18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3 770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4 248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4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1,27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4 058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4 572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5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1,36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4 345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4 896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6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1,45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4 633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5 220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7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1,54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4 920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5 544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8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1,64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5 240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5 904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9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1,73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5 527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6 228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10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1,82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5 815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6 552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11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1,97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6 294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7 092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12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2,12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6 773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7 632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13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2,27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7 253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8 172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14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2,42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7 732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8 712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15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2,58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8 243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9 288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16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2,79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8 914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10 044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17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3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9 585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10 800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b="1" i="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18</a:t>
                      </a:r>
                      <a:endParaRPr lang="en-US" sz="1100" b="1" i="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3,21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10 256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11 556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19050" marR="19050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29318"/>
              </p:ext>
            </p:extLst>
          </p:nvPr>
        </p:nvGraphicFramePr>
        <p:xfrm>
          <a:off x="5133289" y="2819400"/>
          <a:ext cx="4300516" cy="388143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59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8902">
                <a:tc>
                  <a:txBody>
                    <a:bodyPr/>
                    <a:lstStyle/>
                    <a:p>
                      <a:pPr algn="l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 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 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9"/>
                        </a:lnSpc>
                        <a:defRPr/>
                      </a:pPr>
                      <a:r>
                        <a:rPr lang="en-US" sz="1099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2023 рік</a:t>
                      </a:r>
                      <a:endParaRPr lang="en-US" sz="1100" b="1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Індекс росту цін</a:t>
                      </a:r>
                      <a:endParaRPr lang="en-US" sz="1100" b="1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2024 рік</a:t>
                      </a:r>
                      <a:endParaRPr lang="en-US" sz="1100" b="1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737">
                <a:tc>
                  <a:txBody>
                    <a:bodyPr/>
                    <a:lstStyle/>
                    <a:p>
                      <a:pPr algn="l">
                        <a:lnSpc>
                          <a:spcPts val="1539"/>
                        </a:lnSpc>
                        <a:defRPr/>
                      </a:pPr>
                      <a:r>
                        <a:rPr lang="en-US" sz="1099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Теплопостачання</a:t>
                      </a:r>
                      <a:endParaRPr lang="en-US" sz="1100" b="1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"Лікарня"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2 300,00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1,125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2 587,50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08">
                <a:tc>
                  <a:txBody>
                    <a:bodyPr/>
                    <a:lstStyle/>
                    <a:p>
                      <a:pPr algn="l">
                        <a:lnSpc>
                          <a:spcPts val="1539"/>
                        </a:lnSpc>
                        <a:defRPr/>
                      </a:pPr>
                      <a:r>
                        <a:rPr lang="en-US" sz="1099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 </a:t>
                      </a:r>
                      <a:endParaRPr lang="en-US" sz="1100" b="1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uk-UA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б/установи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3 647,72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1,125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4 103,69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32">
                <a:tc>
                  <a:txBody>
                    <a:bodyPr/>
                    <a:lstStyle/>
                    <a:p>
                      <a:pPr algn="l">
                        <a:lnSpc>
                          <a:spcPts val="1539"/>
                        </a:lnSpc>
                        <a:defRPr/>
                      </a:pPr>
                      <a:r>
                        <a:rPr lang="en-US" sz="1099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Водопостачання</a:t>
                      </a:r>
                      <a:endParaRPr lang="en-US" sz="1100" b="1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 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1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24,05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1,125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27,06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07">
                <a:tc>
                  <a:txBody>
                    <a:bodyPr/>
                    <a:lstStyle/>
                    <a:p>
                      <a:pPr algn="l">
                        <a:lnSpc>
                          <a:spcPts val="1539"/>
                        </a:lnSpc>
                        <a:defRPr/>
                      </a:pPr>
                      <a:r>
                        <a:rPr lang="en-US" sz="1099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Водовідведення </a:t>
                      </a:r>
                      <a:endParaRPr lang="en-US" sz="1100" b="1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 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27,60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1,125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31,05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737">
                <a:tc>
                  <a:txBody>
                    <a:bodyPr/>
                    <a:lstStyle/>
                    <a:p>
                      <a:pPr algn="l">
                        <a:lnSpc>
                          <a:spcPts val="1539"/>
                        </a:lnSpc>
                        <a:defRPr/>
                      </a:pPr>
                      <a:r>
                        <a:rPr lang="en-US" sz="1099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Електроенергія </a:t>
                      </a:r>
                      <a:endParaRPr lang="en-US" sz="1100" b="1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б/установи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8,00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1,125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9,00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207">
                <a:tc>
                  <a:txBody>
                    <a:bodyPr/>
                    <a:lstStyle/>
                    <a:p>
                      <a:pPr algn="l">
                        <a:lnSpc>
                          <a:spcPts val="1539"/>
                        </a:lnSpc>
                        <a:defRPr/>
                      </a:pPr>
                      <a:r>
                        <a:rPr lang="en-US" sz="1099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Природний газ</a:t>
                      </a:r>
                      <a:endParaRPr lang="en-US" sz="1100" b="1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газ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16,55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1,125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18,62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07">
                <a:tc>
                  <a:txBody>
                    <a:bodyPr/>
                    <a:lstStyle/>
                    <a:p>
                      <a:pPr algn="l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 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розподіл 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1,85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1,125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2,08</a:t>
                      </a:r>
                      <a:endParaRPr lang="en-US" sz="1100" dirty="0">
                        <a:latin typeface="Lora" pitchFamily="2" charset="-52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 rot="-10800000">
            <a:off x="5087150" y="80962"/>
            <a:ext cx="4300515" cy="1625184"/>
            <a:chOff x="0" y="0"/>
            <a:chExt cx="812800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BED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77800" y="0"/>
              <a:ext cx="5588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6"/>
                </a:lnSpc>
              </a:pPr>
              <a:endParaRPr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499848" y="406240"/>
            <a:ext cx="2816198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7"/>
              </a:lnSpc>
              <a:spcBef>
                <a:spcPct val="0"/>
              </a:spcBef>
            </a:pPr>
            <a:r>
              <a:rPr lang="en-US" sz="1593" b="1" i="1" dirty="0">
                <a:solidFill>
                  <a:srgbClr val="000000"/>
                </a:solidFill>
                <a:latin typeface="Lora" pitchFamily="2" charset="-52"/>
              </a:rPr>
              <a:t>Посадові оклади працівників бюджетної сфери до бюджету на 2024 рік (грн.)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79429" y="2133600"/>
            <a:ext cx="4208236" cy="5122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algn="ctr">
              <a:lnSpc>
                <a:spcPts val="2042"/>
              </a:lnSpc>
              <a:spcBef>
                <a:spcPct val="0"/>
              </a:spcBef>
            </a:pPr>
            <a:r>
              <a:rPr lang="en-US" sz="1687" b="1" i="1" dirty="0">
                <a:solidFill>
                  <a:srgbClr val="000000"/>
                </a:solidFill>
                <a:latin typeface="Lora" pitchFamily="2" charset="-52"/>
              </a:rPr>
              <a:t>Заплановані тарифи на енергоносії і комунальні послуги на 2024 рік (грн.)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47700" y="9525"/>
            <a:ext cx="8877300" cy="6412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6"/>
              </a:lnSpc>
              <a:spcBef>
                <a:spcPct val="0"/>
              </a:spcBef>
            </a:pPr>
            <a:r>
              <a:rPr lang="en-US" sz="2087" b="1" i="1" dirty="0">
                <a:solidFill>
                  <a:srgbClr val="000000"/>
                </a:solidFill>
                <a:latin typeface="Lora" pitchFamily="2" charset="-52"/>
              </a:rPr>
              <a:t>Видатки загального </a:t>
            </a:r>
            <a:r>
              <a:rPr lang="en-US" sz="2087" b="1" i="1" dirty="0" err="1">
                <a:solidFill>
                  <a:srgbClr val="000000"/>
                </a:solidFill>
                <a:latin typeface="Lora" pitchFamily="2" charset="-52"/>
              </a:rPr>
              <a:t>фонду</a:t>
            </a:r>
            <a:r>
              <a:rPr lang="en-US" sz="2087" b="1" i="1" dirty="0">
                <a:solidFill>
                  <a:srgbClr val="000000"/>
                </a:solidFill>
                <a:latin typeface="Lora" pitchFamily="2" charset="-52"/>
              </a:rPr>
              <a:t> </a:t>
            </a:r>
            <a:r>
              <a:rPr lang="en-US" sz="2087" b="1" i="1" dirty="0" err="1">
                <a:solidFill>
                  <a:srgbClr val="000000"/>
                </a:solidFill>
                <a:latin typeface="Lora" pitchFamily="2" charset="-52"/>
              </a:rPr>
              <a:t>бюджету</a:t>
            </a:r>
            <a:r>
              <a:rPr lang="en-US" sz="2087" b="1" i="1" dirty="0">
                <a:solidFill>
                  <a:srgbClr val="000000"/>
                </a:solidFill>
                <a:latin typeface="Lora" pitchFamily="2" charset="-52"/>
              </a:rPr>
              <a:t> </a:t>
            </a:r>
            <a:r>
              <a:rPr lang="uk-UA" sz="2087" b="1" i="1" dirty="0">
                <a:solidFill>
                  <a:srgbClr val="000000"/>
                </a:solidFill>
                <a:latin typeface="Lora" pitchFamily="2" charset="-52"/>
              </a:rPr>
              <a:t>за галузевою </a:t>
            </a:r>
            <a:r>
              <a:rPr lang="en-US" sz="2087" b="1" i="1" dirty="0" err="1">
                <a:solidFill>
                  <a:srgbClr val="000000"/>
                </a:solidFill>
                <a:latin typeface="Lora" pitchFamily="2" charset="-52"/>
              </a:rPr>
              <a:t>структурою</a:t>
            </a:r>
            <a:endParaRPr lang="uk-UA" sz="2087" b="1" i="1" dirty="0">
              <a:solidFill>
                <a:srgbClr val="000000"/>
              </a:solidFill>
              <a:latin typeface="Lora" pitchFamily="2" charset="-52"/>
            </a:endParaRPr>
          </a:p>
          <a:p>
            <a:pPr algn="ctr">
              <a:lnSpc>
                <a:spcPts val="2526"/>
              </a:lnSpc>
              <a:spcBef>
                <a:spcPct val="0"/>
              </a:spcBef>
            </a:pPr>
            <a:r>
              <a:rPr lang="uk-UA" sz="1200" b="1" i="1" dirty="0">
                <a:solidFill>
                  <a:srgbClr val="000000"/>
                </a:solidFill>
                <a:latin typeface="Lora" pitchFamily="2" charset="-52"/>
              </a:rPr>
              <a:t>                                                                                                                                                                                                            (</a:t>
            </a:r>
            <a:r>
              <a:rPr lang="uk-UA" sz="1200" b="1" i="1" dirty="0" err="1">
                <a:solidFill>
                  <a:srgbClr val="000000"/>
                </a:solidFill>
                <a:latin typeface="Lora" pitchFamily="2" charset="-52"/>
              </a:rPr>
              <a:t>млн.грн</a:t>
            </a:r>
            <a:r>
              <a:rPr lang="uk-UA" sz="1200" b="1" i="1" dirty="0">
                <a:solidFill>
                  <a:srgbClr val="000000"/>
                </a:solidFill>
                <a:latin typeface="Lora" pitchFamily="2" charset="-52"/>
              </a:rPr>
              <a:t>.)                                                                                  </a:t>
            </a:r>
            <a:endParaRPr lang="en-US" sz="1200" b="1" i="1" dirty="0">
              <a:solidFill>
                <a:srgbClr val="000000"/>
              </a:solidFill>
              <a:latin typeface="Lora" pitchFamily="2" charset="-52"/>
            </a:endParaRP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8BB01D83-A607-B445-3A53-AB9B34789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226482"/>
              </p:ext>
            </p:extLst>
          </p:nvPr>
        </p:nvGraphicFramePr>
        <p:xfrm>
          <a:off x="76200" y="650727"/>
          <a:ext cx="9525000" cy="66158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5911">
                  <a:extLst>
                    <a:ext uri="{9D8B030D-6E8A-4147-A177-3AD203B41FA5}">
                      <a16:colId xmlns:a16="http://schemas.microsoft.com/office/drawing/2014/main" val="1100139368"/>
                    </a:ext>
                  </a:extLst>
                </a:gridCol>
                <a:gridCol w="2071089">
                  <a:extLst>
                    <a:ext uri="{9D8B030D-6E8A-4147-A177-3AD203B41FA5}">
                      <a16:colId xmlns:a16="http://schemas.microsoft.com/office/drawing/2014/main" val="152643706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486232535"/>
                    </a:ext>
                  </a:extLst>
                </a:gridCol>
                <a:gridCol w="604413">
                  <a:extLst>
                    <a:ext uri="{9D8B030D-6E8A-4147-A177-3AD203B41FA5}">
                      <a16:colId xmlns:a16="http://schemas.microsoft.com/office/drawing/2014/main" val="878098783"/>
                    </a:ext>
                  </a:extLst>
                </a:gridCol>
                <a:gridCol w="533934">
                  <a:extLst>
                    <a:ext uri="{9D8B030D-6E8A-4147-A177-3AD203B41FA5}">
                      <a16:colId xmlns:a16="http://schemas.microsoft.com/office/drawing/2014/main" val="759187511"/>
                    </a:ext>
                  </a:extLst>
                </a:gridCol>
                <a:gridCol w="4652853">
                  <a:extLst>
                    <a:ext uri="{9D8B030D-6E8A-4147-A177-3AD203B41FA5}">
                      <a16:colId xmlns:a16="http://schemas.microsoft.com/office/drawing/2014/main" val="2862057188"/>
                    </a:ext>
                  </a:extLst>
                </a:gridCol>
              </a:tblGrid>
              <a:tr h="48900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  <a:latin typeface="Lora" pitchFamily="2" charset="-52"/>
                        </a:rPr>
                        <a:t>Код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tabLst>
                          <a:tab pos="447675" algn="l"/>
                        </a:tabLst>
                      </a:pPr>
                      <a:r>
                        <a:rPr lang="uk-UA" sz="1100" b="1" i="0" u="none" strike="noStrike" dirty="0">
                          <a:effectLst/>
                          <a:latin typeface="Lora" pitchFamily="2" charset="-52"/>
                        </a:rPr>
                        <a:t>Галузь 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Lora" pitchFamily="2" charset="-52"/>
                        </a:rPr>
                        <a:t>План на 2023  </a:t>
                      </a:r>
                      <a:r>
                        <a:rPr lang="ru-RU" sz="1100" b="1" u="none" strike="noStrike" dirty="0" err="1">
                          <a:effectLst/>
                          <a:latin typeface="Lora" pitchFamily="2" charset="-52"/>
                        </a:rPr>
                        <a:t>рік</a:t>
                      </a:r>
                      <a:r>
                        <a:rPr lang="ru-RU" sz="1100" b="1" u="none" strike="noStrike" dirty="0">
                          <a:effectLst/>
                          <a:latin typeface="Lora" pitchFamily="2" charset="-52"/>
                        </a:rPr>
                        <a:t> (</a:t>
                      </a:r>
                      <a:r>
                        <a:rPr lang="ru-RU" sz="1100" b="1" u="none" strike="noStrike" dirty="0" err="1">
                          <a:effectLst/>
                          <a:latin typeface="Lora" pitchFamily="2" charset="-52"/>
                        </a:rPr>
                        <a:t>зі</a:t>
                      </a:r>
                      <a:r>
                        <a:rPr lang="ru-RU" sz="1100" b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100" b="1" u="none" strike="noStrike" dirty="0" err="1">
                          <a:effectLst/>
                          <a:latin typeface="Lora" pitchFamily="2" charset="-52"/>
                        </a:rPr>
                        <a:t>зм</a:t>
                      </a:r>
                      <a:r>
                        <a:rPr lang="ru-RU" sz="1100" b="1" u="none" strike="noStrike" dirty="0">
                          <a:effectLst/>
                          <a:latin typeface="Lora" pitchFamily="2" charset="-52"/>
                        </a:rPr>
                        <a:t>. на 01.11.2023р.)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  <a:latin typeface="Lora" pitchFamily="2" charset="-52"/>
                        </a:rPr>
                        <a:t>План на 2024 рік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  <a:latin typeface="Lora" pitchFamily="2" charset="-52"/>
                        </a:rPr>
                        <a:t>%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  <a:latin typeface="Lora" pitchFamily="2" charset="-52"/>
                        </a:rPr>
                        <a:t>Примітка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062091"/>
                  </a:ext>
                </a:extLst>
              </a:tr>
              <a:tr h="18107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0100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1" u="none" strike="noStrike" dirty="0">
                          <a:effectLst/>
                          <a:latin typeface="Lora" pitchFamily="2" charset="-52"/>
                        </a:rPr>
                        <a:t>Державне управління</a:t>
                      </a:r>
                      <a:endParaRPr lang="uk-UA" sz="1200" b="1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36,1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37,6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104,2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 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539825"/>
                  </a:ext>
                </a:extLst>
              </a:tr>
              <a:tr h="61963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1000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1" u="none" strike="noStrike" dirty="0">
                          <a:effectLst/>
                          <a:latin typeface="Lora" pitchFamily="2" charset="-52"/>
                        </a:rPr>
                        <a:t>Освіта</a:t>
                      </a:r>
                      <a:endParaRPr lang="uk-UA" sz="1200" b="1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210,2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215,2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102,4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sng" strike="noStrike" dirty="0">
                          <a:effectLst/>
                          <a:latin typeface="Lora" pitchFamily="2" charset="-52"/>
                        </a:rPr>
                        <a:t>На вільні лишки: </a:t>
                      </a:r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20,2 </a:t>
                      </a:r>
                      <a:r>
                        <a:rPr lang="uk-UA" sz="1200" b="1" u="none" strike="noStrike" dirty="0" err="1">
                          <a:effectLst/>
                          <a:latin typeface="Lora" pitchFamily="2" charset="-52"/>
                        </a:rPr>
                        <a:t>млн.грн</a:t>
                      </a:r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. </a:t>
                      </a:r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- зарплата педагогам, </a:t>
                      </a:r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9,8 </a:t>
                      </a:r>
                      <a:r>
                        <a:rPr lang="uk-UA" sz="1200" b="1" u="none" strike="noStrike" dirty="0" err="1">
                          <a:effectLst/>
                          <a:latin typeface="Lora" pitchFamily="2" charset="-52"/>
                        </a:rPr>
                        <a:t>млн.грн</a:t>
                      </a:r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. </a:t>
                      </a:r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- вугілля, дрова і </a:t>
                      </a:r>
                      <a:r>
                        <a:rPr lang="uk-UA" sz="1200" u="none" strike="noStrike" dirty="0" err="1">
                          <a:effectLst/>
                          <a:latin typeface="Lora" pitchFamily="2" charset="-52"/>
                        </a:rPr>
                        <a:t>пелети</a:t>
                      </a:r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 (2,6 </a:t>
                      </a:r>
                      <a:r>
                        <a:rPr lang="uk-UA" sz="1200" u="none" strike="noStrike" dirty="0" err="1">
                          <a:effectLst/>
                          <a:latin typeface="Lora" pitchFamily="2" charset="-52"/>
                        </a:rPr>
                        <a:t>млн.грн</a:t>
                      </a:r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. - по садочках, 7,2 </a:t>
                      </a:r>
                      <a:r>
                        <a:rPr lang="uk-UA" sz="1200" u="none" strike="noStrike" dirty="0" err="1">
                          <a:effectLst/>
                          <a:latin typeface="Lora" pitchFamily="2" charset="-52"/>
                        </a:rPr>
                        <a:t>млн.грн</a:t>
                      </a:r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. - по школах).  Після уточнення ріст складе 116,7%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11256"/>
                  </a:ext>
                </a:extLst>
              </a:tr>
              <a:tr h="88491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2000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1" u="none" strike="noStrike" dirty="0">
                          <a:effectLst/>
                          <a:latin typeface="Lora" pitchFamily="2" charset="-52"/>
                        </a:rPr>
                        <a:t>Охорона здоров`я</a:t>
                      </a:r>
                      <a:endParaRPr lang="uk-UA" sz="1200" b="1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12,5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7,5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60,0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sng" strike="noStrike" dirty="0">
                          <a:effectLst/>
                          <a:latin typeface="Lora" pitchFamily="2" charset="-52"/>
                        </a:rPr>
                        <a:t>На вільні лишки: </a:t>
                      </a:r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ЦПМСД: </a:t>
                      </a:r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500 </a:t>
                      </a:r>
                      <a:r>
                        <a:rPr lang="uk-UA" sz="1200" b="1" u="none" strike="noStrike" dirty="0" err="1">
                          <a:effectLst/>
                          <a:latin typeface="Lora" pitchFamily="2" charset="-52"/>
                        </a:rPr>
                        <a:t>тис.грн.-</a:t>
                      </a:r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вироби </a:t>
                      </a:r>
                      <a:r>
                        <a:rPr lang="uk-UA" sz="1200" u="none" strike="noStrike" dirty="0" err="1">
                          <a:effectLst/>
                          <a:latin typeface="Lora" pitchFamily="2" charset="-52"/>
                        </a:rPr>
                        <a:t>мед.призначення</a:t>
                      </a:r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, </a:t>
                      </a:r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600 </a:t>
                      </a:r>
                      <a:r>
                        <a:rPr lang="uk-UA" sz="1200" b="1" u="none" strike="noStrike" dirty="0" err="1">
                          <a:effectLst/>
                          <a:latin typeface="Lora" pitchFamily="2" charset="-52"/>
                        </a:rPr>
                        <a:t>тис.грн</a:t>
                      </a:r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. </a:t>
                      </a:r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- пільгові рецепти. Крім цього лікарні на енергоносії - </a:t>
                      </a:r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3,0 </a:t>
                      </a:r>
                      <a:r>
                        <a:rPr lang="uk-UA" sz="1200" b="1" u="none" strike="noStrike" dirty="0" err="1">
                          <a:effectLst/>
                          <a:latin typeface="Lora" pitchFamily="2" charset="-52"/>
                        </a:rPr>
                        <a:t>млн.грн</a:t>
                      </a:r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. Після уточнення, враховуючи фінансування в 2023 році і </a:t>
                      </a:r>
                      <a:r>
                        <a:rPr lang="uk-UA" sz="1200" u="none" strike="noStrike" dirty="0" err="1">
                          <a:effectLst/>
                          <a:latin typeface="Lora" pitchFamily="2" charset="-52"/>
                        </a:rPr>
                        <a:t>нших</a:t>
                      </a:r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 видатків лікарні (крім енергоносіїв), ріст складе 101,8%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322941"/>
                  </a:ext>
                </a:extLst>
              </a:tr>
              <a:tr h="53299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3000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 err="1">
                          <a:effectLst/>
                          <a:latin typeface="Lora" pitchFamily="2" charset="-52"/>
                        </a:rPr>
                        <a:t>Соціальний</a:t>
                      </a:r>
                      <a:r>
                        <a:rPr lang="ru-RU" sz="1200" b="1" i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200" b="1" i="1" u="none" strike="noStrike" dirty="0" err="1">
                          <a:effectLst/>
                          <a:latin typeface="Lora" pitchFamily="2" charset="-52"/>
                        </a:rPr>
                        <a:t>захист</a:t>
                      </a:r>
                      <a:r>
                        <a:rPr lang="ru-RU" sz="1200" b="1" i="1" u="none" strike="noStrike" dirty="0">
                          <a:effectLst/>
                          <a:latin typeface="Lora" pitchFamily="2" charset="-52"/>
                        </a:rPr>
                        <a:t> та </a:t>
                      </a:r>
                      <a:r>
                        <a:rPr lang="ru-RU" sz="1200" b="1" i="1" u="none" strike="noStrike" dirty="0" err="1">
                          <a:effectLst/>
                          <a:latin typeface="Lora" pitchFamily="2" charset="-52"/>
                        </a:rPr>
                        <a:t>соціальне</a:t>
                      </a:r>
                      <a:r>
                        <a:rPr lang="ru-RU" sz="1200" b="1" i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200" b="1" i="1" u="none" strike="noStrike" dirty="0" err="1">
                          <a:effectLst/>
                          <a:latin typeface="Lora" pitchFamily="2" charset="-52"/>
                        </a:rPr>
                        <a:t>забезпечення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13,9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15,4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110,8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sng" strike="noStrike" dirty="0">
                          <a:effectLst/>
                          <a:latin typeface="Lora" pitchFamily="2" charset="-52"/>
                        </a:rPr>
                        <a:t>На вільні лишки: </a:t>
                      </a:r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200 </a:t>
                      </a:r>
                      <a:r>
                        <a:rPr lang="uk-UA" sz="1200" b="1" u="none" strike="noStrike" dirty="0" err="1">
                          <a:effectLst/>
                          <a:latin typeface="Lora" pitchFamily="2" charset="-52"/>
                        </a:rPr>
                        <a:t>тис.грн</a:t>
                      </a:r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. </a:t>
                      </a:r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- на оздоровлення і відпочинок дітей, </a:t>
                      </a:r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600 </a:t>
                      </a:r>
                      <a:r>
                        <a:rPr lang="uk-UA" sz="1200" b="1" u="none" strike="noStrike" dirty="0" err="1">
                          <a:effectLst/>
                          <a:latin typeface="Lora" pitchFamily="2" charset="-52"/>
                        </a:rPr>
                        <a:t>тис.грн</a:t>
                      </a:r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. </a:t>
                      </a:r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- </a:t>
                      </a:r>
                      <a:r>
                        <a:rPr lang="uk-UA" sz="1200" u="none" strike="noStrike" dirty="0" err="1">
                          <a:effectLst/>
                          <a:latin typeface="Lora" pitchFamily="2" charset="-52"/>
                        </a:rPr>
                        <a:t>соц.гарантії</a:t>
                      </a:r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uk-UA" sz="1200" u="none" strike="noStrike" dirty="0" err="1">
                          <a:effectLst/>
                          <a:latin typeface="Lora" pitchFamily="2" charset="-52"/>
                        </a:rPr>
                        <a:t>фіз.особам</a:t>
                      </a:r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, які надають </a:t>
                      </a:r>
                      <a:r>
                        <a:rPr lang="uk-UA" sz="1200" u="none" strike="noStrike" dirty="0" err="1">
                          <a:effectLst/>
                          <a:latin typeface="Lora" pitchFamily="2" charset="-52"/>
                        </a:rPr>
                        <a:t>соц.послуги</a:t>
                      </a:r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.  Після уточнення ріст складе 116,5%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13010"/>
                  </a:ext>
                </a:extLst>
              </a:tr>
              <a:tr h="4658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4000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1" u="none" strike="noStrike" dirty="0">
                          <a:effectLst/>
                          <a:latin typeface="Lora" pitchFamily="2" charset="-52"/>
                        </a:rPr>
                        <a:t>Культура </a:t>
                      </a:r>
                      <a:r>
                        <a:rPr lang="en-US" sz="1200" b="1" i="1" u="none" strike="noStrike" dirty="0">
                          <a:effectLst/>
                          <a:latin typeface="Lora" pitchFamily="2" charset="-52"/>
                        </a:rPr>
                        <a:t>i </a:t>
                      </a:r>
                      <a:r>
                        <a:rPr lang="uk-UA" sz="1200" b="1" i="1" u="none" strike="noStrike" dirty="0">
                          <a:effectLst/>
                          <a:latin typeface="Lora" pitchFamily="2" charset="-52"/>
                        </a:rPr>
                        <a:t>мистецтво</a:t>
                      </a:r>
                      <a:endParaRPr lang="uk-UA" sz="1200" b="1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14,9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15,6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104,7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Lora" pitchFamily="2" charset="-52"/>
                        </a:rPr>
                        <a:t>Коректно заплановані видатки на Програму заходів у галузі культури,  Інформаційний відділ переведений в міську раду.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23156"/>
                  </a:ext>
                </a:extLst>
              </a:tr>
              <a:tr h="18107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>
                          <a:effectLst/>
                          <a:latin typeface="Lora" pitchFamily="2" charset="-52"/>
                        </a:rPr>
                        <a:t>5000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1" u="none" strike="noStrike">
                          <a:effectLst/>
                          <a:latin typeface="Lora" pitchFamily="2" charset="-52"/>
                        </a:rPr>
                        <a:t>Ф</a:t>
                      </a:r>
                      <a:r>
                        <a:rPr lang="en-US" sz="1200" b="1" i="1" u="none" strike="noStrike">
                          <a:effectLst/>
                          <a:latin typeface="Lora" pitchFamily="2" charset="-52"/>
                        </a:rPr>
                        <a:t>i</a:t>
                      </a:r>
                      <a:r>
                        <a:rPr lang="uk-UA" sz="1200" b="1" i="1" u="none" strike="noStrike">
                          <a:effectLst/>
                          <a:latin typeface="Lora" pitchFamily="2" charset="-52"/>
                        </a:rPr>
                        <a:t>зична культура </a:t>
                      </a:r>
                      <a:r>
                        <a:rPr lang="en-US" sz="1200" b="1" i="1" u="none" strike="noStrike">
                          <a:effectLst/>
                          <a:latin typeface="Lora" pitchFamily="2" charset="-52"/>
                        </a:rPr>
                        <a:t>i </a:t>
                      </a:r>
                      <a:r>
                        <a:rPr lang="uk-UA" sz="1200" b="1" i="1" u="none" strike="noStrike">
                          <a:effectLst/>
                          <a:latin typeface="Lora" pitchFamily="2" charset="-52"/>
                        </a:rPr>
                        <a:t>спорт</a:t>
                      </a:r>
                      <a:endParaRPr lang="uk-UA" sz="1200" b="1" i="1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6,6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7,6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115,2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 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719758"/>
                  </a:ext>
                </a:extLst>
              </a:tr>
              <a:tr h="106087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6000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 err="1">
                          <a:effectLst/>
                          <a:latin typeface="Lora" pitchFamily="2" charset="-52"/>
                        </a:rPr>
                        <a:t>Житлово-комунальне</a:t>
                      </a:r>
                      <a:r>
                        <a:rPr lang="ru-RU" sz="1200" b="1" i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200" b="1" i="1" u="none" strike="noStrike" dirty="0" err="1">
                          <a:effectLst/>
                          <a:latin typeface="Lora" pitchFamily="2" charset="-52"/>
                        </a:rPr>
                        <a:t>господарство</a:t>
                      </a:r>
                      <a:r>
                        <a:rPr lang="ru-RU" sz="1200" b="1" i="1" u="none" strike="noStrike" dirty="0">
                          <a:effectLst/>
                          <a:latin typeface="Lora" pitchFamily="2" charset="-52"/>
                        </a:rPr>
                        <a:t> (</a:t>
                      </a:r>
                      <a:r>
                        <a:rPr lang="ru-RU" sz="1200" b="1" i="1" u="none" strike="noStrike" dirty="0" err="1">
                          <a:effectLst/>
                          <a:latin typeface="Lora" pitchFamily="2" charset="-52"/>
                        </a:rPr>
                        <a:t>благоустрій</a:t>
                      </a:r>
                      <a:r>
                        <a:rPr lang="ru-RU" sz="1200" b="1" i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200" b="1" i="1" u="none" strike="noStrike" dirty="0" err="1">
                          <a:effectLst/>
                          <a:latin typeface="Lora" pitchFamily="2" charset="-52"/>
                        </a:rPr>
                        <a:t>населених</a:t>
                      </a:r>
                      <a:r>
                        <a:rPr lang="ru-RU" sz="1200" b="1" i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200" b="1" i="1" u="none" strike="noStrike" dirty="0" err="1">
                          <a:effectLst/>
                          <a:latin typeface="Lora" pitchFamily="2" charset="-52"/>
                        </a:rPr>
                        <a:t>пунктів</a:t>
                      </a:r>
                      <a:r>
                        <a:rPr lang="ru-RU" sz="1200" b="1" i="1" u="none" strike="noStrike" dirty="0">
                          <a:effectLst/>
                          <a:latin typeface="Lora" pitchFamily="2" charset="-52"/>
                        </a:rPr>
                        <a:t>, </a:t>
                      </a:r>
                      <a:r>
                        <a:rPr lang="ru-RU" sz="1200" b="1" i="1" u="none" strike="noStrike" dirty="0" err="1">
                          <a:effectLst/>
                          <a:latin typeface="Lora" pitchFamily="2" charset="-52"/>
                        </a:rPr>
                        <a:t>різниця</a:t>
                      </a:r>
                      <a:r>
                        <a:rPr lang="ru-RU" sz="1200" b="1" i="1" u="none" strike="noStrike" dirty="0">
                          <a:effectLst/>
                          <a:latin typeface="Lora" pitchFamily="2" charset="-52"/>
                        </a:rPr>
                        <a:t> в тарифах, </a:t>
                      </a:r>
                      <a:r>
                        <a:rPr lang="ru-RU" sz="1200" b="1" i="1" u="none" strike="noStrike" dirty="0" err="1">
                          <a:effectLst/>
                          <a:latin typeface="Lora" pitchFamily="2" charset="-52"/>
                        </a:rPr>
                        <a:t>погашення</a:t>
                      </a:r>
                      <a:r>
                        <a:rPr lang="ru-RU" sz="1200" b="1" i="1" u="none" strike="noStrike" dirty="0">
                          <a:effectLst/>
                          <a:latin typeface="Lora" pitchFamily="2" charset="-52"/>
                        </a:rPr>
                        <a:t> боргу перед НАК "</a:t>
                      </a:r>
                      <a:r>
                        <a:rPr lang="ru-RU" sz="1200" b="1" i="1" u="none" strike="noStrike" dirty="0" err="1">
                          <a:effectLst/>
                          <a:latin typeface="Lora" pitchFamily="2" charset="-52"/>
                        </a:rPr>
                        <a:t>Нафтогаз</a:t>
                      </a:r>
                      <a:r>
                        <a:rPr lang="ru-RU" sz="1200" b="1" i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200" b="1" i="1" u="none" strike="noStrike" dirty="0" err="1">
                          <a:effectLst/>
                          <a:latin typeface="Lora" pitchFamily="2" charset="-52"/>
                        </a:rPr>
                        <a:t>України</a:t>
                      </a:r>
                      <a:r>
                        <a:rPr lang="ru-RU" sz="1200" b="1" i="1" u="none" strike="noStrike" dirty="0">
                          <a:effectLst/>
                          <a:latin typeface="Lora" pitchFamily="2" charset="-52"/>
                        </a:rPr>
                        <a:t>")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19,0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15,8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83,2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sng" strike="noStrike" dirty="0">
                          <a:effectLst/>
                          <a:latin typeface="Lora" pitchFamily="2" charset="-52"/>
                        </a:rPr>
                        <a:t>На вільні лишки:</a:t>
                      </a:r>
                      <a:r>
                        <a:rPr lang="ru-RU" sz="1200" u="sng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оплата </a:t>
                      </a:r>
                      <a:r>
                        <a:rPr lang="ru-RU" sz="1200" u="none" strike="noStrike" dirty="0" err="1">
                          <a:effectLst/>
                          <a:latin typeface="Lora" pitchFamily="2" charset="-52"/>
                        </a:rPr>
                        <a:t>послуг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 – </a:t>
                      </a:r>
                      <a:r>
                        <a:rPr lang="ru-RU" sz="1200" b="1" u="none" strike="noStrike" dirty="0">
                          <a:effectLst/>
                          <a:latin typeface="Lora" pitchFamily="2" charset="-52"/>
                        </a:rPr>
                        <a:t>2,0 </a:t>
                      </a:r>
                      <a:r>
                        <a:rPr lang="ru-RU" sz="1200" b="1" u="none" strike="noStrike" dirty="0" err="1">
                          <a:effectLst/>
                          <a:latin typeface="Lora" pitchFamily="2" charset="-52"/>
                        </a:rPr>
                        <a:t>млн.грн</a:t>
                      </a:r>
                      <a:r>
                        <a:rPr lang="ru-RU" sz="1200" b="1" u="none" strike="noStrike" dirty="0">
                          <a:effectLst/>
                          <a:latin typeface="Lora" pitchFamily="2" charset="-52"/>
                        </a:rPr>
                        <a:t>. </a:t>
                      </a:r>
                      <a:r>
                        <a:rPr lang="ru-RU" sz="1200" u="none" strike="noStrike" dirty="0" err="1">
                          <a:effectLst/>
                          <a:latin typeface="Lora" pitchFamily="2" charset="-52"/>
                        </a:rPr>
                        <a:t>Після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Lora" pitchFamily="2" charset="-52"/>
                        </a:rPr>
                        <a:t>уточнення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 у </a:t>
                      </a:r>
                      <a:r>
                        <a:rPr lang="ru-RU" sz="1200" u="none" strike="noStrike" dirty="0" err="1">
                          <a:effectLst/>
                          <a:latin typeface="Lora" pitchFamily="2" charset="-52"/>
                        </a:rPr>
                        <a:t>відсотках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 до 2023 року - 93,7%.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857875"/>
                  </a:ext>
                </a:extLst>
              </a:tr>
              <a:tr h="7734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7000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>
                          <a:effectLst/>
                          <a:latin typeface="Lora" pitchFamily="2" charset="-52"/>
                        </a:rPr>
                        <a:t>Економічна діяльність (утримання та ремонт доріг)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16,0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10,6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66,3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sng" strike="noStrike" dirty="0">
                          <a:effectLst/>
                          <a:latin typeface="Lora" pitchFamily="2" charset="-52"/>
                        </a:rPr>
                        <a:t>На вільні лишки: </a:t>
                      </a:r>
                      <a:r>
                        <a:rPr lang="ru-RU" sz="1200" b="1" u="none" strike="noStrike" dirty="0">
                          <a:effectLst/>
                          <a:latin typeface="Lora" pitchFamily="2" charset="-52"/>
                        </a:rPr>
                        <a:t>1,1 млн.грн. 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- на </a:t>
                      </a:r>
                      <a:r>
                        <a:rPr lang="ru-RU" sz="1200" u="none" strike="noStrike" dirty="0" err="1">
                          <a:effectLst/>
                          <a:latin typeface="Lora" pitchFamily="2" charset="-52"/>
                        </a:rPr>
                        <a:t>придбання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Lora" pitchFamily="2" charset="-52"/>
                        </a:rPr>
                        <a:t>посипкового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Lora" pitchFamily="2" charset="-52"/>
                        </a:rPr>
                        <a:t>матеріалу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.  На 2024 </a:t>
                      </a:r>
                      <a:r>
                        <a:rPr lang="ru-RU" sz="1200" u="none" strike="noStrike" dirty="0" err="1">
                          <a:effectLst/>
                          <a:latin typeface="Lora" pitchFamily="2" charset="-52"/>
                        </a:rPr>
                        <a:t>рік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 включено 3,0 млн.грн. на </a:t>
                      </a:r>
                      <a:r>
                        <a:rPr lang="ru-RU" sz="1200" u="none" strike="noStrike" dirty="0" err="1">
                          <a:effectLst/>
                          <a:latin typeface="Lora" pitchFamily="2" charset="-52"/>
                        </a:rPr>
                        <a:t>утримання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 та ремонт </a:t>
                      </a:r>
                      <a:r>
                        <a:rPr lang="ru-RU" sz="1200" u="none" strike="noStrike" dirty="0" err="1">
                          <a:effectLst/>
                          <a:latin typeface="Lora" pitchFamily="2" charset="-52"/>
                        </a:rPr>
                        <a:t>доріг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Lora" pitchFamily="2" charset="-52"/>
                        </a:rPr>
                        <a:t>загального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Lora" pitchFamily="2" charset="-52"/>
                        </a:rPr>
                        <a:t>користування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Lora" pitchFamily="2" charset="-52"/>
                        </a:rPr>
                        <a:t>місцевого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Lora" pitchFamily="2" charset="-52"/>
                        </a:rPr>
                        <a:t>значення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 (</a:t>
                      </a:r>
                      <a:r>
                        <a:rPr lang="ru-RU" sz="1200" u="none" strike="noStrike" dirty="0" err="1">
                          <a:effectLst/>
                          <a:latin typeface="Lora" pitchFamily="2" charset="-52"/>
                        </a:rPr>
                        <a:t>всього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 потреба, </a:t>
                      </a:r>
                      <a:r>
                        <a:rPr lang="ru-RU" sz="1200" u="none" strike="noStrike" dirty="0" err="1">
                          <a:effectLst/>
                          <a:latin typeface="Lora" pitchFamily="2" charset="-52"/>
                        </a:rPr>
                        <a:t>надіслана</a:t>
                      </a:r>
                      <a:r>
                        <a:rPr lang="ru-RU" sz="1200" u="none" strike="noStrike" dirty="0">
                          <a:effectLst/>
                          <a:latin typeface="Lora" pitchFamily="2" charset="-52"/>
                        </a:rPr>
                        <a:t> листом ОВА – 15,0 млн.грн.)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423695"/>
                  </a:ext>
                </a:extLst>
              </a:tr>
              <a:tr h="53299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8000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>
                          <a:effectLst/>
                          <a:latin typeface="Lora" pitchFamily="2" charset="-52"/>
                        </a:rPr>
                        <a:t>Інша діяльність (заходи з тер.оборони, місцева пожежна охорона)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2,4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2,8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116,7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 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682669"/>
                  </a:ext>
                </a:extLst>
              </a:tr>
              <a:tr h="35703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9000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1" u="none" strike="noStrike">
                          <a:effectLst/>
                          <a:latin typeface="Lora" pitchFamily="2" charset="-52"/>
                        </a:rPr>
                        <a:t>Міжбюджетні трансферти</a:t>
                      </a:r>
                      <a:endParaRPr lang="uk-UA" sz="1200" b="1" i="1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2,7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0,0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0,0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 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255091"/>
                  </a:ext>
                </a:extLst>
              </a:tr>
              <a:tr h="35703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  <a:latin typeface="Lora" pitchFamily="2" charset="-52"/>
                        </a:rPr>
                        <a:t> 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1" u="none" strike="noStrike" dirty="0">
                          <a:effectLst/>
                          <a:latin typeface="Lora" pitchFamily="2" charset="-52"/>
                        </a:rPr>
                        <a:t>РАЗОМ:</a:t>
                      </a:r>
                      <a:endParaRPr lang="uk-UA" sz="1200" b="1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334,3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328,1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98,1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sng" strike="noStrike" dirty="0">
                          <a:effectLst/>
                          <a:latin typeface="Lora" pitchFamily="2" charset="-52"/>
                        </a:rPr>
                        <a:t>На </a:t>
                      </a:r>
                      <a:r>
                        <a:rPr lang="ru-RU" sz="1200" b="1" u="sng" strike="noStrike" dirty="0" err="1">
                          <a:effectLst/>
                          <a:latin typeface="Lora" pitchFamily="2" charset="-52"/>
                        </a:rPr>
                        <a:t>вільні</a:t>
                      </a:r>
                      <a:r>
                        <a:rPr lang="ru-RU" sz="1200" b="1" u="sng" strike="noStrike" dirty="0">
                          <a:effectLst/>
                          <a:latin typeface="Lora" pitchFamily="2" charset="-52"/>
                        </a:rPr>
                        <a:t> лишки:</a:t>
                      </a:r>
                      <a:r>
                        <a:rPr lang="ru-RU" sz="1200" b="1" u="sng" strike="noStrike" baseline="0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Lora" pitchFamily="2" charset="-52"/>
                        </a:rPr>
                        <a:t>38,0 млн.грн. + 12,0 </a:t>
                      </a:r>
                      <a:r>
                        <a:rPr lang="ru-RU" sz="1200" b="1" u="none" strike="noStrike" dirty="0" err="1">
                          <a:effectLst/>
                          <a:latin typeface="Lora" pitchFamily="2" charset="-52"/>
                        </a:rPr>
                        <a:t>млн.грн</a:t>
                      </a:r>
                      <a:r>
                        <a:rPr lang="ru-RU" sz="1200" b="1" u="none" strike="noStrike" dirty="0">
                          <a:effectLst/>
                          <a:latin typeface="Lora" pitchFamily="2" charset="-52"/>
                        </a:rPr>
                        <a:t>.</a:t>
                      </a:r>
                      <a:r>
                        <a:rPr lang="ru-RU" sz="1200" b="1" u="none" strike="noStrike" baseline="0" dirty="0">
                          <a:effectLst/>
                          <a:latin typeface="Lora" pitchFamily="2" charset="-52"/>
                        </a:rPr>
                        <a:t> дороги =50,0 </a:t>
                      </a:r>
                      <a:r>
                        <a:rPr lang="ru-RU" sz="1200" b="1" u="none" strike="noStrike" baseline="0" dirty="0" err="1">
                          <a:effectLst/>
                          <a:latin typeface="Lora" pitchFamily="2" charset="-52"/>
                        </a:rPr>
                        <a:t>млн.грн</a:t>
                      </a:r>
                      <a:r>
                        <a:rPr lang="ru-RU" sz="1200" b="1" u="none" strike="noStrike" baseline="0" dirty="0">
                          <a:effectLst/>
                          <a:latin typeface="Lora" pitchFamily="2" charset="-52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5312" marR="5312" marT="531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4646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439099"/>
              </p:ext>
            </p:extLst>
          </p:nvPr>
        </p:nvGraphicFramePr>
        <p:xfrm>
          <a:off x="120825" y="1243013"/>
          <a:ext cx="9511953" cy="4577948"/>
        </p:xfrm>
        <a:graphic>
          <a:graphicData uri="http://schemas.openxmlformats.org/drawingml/2006/table">
            <a:tbl>
              <a:tblPr/>
              <a:tblGrid>
                <a:gridCol w="2438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29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7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20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791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61987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Lora Bold"/>
                        </a:rPr>
                        <a:t> </a:t>
                      </a:r>
                      <a:endParaRPr lang="en-US" sz="11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Lora Bold"/>
                        </a:rPr>
                        <a:t>2016р</a:t>
                      </a:r>
                      <a:endParaRPr lang="en-US" sz="11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Lora Bold"/>
                        </a:rPr>
                        <a:t>2017р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Lora Bold"/>
                        </a:rPr>
                        <a:t>2018р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Lora Bold"/>
                        </a:rPr>
                        <a:t>2019р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Lora Bold"/>
                        </a:rPr>
                        <a:t>2020р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Lora Bold"/>
                        </a:rPr>
                        <a:t>2021р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Lora Bold"/>
                        </a:rPr>
                        <a:t>2022р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Lora Bold"/>
                        </a:rPr>
                        <a:t>2023р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Lora Bold"/>
                        </a:rPr>
                        <a:t>2024 рік</a:t>
                      </a:r>
                      <a:endParaRPr lang="en-US" sz="11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Lora Bold"/>
                        </a:rPr>
                        <a:t>РАЗОМ</a:t>
                      </a:r>
                      <a:endParaRPr lang="en-US" sz="1400" b="1" dirty="0"/>
                    </a:p>
                    <a:p>
                      <a:pPr algn="ctr">
                        <a:lnSpc>
                          <a:spcPts val="154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Lora Bold"/>
                        </a:rPr>
                        <a:t>  (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Lora Bold"/>
                        </a:rPr>
                        <a:t>починаючи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Lora Bold"/>
                        </a:rPr>
                        <a:t>  з 2017</a:t>
                      </a:r>
                      <a:r>
                        <a:rPr lang="uk-UA" sz="1400" b="1" baseline="0" dirty="0">
                          <a:solidFill>
                            <a:srgbClr val="000000"/>
                          </a:solidFill>
                          <a:latin typeface="Lora Bold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Lora Bold"/>
                        </a:rPr>
                        <a:t> року)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73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 Italics"/>
                        </a:rPr>
                        <a:t>Освітня субвенція з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Lora Bold Italics"/>
                        </a:rPr>
                        <a:t>державного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 Italics"/>
                        </a:rPr>
                        <a:t> бюджету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54,7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53,2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63,7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69,8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73,4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93,9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98,3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84,0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Lora Bold"/>
                        </a:rPr>
                        <a:t>99,6</a:t>
                      </a:r>
                      <a:endParaRPr lang="en-US" sz="16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Lora Bold"/>
                        </a:rPr>
                        <a:t>635,9</a:t>
                      </a:r>
                      <a:endParaRPr lang="en-US" sz="1600" b="1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73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 Italics"/>
                        </a:rPr>
                        <a:t>Додаткова дотація з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Lora Bold Italics"/>
                        </a:rPr>
                        <a:t>обласного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 Italics"/>
                        </a:rPr>
                        <a:t> бюджету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Lora Bold"/>
                        </a:rPr>
                        <a:t>0</a:t>
                      </a:r>
                      <a:endParaRPr lang="en-US" sz="16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13,5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16,2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11,3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4,5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4,1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2,1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0,0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0,0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Lora Bold"/>
                        </a:rPr>
                        <a:t>51,7</a:t>
                      </a:r>
                      <a:endParaRPr lang="en-US" sz="1600" b="1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173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Lora Bold Italics"/>
                        </a:rPr>
                        <a:t>Разом</a:t>
                      </a:r>
                      <a:endParaRPr lang="en-US" sz="1600" b="0" dirty="0"/>
                    </a:p>
                    <a:p>
                      <a:pPr algn="ctr">
                        <a:lnSpc>
                          <a:spcPts val="1819"/>
                        </a:lnSpc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Lora Bold Italics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Lora Bold Italics"/>
                        </a:rPr>
                        <a:t>трансфертів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Lora Bold Italics"/>
                        </a:rPr>
                        <a:t> на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Lora Bold Italics"/>
                        </a:rPr>
                        <a:t>школи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Lora Bold Italics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Lora Bold"/>
                        </a:rPr>
                        <a:t>54,7</a:t>
                      </a:r>
                      <a:endParaRPr lang="en-US" sz="1600" b="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Lora Bold"/>
                        </a:rPr>
                        <a:t>66,7</a:t>
                      </a:r>
                      <a:endParaRPr lang="en-US" sz="1600" b="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Lora Bold"/>
                        </a:rPr>
                        <a:t>79,9</a:t>
                      </a:r>
                      <a:endParaRPr lang="en-US" sz="1600" b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Lora Bold"/>
                        </a:rPr>
                        <a:t>81,1</a:t>
                      </a:r>
                      <a:endParaRPr lang="en-US" sz="1600" b="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Lora Bold"/>
                        </a:rPr>
                        <a:t>77,9</a:t>
                      </a:r>
                      <a:endParaRPr lang="en-US" sz="1600" b="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Lora Bold"/>
                        </a:rPr>
                        <a:t>98</a:t>
                      </a:r>
                      <a:endParaRPr lang="en-US" sz="1600" b="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Lora Bold"/>
                        </a:rPr>
                        <a:t>100,4</a:t>
                      </a:r>
                      <a:endParaRPr lang="en-US" sz="1600" b="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Lora Bold"/>
                        </a:rPr>
                        <a:t>84</a:t>
                      </a:r>
                      <a:endParaRPr lang="en-US" sz="1600" b="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Lora Bold"/>
                        </a:rPr>
                        <a:t>99,6</a:t>
                      </a:r>
                      <a:endParaRPr lang="en-US" sz="1600" b="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Lora Bold"/>
                        </a:rPr>
                        <a:t>687,6</a:t>
                      </a:r>
                      <a:endParaRPr lang="en-US" sz="1600" b="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9329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Lora Bold Italics"/>
                        </a:rPr>
                        <a:t>Касові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 Italics"/>
                        </a:rPr>
                        <a:t> видатки по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Lora Bold Italics"/>
                        </a:rPr>
                        <a:t>школах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 Italics"/>
                        </a:rPr>
                        <a:t> </a:t>
                      </a:r>
                      <a:endParaRPr lang="uk-UA" sz="1600" dirty="0">
                        <a:solidFill>
                          <a:srgbClr val="000000"/>
                        </a:solidFill>
                        <a:latin typeface="Lora Bold Italics"/>
                      </a:endParaRPr>
                    </a:p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 Italics"/>
                        </a:rPr>
                        <a:t>(2023-2024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Lora Bold Italics"/>
                        </a:rPr>
                        <a:t>роки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Lora Bold Italics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 Italics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Lora Bold Italics"/>
                        </a:rPr>
                        <a:t>план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 Italics"/>
                        </a:rPr>
                        <a:t>)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47,4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75,7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92,1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99,6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105,9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Lora Bold"/>
                        </a:rPr>
                        <a:t>135,8</a:t>
                      </a:r>
                      <a:endParaRPr lang="en-US" sz="16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Lora Bold"/>
                        </a:rPr>
                        <a:t>153,1</a:t>
                      </a:r>
                      <a:endParaRPr lang="en-US" sz="16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149,4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99,6+50,6+</a:t>
                      </a:r>
                      <a:endParaRPr lang="uk-UA" sz="1600" dirty="0">
                        <a:solidFill>
                          <a:srgbClr val="000000"/>
                        </a:solidFill>
                        <a:latin typeface="Lora Bold"/>
                      </a:endParaRPr>
                    </a:p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20,2(з/п)+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Lora Bold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7,2(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Lora Bold"/>
                        </a:rPr>
                        <a:t>паливо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)</a:t>
                      </a:r>
                      <a:endParaRPr lang="en-US" sz="1600" dirty="0"/>
                    </a:p>
                    <a:p>
                      <a:pPr algn="ctr">
                        <a:lnSpc>
                          <a:spcPts val="1819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  =170,4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Lora Bold"/>
                        </a:rPr>
                        <a:t>982,0</a:t>
                      </a:r>
                      <a:endParaRPr lang="en-US" sz="1600" b="1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173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Lora Bold Italics"/>
                        </a:rPr>
                        <a:t>Кошти</a:t>
                      </a:r>
                      <a:endParaRPr lang="en-US" sz="1600" dirty="0"/>
                    </a:p>
                    <a:p>
                      <a:pPr algn="ctr">
                        <a:lnSpc>
                          <a:spcPts val="1819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 Italics"/>
                        </a:rPr>
                        <a:t>  міського бюджету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Lora Bold"/>
                        </a:rPr>
                        <a:t>-7,3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Lora Bold"/>
                        </a:rPr>
                        <a:t>9</a:t>
                      </a:r>
                      <a:endParaRPr lang="en-US" sz="16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Lora Bold"/>
                        </a:rPr>
                        <a:t>12,2</a:t>
                      </a:r>
                      <a:endParaRPr lang="en-US" sz="16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Lora Bold"/>
                        </a:rPr>
                        <a:t>18,5</a:t>
                      </a:r>
                      <a:endParaRPr lang="en-US" sz="16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28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37,8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52,7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65,4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 Bold"/>
                        </a:rPr>
                        <a:t>70,8</a:t>
                      </a:r>
                      <a:endParaRPr lang="en-US" sz="1600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Lora Bold"/>
                        </a:rPr>
                        <a:t>294,4</a:t>
                      </a:r>
                      <a:endParaRPr lang="en-US" sz="1600" b="1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241650" y="6019800"/>
            <a:ext cx="9511950" cy="283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4"/>
              </a:lnSpc>
              <a:spcBef>
                <a:spcPct val="0"/>
              </a:spcBef>
            </a:pPr>
            <a:r>
              <a:rPr lang="en-US" sz="1887" u="sng" dirty="0">
                <a:solidFill>
                  <a:srgbClr val="000000"/>
                </a:solidFill>
                <a:latin typeface="Lora Bold"/>
              </a:rPr>
              <a:t>Примітка:</a:t>
            </a:r>
            <a:r>
              <a:rPr lang="en-US" sz="1887" dirty="0">
                <a:solidFill>
                  <a:srgbClr val="000000"/>
                </a:solidFill>
                <a:latin typeface="Lora Bold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Lora Bold"/>
              </a:rPr>
              <a:t>з 2016 року </a:t>
            </a:r>
            <a:r>
              <a:rPr lang="en-US" sz="1600" dirty="0" err="1">
                <a:solidFill>
                  <a:srgbClr val="000000"/>
                </a:solidFill>
                <a:latin typeface="Lora Bold"/>
              </a:rPr>
              <a:t>оптимізовано</a:t>
            </a:r>
            <a:r>
              <a:rPr lang="en-US" sz="1600" dirty="0">
                <a:solidFill>
                  <a:srgbClr val="000000"/>
                </a:solidFill>
                <a:latin typeface="Lora Bold"/>
              </a:rPr>
              <a:t> 20% </a:t>
            </a:r>
            <a:r>
              <a:rPr lang="en-US" sz="1600" dirty="0" err="1">
                <a:solidFill>
                  <a:srgbClr val="000000"/>
                </a:solidFill>
                <a:latin typeface="Lora Bold"/>
              </a:rPr>
              <a:t>шкіл</a:t>
            </a:r>
            <a:r>
              <a:rPr lang="en-US" sz="1600" dirty="0">
                <a:solidFill>
                  <a:srgbClr val="000000"/>
                </a:solidFill>
                <a:latin typeface="Lora Bold"/>
              </a:rPr>
              <a:t> -  5 з </a:t>
            </a:r>
            <a:r>
              <a:rPr lang="en-US" sz="1600" dirty="0" err="1">
                <a:solidFill>
                  <a:srgbClr val="000000"/>
                </a:solidFill>
                <a:latin typeface="Lora Bold"/>
              </a:rPr>
              <a:t>наявних</a:t>
            </a:r>
            <a:r>
              <a:rPr lang="en-US" sz="1600" dirty="0">
                <a:solidFill>
                  <a:srgbClr val="000000"/>
                </a:solidFill>
                <a:latin typeface="Lora Bold"/>
              </a:rPr>
              <a:t> на </a:t>
            </a:r>
            <a:r>
              <a:rPr lang="en-US" sz="1600" dirty="0" err="1">
                <a:solidFill>
                  <a:srgbClr val="000000"/>
                </a:solidFill>
                <a:latin typeface="Lora Bold"/>
              </a:rPr>
              <a:t>той</a:t>
            </a:r>
            <a:r>
              <a:rPr lang="en-US" sz="1600" dirty="0">
                <a:solidFill>
                  <a:srgbClr val="000000"/>
                </a:solidFill>
                <a:latin typeface="Lora Bold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ora Bold"/>
              </a:rPr>
              <a:t>час</a:t>
            </a:r>
            <a:r>
              <a:rPr lang="en-US" sz="1600" dirty="0">
                <a:solidFill>
                  <a:srgbClr val="000000"/>
                </a:solidFill>
                <a:latin typeface="Lora Bold"/>
              </a:rPr>
              <a:t> 25!...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3578" y="381000"/>
            <a:ext cx="6887022" cy="8463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2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Lora Bold Italics"/>
              </a:rPr>
              <a:t>Динаміка</a:t>
            </a:r>
            <a:r>
              <a:rPr lang="en-US" sz="3200" dirty="0">
                <a:solidFill>
                  <a:srgbClr val="000000"/>
                </a:solidFill>
                <a:latin typeface="Lora Bold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 Bold Italics"/>
              </a:rPr>
              <a:t>фінансування</a:t>
            </a:r>
            <a:r>
              <a:rPr lang="en-US" sz="3200" dirty="0">
                <a:solidFill>
                  <a:srgbClr val="000000"/>
                </a:solidFill>
                <a:latin typeface="Lora Bold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 Bold Italics"/>
              </a:rPr>
              <a:t>шкіл</a:t>
            </a:r>
            <a:endParaRPr lang="uk-UA" sz="3200" dirty="0">
              <a:solidFill>
                <a:srgbClr val="000000"/>
              </a:solidFill>
              <a:latin typeface="Lora Bold Italics"/>
            </a:endParaRPr>
          </a:p>
          <a:p>
            <a:pPr algn="ctr">
              <a:lnSpc>
                <a:spcPts val="3252"/>
              </a:lnSpc>
              <a:spcBef>
                <a:spcPct val="0"/>
              </a:spcBef>
            </a:pPr>
            <a:r>
              <a:rPr lang="uk-UA" sz="3200" dirty="0">
                <a:solidFill>
                  <a:srgbClr val="000000"/>
                </a:solidFill>
                <a:latin typeface="Lora Bold Italics"/>
              </a:rPr>
              <a:t>                                                        </a:t>
            </a:r>
            <a:r>
              <a:rPr lang="uk-UA" sz="1400" dirty="0">
                <a:solidFill>
                  <a:srgbClr val="000000"/>
                </a:solidFill>
                <a:latin typeface="Lora Bold Italics"/>
              </a:rPr>
              <a:t>(</a:t>
            </a:r>
            <a:r>
              <a:rPr lang="uk-UA" sz="1400" dirty="0" err="1">
                <a:solidFill>
                  <a:srgbClr val="000000"/>
                </a:solidFill>
                <a:latin typeface="Lora Bold Italics"/>
              </a:rPr>
              <a:t>млн.грн</a:t>
            </a:r>
            <a:r>
              <a:rPr lang="uk-UA" sz="1400" dirty="0">
                <a:solidFill>
                  <a:srgbClr val="000000"/>
                </a:solidFill>
                <a:latin typeface="Lora Bold Italics"/>
              </a:rPr>
              <a:t>.)</a:t>
            </a:r>
            <a:endParaRPr lang="en-US" sz="3200" dirty="0">
              <a:solidFill>
                <a:srgbClr val="000000"/>
              </a:solidFill>
              <a:latin typeface="Lora Bold Itali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88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14400" y="533400"/>
            <a:ext cx="7924800" cy="12695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2"/>
              </a:lnSpc>
              <a:spcBef>
                <a:spcPct val="0"/>
              </a:spcBef>
            </a:pPr>
            <a:r>
              <a:rPr lang="uk-UA" sz="2400" dirty="0">
                <a:solidFill>
                  <a:srgbClr val="000000"/>
                </a:solidFill>
                <a:latin typeface="Lora Bold Italics"/>
              </a:rPr>
              <a:t>Розрахунок фінансування енергоносіїв  </a:t>
            </a:r>
          </a:p>
          <a:p>
            <a:pPr algn="ctr">
              <a:lnSpc>
                <a:spcPts val="3252"/>
              </a:lnSpc>
              <a:spcBef>
                <a:spcPct val="0"/>
              </a:spcBef>
            </a:pPr>
            <a:r>
              <a:rPr lang="uk-UA" sz="2400" dirty="0">
                <a:solidFill>
                  <a:srgbClr val="000000"/>
                </a:solidFill>
                <a:latin typeface="Lora Bold Italics"/>
              </a:rPr>
              <a:t>КНП "Дунаєвецька багатопрофільна лікарня" </a:t>
            </a:r>
          </a:p>
          <a:p>
            <a:pPr algn="ctr">
              <a:lnSpc>
                <a:spcPts val="3252"/>
              </a:lnSpc>
              <a:spcBef>
                <a:spcPct val="0"/>
              </a:spcBef>
            </a:pPr>
            <a:r>
              <a:rPr lang="uk-UA" sz="2400" dirty="0">
                <a:solidFill>
                  <a:srgbClr val="000000"/>
                </a:solidFill>
                <a:latin typeface="Lora Bold Italics"/>
              </a:rPr>
              <a:t>по громадах                         </a:t>
            </a:r>
            <a:endParaRPr lang="en-US" sz="2400" dirty="0">
              <a:solidFill>
                <a:srgbClr val="000000"/>
              </a:solidFill>
              <a:latin typeface="Lora Bold Italics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B88A12C6-7156-5E6B-9B1A-A9FC32AFD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340359"/>
              </p:ext>
            </p:extLst>
          </p:nvPr>
        </p:nvGraphicFramePr>
        <p:xfrm>
          <a:off x="152400" y="2105025"/>
          <a:ext cx="9334499" cy="368617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170489255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77089030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372737270"/>
                    </a:ext>
                  </a:extLst>
                </a:gridCol>
                <a:gridCol w="2552699">
                  <a:extLst>
                    <a:ext uri="{9D8B030D-6E8A-4147-A177-3AD203B41FA5}">
                      <a16:colId xmlns:a16="http://schemas.microsoft.com/office/drawing/2014/main" val="910204013"/>
                    </a:ext>
                  </a:extLst>
                </a:gridCol>
              </a:tblGrid>
              <a:tr h="1209675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u="none" strike="noStrike" dirty="0">
                          <a:effectLst/>
                          <a:latin typeface="Lora" pitchFamily="2" charset="-52"/>
                        </a:rPr>
                        <a:t> 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  <a:latin typeface="Lora" pitchFamily="2" charset="-52"/>
                        </a:rPr>
                        <a:t>Кількість</a:t>
                      </a:r>
                      <a:r>
                        <a:rPr lang="ru-RU" sz="1600" b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  <a:latin typeface="Lora" pitchFamily="2" charset="-52"/>
                        </a:rPr>
                        <a:t>пролікованих</a:t>
                      </a:r>
                      <a:r>
                        <a:rPr lang="ru-RU" sz="1600" b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  <a:latin typeface="Lora" pitchFamily="2" charset="-52"/>
                        </a:rPr>
                        <a:t>стаціонарних</a:t>
                      </a:r>
                      <a:r>
                        <a:rPr lang="ru-RU" sz="1600" b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  <a:latin typeface="Lora" pitchFamily="2" charset="-52"/>
                        </a:rPr>
                        <a:t>випадків</a:t>
                      </a:r>
                      <a:r>
                        <a:rPr lang="ru-RU" sz="1600" b="1" u="none" strike="noStrike" dirty="0">
                          <a:effectLst/>
                          <a:latin typeface="Lora" pitchFamily="2" charset="-52"/>
                        </a:rPr>
                        <a:t> на 01.10.2023, тис.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  <a:latin typeface="Lora" pitchFamily="2" charset="-52"/>
                        </a:rPr>
                        <a:t>Питома вага, %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Lora" pitchFamily="2" charset="-52"/>
                        </a:rPr>
                        <a:t>Потреба на 2024 </a:t>
                      </a:r>
                      <a:r>
                        <a:rPr lang="ru-RU" sz="1600" b="1" u="none" strike="noStrike" dirty="0" err="1">
                          <a:effectLst/>
                          <a:latin typeface="Lora" pitchFamily="2" charset="-52"/>
                        </a:rPr>
                        <a:t>рік</a:t>
                      </a:r>
                      <a:r>
                        <a:rPr lang="ru-RU" sz="1600" b="1" u="none" strike="noStrike" dirty="0">
                          <a:effectLst/>
                          <a:latin typeface="Lora" pitchFamily="2" charset="-52"/>
                        </a:rPr>
                        <a:t> на </a:t>
                      </a:r>
                      <a:r>
                        <a:rPr lang="ru-RU" sz="1600" b="1" u="none" strike="noStrike" dirty="0" err="1">
                          <a:effectLst/>
                          <a:latin typeface="Lora" pitchFamily="2" charset="-52"/>
                        </a:rPr>
                        <a:t>енергоносії</a:t>
                      </a:r>
                      <a:r>
                        <a:rPr lang="ru-RU" sz="1600" b="1" u="none" strike="noStrike" dirty="0">
                          <a:effectLst/>
                          <a:latin typeface="Lora" pitchFamily="2" charset="-52"/>
                        </a:rPr>
                        <a:t> КНП "</a:t>
                      </a:r>
                      <a:r>
                        <a:rPr lang="ru-RU" sz="1600" b="1" u="none" strike="noStrike" dirty="0" err="1">
                          <a:effectLst/>
                          <a:latin typeface="Lora" pitchFamily="2" charset="-52"/>
                        </a:rPr>
                        <a:t>Багатопрофільна</a:t>
                      </a:r>
                      <a:r>
                        <a:rPr lang="ru-RU" sz="1600" b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  <a:latin typeface="Lora" pitchFamily="2" charset="-52"/>
                        </a:rPr>
                        <a:t>лікарня</a:t>
                      </a:r>
                      <a:r>
                        <a:rPr lang="ru-RU" sz="1600" b="1" u="none" strike="noStrike" dirty="0">
                          <a:effectLst/>
                          <a:latin typeface="Lora" pitchFamily="2" charset="-52"/>
                        </a:rPr>
                        <a:t>« </a:t>
                      </a:r>
                      <a:r>
                        <a:rPr lang="ru-RU" sz="1200" b="1" u="none" strike="noStrike" dirty="0">
                          <a:effectLst/>
                          <a:latin typeface="Lora" pitchFamily="2" charset="-52"/>
                        </a:rPr>
                        <a:t>(</a:t>
                      </a:r>
                      <a:r>
                        <a:rPr lang="ru-RU" sz="1200" b="1" u="none" strike="noStrike" dirty="0" err="1">
                          <a:effectLst/>
                          <a:latin typeface="Lora" pitchFamily="2" charset="-52"/>
                        </a:rPr>
                        <a:t>тис.грн</a:t>
                      </a:r>
                      <a:r>
                        <a:rPr lang="ru-RU" sz="1200" b="1" u="none" strike="noStrike" dirty="0">
                          <a:effectLst/>
                          <a:latin typeface="Lora" pitchFamily="2" charset="-52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9309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dirty="0" err="1">
                          <a:effectLst/>
                          <a:latin typeface="Lora" pitchFamily="2" charset="-52"/>
                        </a:rPr>
                        <a:t>Дунаєвецька</a:t>
                      </a:r>
                      <a:r>
                        <a:rPr lang="uk-UA" sz="2000" u="none" strike="noStrike" dirty="0">
                          <a:effectLst/>
                          <a:latin typeface="Lora" pitchFamily="2" charset="-52"/>
                        </a:rPr>
                        <a:t> міська </a:t>
                      </a:r>
                      <a:r>
                        <a:rPr lang="uk-UA" sz="2000" u="none" strike="noStrike" dirty="0" err="1">
                          <a:effectLst/>
                          <a:latin typeface="Lora" pitchFamily="2" charset="-52"/>
                        </a:rPr>
                        <a:t>тг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>
                          <a:effectLst/>
                          <a:latin typeface="Lora" pitchFamily="2" charset="-52"/>
                        </a:rPr>
                        <a:t>70,8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>
                          <a:effectLst/>
                          <a:latin typeface="Lora" pitchFamily="2" charset="-52"/>
                        </a:rPr>
                        <a:t>49,9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>
                          <a:effectLst/>
                          <a:latin typeface="Lora" pitchFamily="2" charset="-52"/>
                        </a:rPr>
                        <a:t>5 095,9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92438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dirty="0" err="1">
                          <a:effectLst/>
                          <a:latin typeface="Lora" pitchFamily="2" charset="-52"/>
                        </a:rPr>
                        <a:t>Новодунаєвецька</a:t>
                      </a:r>
                      <a:r>
                        <a:rPr lang="uk-UA" sz="20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uk-UA" sz="2000" u="none" strike="noStrike" dirty="0" err="1">
                          <a:effectLst/>
                          <a:latin typeface="Lora" pitchFamily="2" charset="-52"/>
                        </a:rPr>
                        <a:t>тг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>
                          <a:effectLst/>
                          <a:latin typeface="Lora" pitchFamily="2" charset="-52"/>
                        </a:rPr>
                        <a:t>26,6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>
                          <a:effectLst/>
                          <a:latin typeface="Lora" pitchFamily="2" charset="-52"/>
                        </a:rPr>
                        <a:t>18,7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>
                          <a:effectLst/>
                          <a:latin typeface="Lora" pitchFamily="2" charset="-52"/>
                        </a:rPr>
                        <a:t>1 909,7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1123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dirty="0" err="1">
                          <a:effectLst/>
                          <a:latin typeface="Lora" pitchFamily="2" charset="-52"/>
                        </a:rPr>
                        <a:t>Маківська</a:t>
                      </a:r>
                      <a:r>
                        <a:rPr lang="uk-UA" sz="20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uk-UA" sz="2000" u="none" strike="noStrike" dirty="0" err="1">
                          <a:effectLst/>
                          <a:latin typeface="Lora" pitchFamily="2" charset="-52"/>
                        </a:rPr>
                        <a:t>тг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>
                          <a:effectLst/>
                          <a:latin typeface="Lora" pitchFamily="2" charset="-52"/>
                        </a:rPr>
                        <a:t>21,6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>
                          <a:effectLst/>
                          <a:latin typeface="Lora" pitchFamily="2" charset="-52"/>
                        </a:rPr>
                        <a:t>15,2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>
                          <a:effectLst/>
                          <a:latin typeface="Lora" pitchFamily="2" charset="-52"/>
                        </a:rPr>
                        <a:t>1 552,3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2686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dirty="0" err="1">
                          <a:effectLst/>
                          <a:latin typeface="Lora" pitchFamily="2" charset="-52"/>
                        </a:rPr>
                        <a:t>Смотрицька</a:t>
                      </a:r>
                      <a:r>
                        <a:rPr lang="uk-UA" sz="20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uk-UA" sz="2000" u="none" strike="noStrike" dirty="0" err="1">
                          <a:effectLst/>
                          <a:latin typeface="Lora" pitchFamily="2" charset="-52"/>
                        </a:rPr>
                        <a:t>тг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>
                          <a:effectLst/>
                          <a:latin typeface="Lora" pitchFamily="2" charset="-52"/>
                        </a:rPr>
                        <a:t>23,0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>
                          <a:effectLst/>
                          <a:latin typeface="Lora" pitchFamily="2" charset="-52"/>
                        </a:rPr>
                        <a:t>16,2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>
                          <a:effectLst/>
                          <a:latin typeface="Lora" pitchFamily="2" charset="-52"/>
                        </a:rPr>
                        <a:t>1 654,4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53116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1" u="none" strike="noStrike" dirty="0">
                          <a:effectLst/>
                          <a:latin typeface="Lora" pitchFamily="2" charset="-52"/>
                        </a:rPr>
                        <a:t>Разом:</a:t>
                      </a:r>
                      <a:endParaRPr lang="uk-UA" sz="24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>
                          <a:effectLst/>
                          <a:latin typeface="Lora" pitchFamily="2" charset="-52"/>
                        </a:rPr>
                        <a:t>142,0</a:t>
                      </a:r>
                      <a:endParaRPr lang="uk-UA" sz="18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>
                          <a:effectLst/>
                          <a:latin typeface="Lora" pitchFamily="2" charset="-52"/>
                        </a:rPr>
                        <a:t>100,0</a:t>
                      </a:r>
                      <a:endParaRPr lang="uk-UA" sz="18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>
                          <a:effectLst/>
                          <a:latin typeface="Lora" pitchFamily="2" charset="-52"/>
                        </a:rPr>
                        <a:t>10 212,3</a:t>
                      </a:r>
                      <a:endParaRPr lang="uk-UA" sz="18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89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81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14400" y="304800"/>
            <a:ext cx="7924800" cy="8463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2"/>
              </a:lnSpc>
              <a:spcBef>
                <a:spcPct val="0"/>
              </a:spcBef>
            </a:pPr>
            <a:r>
              <a:rPr lang="uk-UA" sz="2400" dirty="0">
                <a:solidFill>
                  <a:srgbClr val="000000"/>
                </a:solidFill>
                <a:latin typeface="Lora Bold Italics"/>
              </a:rPr>
              <a:t>Видатки</a:t>
            </a:r>
            <a:r>
              <a:rPr lang="ru-RU" sz="2400" dirty="0">
                <a:solidFill>
                  <a:srgbClr val="000000"/>
                </a:solidFill>
                <a:latin typeface="Lora Bold Italics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Lora Bold Italics"/>
              </a:rPr>
              <a:t>міського</a:t>
            </a:r>
            <a:r>
              <a:rPr lang="ru-RU" sz="2400" dirty="0">
                <a:solidFill>
                  <a:srgbClr val="000000"/>
                </a:solidFill>
                <a:latin typeface="Lora Bold Italics"/>
              </a:rPr>
              <a:t> бюджету за </a:t>
            </a:r>
            <a:r>
              <a:rPr lang="uk-UA" sz="2400" dirty="0">
                <a:solidFill>
                  <a:srgbClr val="000000"/>
                </a:solidFill>
                <a:latin typeface="Lora Bold Italics"/>
              </a:rPr>
              <a:t>економічною</a:t>
            </a:r>
            <a:r>
              <a:rPr lang="ru-RU" sz="2400" dirty="0">
                <a:solidFill>
                  <a:srgbClr val="000000"/>
                </a:solidFill>
                <a:latin typeface="Lora Bold Italics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Lora Bold Italics"/>
              </a:rPr>
              <a:t>класифікацією</a:t>
            </a:r>
          </a:p>
        </p:txBody>
      </p:sp>
      <p:graphicFrame>
        <p:nvGraphicFramePr>
          <p:cNvPr id="2" name="Діаграма 1">
            <a:extLst>
              <a:ext uri="{FF2B5EF4-FFF2-40B4-BE49-F238E27FC236}">
                <a16:creationId xmlns:a16="http://schemas.microsoft.com/office/drawing/2014/main" id="{32970BB3-9A66-36F6-AD03-FCB9D0A43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549459"/>
              </p:ext>
            </p:extLst>
          </p:nvPr>
        </p:nvGraphicFramePr>
        <p:xfrm>
          <a:off x="76200" y="1447800"/>
          <a:ext cx="9601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248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77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90600" y="338807"/>
            <a:ext cx="7162800" cy="8463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2"/>
              </a:lnSpc>
              <a:spcBef>
                <a:spcPct val="0"/>
              </a:spcBef>
            </a:pPr>
            <a:r>
              <a:rPr lang="ru-RU" sz="3200" dirty="0" err="1">
                <a:solidFill>
                  <a:srgbClr val="000000"/>
                </a:solidFill>
                <a:latin typeface="Lora Bold Italics"/>
              </a:rPr>
              <a:t>Власні</a:t>
            </a:r>
            <a:r>
              <a:rPr lang="ru-RU" sz="3200" dirty="0">
                <a:solidFill>
                  <a:srgbClr val="000000"/>
                </a:solidFill>
                <a:latin typeface="Lora Bold Italics"/>
              </a:rPr>
              <a:t> доходи </a:t>
            </a:r>
            <a:r>
              <a:rPr lang="ru-RU" sz="3200" dirty="0" err="1">
                <a:solidFill>
                  <a:srgbClr val="000000"/>
                </a:solidFill>
                <a:latin typeface="Lora Bold Italics"/>
              </a:rPr>
              <a:t>бюджетних</a:t>
            </a:r>
            <a:r>
              <a:rPr lang="ru-RU" sz="3200" dirty="0">
                <a:solidFill>
                  <a:srgbClr val="000000"/>
                </a:solidFill>
                <a:latin typeface="Lora Bold Italics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Lora Bold Italics"/>
              </a:rPr>
              <a:t>установ</a:t>
            </a:r>
            <a:endParaRPr lang="ru-RU" sz="3200" dirty="0">
              <a:solidFill>
                <a:srgbClr val="000000"/>
              </a:solidFill>
              <a:latin typeface="Lora Bold Italics"/>
            </a:endParaRPr>
          </a:p>
          <a:p>
            <a:pPr algn="ctr">
              <a:lnSpc>
                <a:spcPts val="3252"/>
              </a:lnSpc>
              <a:spcBef>
                <a:spcPct val="0"/>
              </a:spcBef>
            </a:pPr>
            <a:r>
              <a:rPr lang="uk-UA" sz="3200" dirty="0">
                <a:solidFill>
                  <a:srgbClr val="000000"/>
                </a:solidFill>
                <a:latin typeface="Lora Bold Italics"/>
              </a:rPr>
              <a:t>                                                         </a:t>
            </a:r>
            <a:r>
              <a:rPr lang="uk-UA" sz="1600" dirty="0">
                <a:solidFill>
                  <a:srgbClr val="000000"/>
                </a:solidFill>
                <a:latin typeface="Lora Bold Italics"/>
              </a:rPr>
              <a:t>(</a:t>
            </a:r>
            <a:r>
              <a:rPr lang="uk-UA" sz="1600" dirty="0" err="1">
                <a:solidFill>
                  <a:srgbClr val="000000"/>
                </a:solidFill>
                <a:latin typeface="Lora Bold Italics"/>
              </a:rPr>
              <a:t>млн.грн</a:t>
            </a:r>
            <a:r>
              <a:rPr lang="uk-UA" sz="1600" dirty="0">
                <a:solidFill>
                  <a:srgbClr val="000000"/>
                </a:solidFill>
                <a:latin typeface="Lora Bold Italics"/>
              </a:rPr>
              <a:t>.)</a:t>
            </a:r>
            <a:endParaRPr lang="en-US" sz="3200" dirty="0">
              <a:solidFill>
                <a:srgbClr val="000000"/>
              </a:solidFill>
              <a:latin typeface="Lora Bold Italics"/>
            </a:endParaRP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2C05CED0-5422-ADAC-F3AA-DF115D3E9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410960"/>
              </p:ext>
            </p:extLst>
          </p:nvPr>
        </p:nvGraphicFramePr>
        <p:xfrm>
          <a:off x="1143000" y="1579047"/>
          <a:ext cx="7048500" cy="453503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903497">
                  <a:extLst>
                    <a:ext uri="{9D8B030D-6E8A-4147-A177-3AD203B41FA5}">
                      <a16:colId xmlns:a16="http://schemas.microsoft.com/office/drawing/2014/main" val="2219593539"/>
                    </a:ext>
                  </a:extLst>
                </a:gridCol>
                <a:gridCol w="2145003">
                  <a:extLst>
                    <a:ext uri="{9D8B030D-6E8A-4147-A177-3AD203B41FA5}">
                      <a16:colId xmlns:a16="http://schemas.microsoft.com/office/drawing/2014/main" val="2791628569"/>
                    </a:ext>
                  </a:extLst>
                </a:gridCol>
              </a:tblGrid>
              <a:tr h="52297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effectLst/>
                          <a:latin typeface="Lora" pitchFamily="2" charset="-52"/>
                        </a:rPr>
                        <a:t>Управління</a:t>
                      </a:r>
                      <a:r>
                        <a:rPr lang="ru-RU" sz="2000" b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Lora" pitchFamily="2" charset="-52"/>
                        </a:rPr>
                        <a:t>освіти</a:t>
                      </a:r>
                      <a:r>
                        <a:rPr lang="ru-RU" sz="2000" b="1" u="none" strike="noStrike" dirty="0">
                          <a:effectLst/>
                          <a:latin typeface="Lora" pitchFamily="2" charset="-52"/>
                        </a:rPr>
                        <a:t>, </a:t>
                      </a:r>
                      <a:r>
                        <a:rPr lang="ru-RU" sz="2000" b="1" u="none" strike="noStrike" dirty="0" err="1">
                          <a:effectLst/>
                          <a:latin typeface="Lora" pitchFamily="2" charset="-52"/>
                        </a:rPr>
                        <a:t>молоді</a:t>
                      </a:r>
                      <a:r>
                        <a:rPr lang="ru-RU" sz="2000" b="1" u="none" strike="noStrike" dirty="0">
                          <a:effectLst/>
                          <a:latin typeface="Lora" pitchFamily="2" charset="-52"/>
                        </a:rPr>
                        <a:t> та спорту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  <a:latin typeface="Lora" pitchFamily="2" charset="-52"/>
                        </a:rPr>
                        <a:t>6,1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529644"/>
                  </a:ext>
                </a:extLst>
              </a:tr>
              <a:tr h="261488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1" u="none" strike="noStrike" dirty="0">
                          <a:effectLst/>
                          <a:latin typeface="Lora" pitchFamily="2" charset="-52"/>
                        </a:rPr>
                        <a:t> - садочки</a:t>
                      </a:r>
                      <a:endParaRPr lang="uk-UA" sz="2000" b="0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  <a:latin typeface="Lora" pitchFamily="2" charset="-52"/>
                        </a:rPr>
                        <a:t>2,1</a:t>
                      </a:r>
                      <a:endParaRPr lang="uk-UA" sz="2000" b="0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04671"/>
                  </a:ext>
                </a:extLst>
              </a:tr>
              <a:tr h="261488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1" u="none" strike="noStrike" dirty="0">
                          <a:effectLst/>
                          <a:latin typeface="Lora" pitchFamily="2" charset="-52"/>
                        </a:rPr>
                        <a:t> -  школи</a:t>
                      </a:r>
                      <a:endParaRPr lang="uk-UA" sz="2000" b="0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  <a:latin typeface="Lora" pitchFamily="2" charset="-52"/>
                        </a:rPr>
                        <a:t>4,0</a:t>
                      </a:r>
                      <a:endParaRPr lang="uk-UA" sz="2000" b="0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836424"/>
                  </a:ext>
                </a:extLst>
              </a:tr>
              <a:tr h="259111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dirty="0">
                          <a:effectLst/>
                          <a:latin typeface="Lora" pitchFamily="2" charset="-52"/>
                        </a:rPr>
                        <a:t> </a:t>
                      </a:r>
                      <a:endParaRPr lang="uk-UA" sz="2000" b="0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  <a:latin typeface="Lora" pitchFamily="2" charset="-52"/>
                        </a:rPr>
                        <a:t> </a:t>
                      </a:r>
                      <a:endParaRPr lang="uk-UA" sz="2000" b="0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622758"/>
                  </a:ext>
                </a:extLst>
              </a:tr>
              <a:tr h="40207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effectLst/>
                          <a:latin typeface="Lora" pitchFamily="2" charset="-52"/>
                        </a:rPr>
                        <a:t>Управління</a:t>
                      </a:r>
                      <a:r>
                        <a:rPr lang="ru-RU" sz="2000" b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Lora" pitchFamily="2" charset="-52"/>
                        </a:rPr>
                        <a:t>культури</a:t>
                      </a:r>
                      <a:r>
                        <a:rPr lang="ru-RU" sz="2000" b="1" u="none" strike="noStrike" baseline="0" dirty="0">
                          <a:effectLst/>
                          <a:latin typeface="Lora" pitchFamily="2" charset="-52"/>
                        </a:rPr>
                        <a:t> та</a:t>
                      </a:r>
                      <a:r>
                        <a:rPr lang="ru-RU" sz="2000" b="1" u="none" strike="noStrike" dirty="0">
                          <a:effectLst/>
                          <a:latin typeface="Lora" pitchFamily="2" charset="-52"/>
                        </a:rPr>
                        <a:t> туризму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  <a:latin typeface="Lora" pitchFamily="2" charset="-52"/>
                        </a:rPr>
                        <a:t>0,8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039094"/>
                  </a:ext>
                </a:extLst>
              </a:tr>
              <a:tr h="392233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1" u="none" strike="noStrike" dirty="0">
                          <a:effectLst/>
                          <a:latin typeface="Lora" pitchFamily="2" charset="-52"/>
                        </a:rPr>
                        <a:t> - дитяча школа мистецтв</a:t>
                      </a:r>
                      <a:endParaRPr lang="uk-UA" sz="2000" b="0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  <a:latin typeface="Lora" pitchFamily="2" charset="-52"/>
                        </a:rPr>
                        <a:t>0,7</a:t>
                      </a:r>
                      <a:endParaRPr lang="uk-UA" sz="2000" b="0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213850"/>
                  </a:ext>
                </a:extLst>
              </a:tr>
              <a:tr h="832009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1" u="none" strike="noStrike" dirty="0">
                          <a:effectLst/>
                          <a:latin typeface="Lora" pitchFamily="2" charset="-52"/>
                        </a:rPr>
                        <a:t> - міський культурно-мистецький просвітницький центр</a:t>
                      </a:r>
                      <a:endParaRPr lang="uk-UA" sz="2000" b="0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  <a:latin typeface="Lora" pitchFamily="2" charset="-52"/>
                        </a:rPr>
                        <a:t>0,1</a:t>
                      </a:r>
                      <a:endParaRPr lang="uk-UA" sz="2000" b="0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387342"/>
                  </a:ext>
                </a:extLst>
              </a:tr>
              <a:tr h="522977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u="none" strike="noStrike" dirty="0">
                          <a:effectLst/>
                          <a:latin typeface="Lora" pitchFamily="2" charset="-52"/>
                        </a:rPr>
                        <a:t>Управління </a:t>
                      </a:r>
                      <a:r>
                        <a:rPr lang="uk-UA" sz="2000" b="1" u="none" strike="noStrike" dirty="0" err="1">
                          <a:effectLst/>
                          <a:latin typeface="Lora" pitchFamily="2" charset="-52"/>
                        </a:rPr>
                        <a:t>соц.захисту</a:t>
                      </a:r>
                      <a:r>
                        <a:rPr lang="uk-UA" sz="2000" b="1" u="none" strike="noStrike" dirty="0">
                          <a:effectLst/>
                          <a:latin typeface="Lora" pitchFamily="2" charset="-52"/>
                        </a:rPr>
                        <a:t> та праці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  <a:latin typeface="Lora" pitchFamily="2" charset="-52"/>
                        </a:rPr>
                        <a:t>0,1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752719"/>
                  </a:ext>
                </a:extLst>
              </a:tr>
              <a:tr h="368461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uk-UA" sz="2000" i="1" u="none" strike="noStrike" dirty="0">
                          <a:effectLst/>
                          <a:latin typeface="Lora" pitchFamily="2" charset="-52"/>
                        </a:rPr>
                        <a:t>-</a:t>
                      </a:r>
                      <a:r>
                        <a:rPr lang="uk-UA" sz="2000" b="1" i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uk-UA" sz="2000" b="0" i="1" u="none" strike="noStrike" dirty="0">
                          <a:effectLst/>
                          <a:latin typeface="Lora" pitchFamily="2" charset="-52"/>
                        </a:rPr>
                        <a:t>центр надання </a:t>
                      </a:r>
                      <a:r>
                        <a:rPr lang="uk-UA" sz="2000" b="0" i="1" u="none" strike="noStrike" dirty="0" err="1">
                          <a:effectLst/>
                          <a:latin typeface="Lora" pitchFamily="2" charset="-52"/>
                        </a:rPr>
                        <a:t>соц.послуг</a:t>
                      </a:r>
                      <a:endParaRPr lang="uk-UA" sz="2000" b="0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  <a:latin typeface="Lora" pitchFamily="2" charset="-52"/>
                        </a:rPr>
                        <a:t>0,1</a:t>
                      </a:r>
                      <a:endParaRPr lang="uk-UA" sz="2000" b="0" i="1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02036"/>
                  </a:ext>
                </a:extLst>
              </a:tr>
              <a:tr h="551320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u="none" strike="noStrike" dirty="0">
                          <a:effectLst/>
                          <a:latin typeface="Lora" pitchFamily="2" charset="-52"/>
                        </a:rPr>
                        <a:t>РАЗОМ: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u="none" strike="noStrike" dirty="0">
                          <a:effectLst/>
                          <a:latin typeface="Lora" pitchFamily="2" charset="-52"/>
                        </a:rPr>
                        <a:t>7,0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63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69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81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883288"/>
              </p:ext>
            </p:extLst>
          </p:nvPr>
        </p:nvGraphicFramePr>
        <p:xfrm>
          <a:off x="1905000" y="1524000"/>
          <a:ext cx="5334000" cy="5200650"/>
        </p:xfrm>
        <a:graphic>
          <a:graphicData uri="http://schemas.openxmlformats.org/drawingml/2006/table">
            <a:tbl>
              <a:tblPr/>
              <a:tblGrid>
                <a:gridCol w="349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069">
                <a:tc>
                  <a:txBody>
                    <a:bodyPr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Lora Bold"/>
                        </a:rPr>
                        <a:t>Доходи</a:t>
                      </a:r>
                      <a:endParaRPr lang="en-US" sz="2400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Lora Bold"/>
                        </a:rPr>
                        <a:t>335,2</a:t>
                      </a:r>
                      <a:endParaRPr lang="en-US" sz="2400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1400" i="0" dirty="0">
                          <a:solidFill>
                            <a:srgbClr val="000000"/>
                          </a:solidFill>
                          <a:latin typeface="Lora Bold Italics"/>
                        </a:rPr>
                        <a:t>в тому числі</a:t>
                      </a:r>
                      <a:endParaRPr lang="en-US" sz="1400" i="0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endParaRPr lang="en-US" sz="1100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069">
                <a:tc>
                  <a:txBody>
                    <a:bodyPr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 i="1" dirty="0">
                          <a:solidFill>
                            <a:srgbClr val="000000"/>
                          </a:solidFill>
                          <a:latin typeface="Lora"/>
                        </a:rPr>
                        <a:t>загальний фонд</a:t>
                      </a:r>
                      <a:endParaRPr lang="en-US" sz="1100" i="1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i="0" dirty="0">
                          <a:solidFill>
                            <a:srgbClr val="000000"/>
                          </a:solidFill>
                          <a:latin typeface="Lora Bold"/>
                        </a:rPr>
                        <a:t>328,1</a:t>
                      </a:r>
                      <a:endParaRPr lang="en-US" sz="1100" i="0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069">
                <a:tc>
                  <a:txBody>
                    <a:bodyPr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 i="1" dirty="0">
                          <a:solidFill>
                            <a:srgbClr val="000000"/>
                          </a:solidFill>
                          <a:latin typeface="Lora"/>
                        </a:rPr>
                        <a:t>спеціальний фонд</a:t>
                      </a:r>
                      <a:endParaRPr lang="en-US" sz="1100" i="1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i="0" dirty="0">
                          <a:solidFill>
                            <a:srgbClr val="000000"/>
                          </a:solidFill>
                          <a:latin typeface="Lora Bold"/>
                        </a:rPr>
                        <a:t>7,1</a:t>
                      </a:r>
                      <a:endParaRPr lang="en-US" sz="1100" i="0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456">
                <a:tc>
                  <a:txBody>
                    <a:bodyPr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endParaRPr lang="en-US" sz="2400" b="1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endParaRPr lang="en-US" sz="2400" b="1" i="0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069">
                <a:tc>
                  <a:txBody>
                    <a:bodyPr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Lora Bold"/>
                        </a:rPr>
                        <a:t>Видатки</a:t>
                      </a:r>
                      <a:endParaRPr lang="en-US" sz="2400" b="1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Lora Bold"/>
                        </a:rPr>
                        <a:t>335,2</a:t>
                      </a:r>
                      <a:endParaRPr lang="en-US" sz="2400" b="1" i="0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71">
                <a:tc>
                  <a:txBody>
                    <a:bodyPr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Lora Bold Italics"/>
                        </a:rPr>
                        <a:t>в тому числі</a:t>
                      </a:r>
                      <a:endParaRPr lang="en-US" sz="1400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endParaRPr lang="en-US" sz="1100" i="0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069">
                <a:tc>
                  <a:txBody>
                    <a:bodyPr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 i="1" dirty="0">
                          <a:solidFill>
                            <a:srgbClr val="000000"/>
                          </a:solidFill>
                          <a:latin typeface="Lora"/>
                        </a:rPr>
                        <a:t>загальний фонд</a:t>
                      </a:r>
                      <a:endParaRPr lang="en-US" sz="1100" i="1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i="0" dirty="0">
                          <a:solidFill>
                            <a:srgbClr val="000000"/>
                          </a:solidFill>
                          <a:latin typeface="Lora Bold"/>
                        </a:rPr>
                        <a:t>328,1</a:t>
                      </a:r>
                      <a:endParaRPr lang="en-US" sz="1100" i="0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069">
                <a:tc>
                  <a:txBody>
                    <a:bodyPr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 i="1" dirty="0">
                          <a:solidFill>
                            <a:srgbClr val="000000"/>
                          </a:solidFill>
                          <a:latin typeface="Lora"/>
                        </a:rPr>
                        <a:t>спеціальний фонд</a:t>
                      </a:r>
                      <a:endParaRPr lang="en-US" sz="1100" i="1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i="0" dirty="0">
                          <a:solidFill>
                            <a:srgbClr val="000000"/>
                          </a:solidFill>
                          <a:latin typeface="Lora Bold"/>
                        </a:rPr>
                        <a:t>7,1</a:t>
                      </a:r>
                      <a:endParaRPr lang="en-US" sz="1100" i="0" dirty="0"/>
                    </a:p>
                  </a:txBody>
                  <a:tcPr marL="85725" marR="85725" marT="85725" marB="85725" anchor="ctr">
                    <a:lnL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685800" y="304800"/>
            <a:ext cx="8092497" cy="9265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dirty="0">
                <a:solidFill>
                  <a:srgbClr val="283035"/>
                </a:solidFill>
                <a:latin typeface="Lora Bold"/>
              </a:rPr>
              <a:t>Бюджет громади на 2024 </a:t>
            </a:r>
            <a:r>
              <a:rPr lang="en-US" sz="3600" dirty="0" err="1">
                <a:solidFill>
                  <a:srgbClr val="283035"/>
                </a:solidFill>
                <a:latin typeface="Lora Bold"/>
              </a:rPr>
              <a:t>рік</a:t>
            </a:r>
            <a:endParaRPr lang="uk-UA" sz="3600" dirty="0">
              <a:solidFill>
                <a:srgbClr val="283035"/>
              </a:solidFill>
              <a:latin typeface="Lora Bold"/>
            </a:endParaRPr>
          </a:p>
          <a:p>
            <a:pPr algn="ctr">
              <a:lnSpc>
                <a:spcPts val="3600"/>
              </a:lnSpc>
            </a:pPr>
            <a:r>
              <a:rPr lang="uk-UA" sz="3600" dirty="0">
                <a:solidFill>
                  <a:srgbClr val="283035"/>
                </a:solidFill>
                <a:latin typeface="Lora Bold"/>
              </a:rPr>
              <a:t>                                                 </a:t>
            </a:r>
            <a:r>
              <a:rPr lang="uk-UA" sz="1400" dirty="0">
                <a:solidFill>
                  <a:srgbClr val="283035"/>
                </a:solidFill>
                <a:latin typeface="Lora Bold"/>
              </a:rPr>
              <a:t>(</a:t>
            </a:r>
            <a:r>
              <a:rPr lang="uk-UA" sz="1400" dirty="0" err="1">
                <a:solidFill>
                  <a:srgbClr val="283035"/>
                </a:solidFill>
                <a:latin typeface="Lora Bold"/>
              </a:rPr>
              <a:t>млн.грн</a:t>
            </a:r>
            <a:r>
              <a:rPr lang="uk-UA" sz="1400" dirty="0">
                <a:solidFill>
                  <a:srgbClr val="283035"/>
                </a:solidFill>
                <a:latin typeface="Lora Bold"/>
              </a:rPr>
              <a:t>.)</a:t>
            </a:r>
            <a:endParaRPr lang="en-US" sz="3600" dirty="0">
              <a:solidFill>
                <a:srgbClr val="283035"/>
              </a:solidFill>
              <a:latin typeface="Lora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27148"/>
              </p:ext>
            </p:extLst>
          </p:nvPr>
        </p:nvGraphicFramePr>
        <p:xfrm>
          <a:off x="914400" y="1524000"/>
          <a:ext cx="7924800" cy="5012490"/>
        </p:xfrm>
        <a:graphic>
          <a:graphicData uri="http://schemas.openxmlformats.org/drawingml/2006/table">
            <a:tbl>
              <a:tblPr/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2395">
                <a:tc>
                  <a:txBody>
                    <a:bodyPr/>
                    <a:lstStyle/>
                    <a:p>
                      <a:pPr algn="l">
                        <a:lnSpc>
                          <a:spcPts val="1304"/>
                        </a:lnSpc>
                        <a:defRPr/>
                      </a:pPr>
                      <a:r>
                        <a:rPr lang="en-US" sz="2800" b="1" spc="-53" dirty="0">
                          <a:solidFill>
                            <a:srgbClr val="000000"/>
                          </a:solidFill>
                          <a:latin typeface="Lora Bold"/>
                        </a:rPr>
                        <a:t>Доходи загального </a:t>
                      </a:r>
                      <a:r>
                        <a:rPr lang="en-US" sz="2800" b="1" spc="-53" dirty="0" err="1">
                          <a:solidFill>
                            <a:srgbClr val="000000"/>
                          </a:solidFill>
                          <a:latin typeface="Lora Bold"/>
                        </a:rPr>
                        <a:t>фонду</a:t>
                      </a:r>
                      <a:r>
                        <a:rPr lang="en-US" sz="2800" b="1" spc="-53" dirty="0">
                          <a:solidFill>
                            <a:srgbClr val="000000"/>
                          </a:solidFill>
                          <a:latin typeface="Lora Bold"/>
                        </a:rPr>
                        <a:t> – </a:t>
                      </a:r>
                      <a:endParaRPr lang="uk-UA" sz="2800" b="1" spc="-53" dirty="0">
                        <a:solidFill>
                          <a:srgbClr val="000000"/>
                        </a:solidFill>
                        <a:latin typeface="Lora Bold"/>
                      </a:endParaRPr>
                    </a:p>
                    <a:p>
                      <a:pPr algn="l">
                        <a:lnSpc>
                          <a:spcPts val="1304"/>
                        </a:lnSpc>
                        <a:defRPr/>
                      </a:pPr>
                      <a:endParaRPr lang="uk-UA" sz="2800" b="1" spc="-53" dirty="0">
                        <a:solidFill>
                          <a:srgbClr val="000000"/>
                        </a:solidFill>
                        <a:latin typeface="Lora Bold"/>
                      </a:endParaRPr>
                    </a:p>
                    <a:p>
                      <a:pPr algn="l">
                        <a:lnSpc>
                          <a:spcPts val="1304"/>
                        </a:lnSpc>
                        <a:defRPr/>
                      </a:pPr>
                      <a:r>
                        <a:rPr lang="en-US" sz="2800" b="1" spc="-53" dirty="0" err="1">
                          <a:solidFill>
                            <a:srgbClr val="000000"/>
                          </a:solidFill>
                          <a:latin typeface="Lora Bold"/>
                        </a:rPr>
                        <a:t>всього</a:t>
                      </a:r>
                      <a:endParaRPr lang="en-US" sz="2800" b="1" dirty="0"/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7"/>
                        </a:lnSpc>
                        <a:defRPr/>
                      </a:pPr>
                      <a:r>
                        <a:rPr lang="en-US" sz="2800" b="1" spc="-50" dirty="0">
                          <a:solidFill>
                            <a:srgbClr val="000000"/>
                          </a:solidFill>
                          <a:latin typeface="Lora Bold"/>
                        </a:rPr>
                        <a:t>328,1</a:t>
                      </a:r>
                      <a:endParaRPr lang="en-US" sz="2800" b="1" dirty="0"/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764">
                <a:tc>
                  <a:txBody>
                    <a:bodyPr/>
                    <a:lstStyle/>
                    <a:p>
                      <a:pPr algn="l">
                        <a:lnSpc>
                          <a:spcPts val="1304"/>
                        </a:lnSpc>
                        <a:defRPr/>
                      </a:pPr>
                      <a:r>
                        <a:rPr lang="en-US" sz="1800" i="1" spc="-53" dirty="0">
                          <a:solidFill>
                            <a:srgbClr val="000000"/>
                          </a:solidFill>
                          <a:latin typeface="Lora Bold Italics"/>
                        </a:rPr>
                        <a:t>з них:</a:t>
                      </a:r>
                      <a:endParaRPr lang="en-US" sz="1800" i="1" dirty="0"/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4"/>
                        </a:lnSpc>
                        <a:defRPr/>
                      </a:pPr>
                      <a:endParaRPr lang="en-US" sz="1100" dirty="0"/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51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1304"/>
                        </a:lnSpc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000" b="1" i="0" spc="-53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 </a:t>
                      </a:r>
                      <a:r>
                        <a:rPr lang="en-US" sz="2000" b="1" i="0" spc="-53" dirty="0" err="1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Власні</a:t>
                      </a:r>
                      <a:r>
                        <a:rPr lang="en-US" sz="2000" b="1" i="0" spc="-53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 доходи</a:t>
                      </a:r>
                      <a:endParaRPr lang="en-US" sz="2000" b="1" i="0" dirty="0">
                        <a:latin typeface="Lora" pitchFamily="2" charset="-52"/>
                      </a:endParaRPr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4"/>
                        </a:lnSpc>
                        <a:defRPr/>
                      </a:pPr>
                      <a:r>
                        <a:rPr lang="en-US" sz="2000" spc="-53" dirty="0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200,0</a:t>
                      </a:r>
                      <a:endParaRPr lang="en-US" sz="2000" dirty="0">
                        <a:latin typeface="Lora Bold" panose="020B0604020202020204" charset="-52"/>
                      </a:endParaRPr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51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1304"/>
                        </a:lnSpc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000" b="1" i="0" spc="-53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 </a:t>
                      </a:r>
                      <a:r>
                        <a:rPr lang="en-US" sz="2000" b="1" i="0" spc="-53" dirty="0" err="1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Трансферти</a:t>
                      </a:r>
                      <a:endParaRPr lang="en-US" sz="2000" b="1" i="0" dirty="0">
                        <a:latin typeface="Lora" pitchFamily="2" charset="-52"/>
                      </a:endParaRPr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4"/>
                        </a:lnSpc>
                        <a:defRPr/>
                      </a:pPr>
                      <a:r>
                        <a:rPr lang="en-US" sz="2000" spc="-53" dirty="0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128,1</a:t>
                      </a:r>
                      <a:endParaRPr lang="en-US" sz="2000" dirty="0">
                        <a:latin typeface="Lora Bold" panose="020B0604020202020204" charset="-52"/>
                      </a:endParaRPr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243">
                <a:tc>
                  <a:txBody>
                    <a:bodyPr/>
                    <a:lstStyle/>
                    <a:p>
                      <a:pPr algn="l">
                        <a:lnSpc>
                          <a:spcPts val="1304"/>
                        </a:lnSpc>
                        <a:defRPr/>
                      </a:pPr>
                      <a:r>
                        <a:rPr lang="en-US" sz="1800" i="1" spc="-53" dirty="0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в т.ч</a:t>
                      </a:r>
                      <a:r>
                        <a:rPr lang="en-US" sz="1800" spc="-53" dirty="0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.</a:t>
                      </a:r>
                      <a:endParaRPr lang="en-US" sz="1800" dirty="0">
                        <a:latin typeface="Lora Bold" panose="020B0604020202020204" charset="-52"/>
                      </a:endParaRPr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4"/>
                        </a:lnSpc>
                        <a:defRPr/>
                      </a:pPr>
                      <a:endParaRPr lang="en-US" sz="2000" dirty="0">
                        <a:latin typeface="Lora Bold" panose="020B0604020202020204" charset="-52"/>
                      </a:endParaRPr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243">
                <a:tc>
                  <a:txBody>
                    <a:bodyPr/>
                    <a:lstStyle/>
                    <a:p>
                      <a:pPr algn="l">
                        <a:lnSpc>
                          <a:spcPts val="1304"/>
                        </a:lnSpc>
                        <a:defRPr/>
                      </a:pPr>
                      <a:r>
                        <a:rPr lang="uk-UA" sz="1800" spc="-53" dirty="0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- </a:t>
                      </a:r>
                      <a:r>
                        <a:rPr lang="en-US" sz="1800" spc="-53" dirty="0" err="1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Базова</a:t>
                      </a:r>
                      <a:r>
                        <a:rPr lang="en-US" sz="1800" spc="-53" dirty="0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 дотація</a:t>
                      </a:r>
                      <a:endParaRPr lang="en-US" sz="1800" dirty="0">
                        <a:latin typeface="Lora Bold" panose="020B0604020202020204" charset="-52"/>
                      </a:endParaRPr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4"/>
                        </a:lnSpc>
                        <a:defRPr/>
                      </a:pPr>
                      <a:r>
                        <a:rPr lang="en-US" sz="2000" spc="-53" dirty="0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24,5</a:t>
                      </a:r>
                      <a:endParaRPr lang="en-US" sz="2000" dirty="0">
                        <a:latin typeface="Lora Bold" panose="020B0604020202020204" charset="-52"/>
                      </a:endParaRPr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243">
                <a:tc>
                  <a:txBody>
                    <a:bodyPr/>
                    <a:lstStyle/>
                    <a:p>
                      <a:pPr algn="l">
                        <a:lnSpc>
                          <a:spcPts val="1304"/>
                        </a:lnSpc>
                        <a:defRPr/>
                      </a:pPr>
                      <a:r>
                        <a:rPr lang="uk-UA" sz="1800" spc="-53" dirty="0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- </a:t>
                      </a:r>
                      <a:r>
                        <a:rPr lang="en-US" sz="1800" spc="-53" dirty="0" err="1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Освітня</a:t>
                      </a:r>
                      <a:r>
                        <a:rPr lang="en-US" sz="1800" spc="-53" dirty="0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 субвенція</a:t>
                      </a:r>
                      <a:endParaRPr lang="en-US" sz="1800" dirty="0">
                        <a:latin typeface="Lora Bold" panose="020B0604020202020204" charset="-52"/>
                      </a:endParaRPr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4"/>
                        </a:lnSpc>
                        <a:defRPr/>
                      </a:pPr>
                      <a:r>
                        <a:rPr lang="en-US" sz="2000" spc="-53" dirty="0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99,6</a:t>
                      </a:r>
                      <a:endParaRPr lang="en-US" sz="2000" dirty="0">
                        <a:latin typeface="Lora Bold" panose="020B0604020202020204" charset="-52"/>
                      </a:endParaRPr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6787">
                <a:tc>
                  <a:txBody>
                    <a:bodyPr/>
                    <a:lstStyle/>
                    <a:p>
                      <a:pPr algn="l">
                        <a:lnSpc>
                          <a:spcPts val="1304"/>
                        </a:lnSpc>
                        <a:defRPr/>
                      </a:pPr>
                      <a:r>
                        <a:rPr lang="uk-UA" sz="1800" spc="-53" dirty="0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- </a:t>
                      </a:r>
                      <a:r>
                        <a:rPr lang="en-US" sz="1800" spc="-53" dirty="0" err="1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Додаткова</a:t>
                      </a:r>
                      <a:r>
                        <a:rPr lang="en-US" sz="1800" spc="-53" dirty="0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 дотація на медицину і освіту</a:t>
                      </a:r>
                      <a:endParaRPr lang="en-US" sz="1800" dirty="0">
                        <a:latin typeface="Lora Bold" panose="020B0604020202020204" charset="-52"/>
                      </a:endParaRPr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4"/>
                        </a:lnSpc>
                        <a:defRPr/>
                      </a:pPr>
                      <a:r>
                        <a:rPr lang="en-US" sz="2000" spc="-53" dirty="0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2,0</a:t>
                      </a:r>
                      <a:endParaRPr lang="en-US" sz="2000" dirty="0">
                        <a:latin typeface="Lora Bold" panose="020B0604020202020204" charset="-52"/>
                      </a:endParaRPr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3795">
                <a:tc>
                  <a:txBody>
                    <a:bodyPr/>
                    <a:lstStyle/>
                    <a:p>
                      <a:pPr algn="l">
                        <a:lnSpc>
                          <a:spcPts val="1304"/>
                        </a:lnSpc>
                        <a:defRPr/>
                      </a:pPr>
                      <a:r>
                        <a:rPr lang="uk-UA" sz="1800" spc="-53" dirty="0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- </a:t>
                      </a:r>
                      <a:r>
                        <a:rPr lang="en-US" sz="1800" spc="-53" dirty="0" err="1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Субвенція</a:t>
                      </a:r>
                      <a:r>
                        <a:rPr lang="en-US" sz="1800" spc="-53" dirty="0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 на інклюзивно-ресурсний центр</a:t>
                      </a:r>
                      <a:endParaRPr lang="en-US" sz="1800" dirty="0">
                        <a:latin typeface="Lora Bold" panose="020B0604020202020204" charset="-52"/>
                      </a:endParaRPr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4"/>
                        </a:lnSpc>
                        <a:defRPr/>
                      </a:pPr>
                      <a:r>
                        <a:rPr lang="en-US" sz="2000" spc="-53" dirty="0">
                          <a:solidFill>
                            <a:srgbClr val="000000"/>
                          </a:solidFill>
                          <a:latin typeface="Lora Bold" panose="020B0604020202020204" charset="-52"/>
                        </a:rPr>
                        <a:t>2,0</a:t>
                      </a:r>
                      <a:endParaRPr lang="en-US" sz="2000" dirty="0">
                        <a:latin typeface="Lora Bold" panose="020B0604020202020204" charset="-52"/>
                      </a:endParaRPr>
                    </a:p>
                  </a:txBody>
                  <a:tcPr marL="133350" marR="133350" marT="133350" marB="133350" anchor="ctr">
                    <a:lnL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342900" y="533400"/>
            <a:ext cx="9067800" cy="8367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uk-UA" sz="3200" dirty="0">
                <a:solidFill>
                  <a:srgbClr val="283035"/>
                </a:solidFill>
                <a:latin typeface="Lora Bold"/>
              </a:rPr>
              <a:t>Д</a:t>
            </a:r>
            <a:r>
              <a:rPr lang="en-US" sz="3200" dirty="0" err="1">
                <a:solidFill>
                  <a:srgbClr val="283035"/>
                </a:solidFill>
                <a:latin typeface="Lora Bold"/>
              </a:rPr>
              <a:t>оход</a:t>
            </a:r>
            <a:r>
              <a:rPr lang="uk-UA" sz="3200" dirty="0">
                <a:solidFill>
                  <a:srgbClr val="283035"/>
                </a:solidFill>
                <a:latin typeface="Lora Bold"/>
              </a:rPr>
              <a:t>и</a:t>
            </a:r>
            <a:r>
              <a:rPr lang="en-US" sz="3200" dirty="0">
                <a:solidFill>
                  <a:srgbClr val="283035"/>
                </a:solidFill>
                <a:latin typeface="Lora Bold"/>
              </a:rPr>
              <a:t> загального </a:t>
            </a:r>
            <a:r>
              <a:rPr lang="en-US" sz="3200" dirty="0" err="1">
                <a:solidFill>
                  <a:srgbClr val="283035"/>
                </a:solidFill>
                <a:latin typeface="Lora Bold"/>
              </a:rPr>
              <a:t>фонду</a:t>
            </a:r>
            <a:r>
              <a:rPr lang="en-US" sz="3200" dirty="0">
                <a:solidFill>
                  <a:srgbClr val="283035"/>
                </a:solidFill>
                <a:latin typeface="Lora Bold"/>
              </a:rPr>
              <a:t> </a:t>
            </a:r>
            <a:r>
              <a:rPr lang="en-US" sz="3200" dirty="0" err="1">
                <a:solidFill>
                  <a:srgbClr val="283035"/>
                </a:solidFill>
                <a:latin typeface="Lora Bold"/>
              </a:rPr>
              <a:t>бюджету</a:t>
            </a:r>
            <a:r>
              <a:rPr lang="en-US" sz="3200" dirty="0">
                <a:solidFill>
                  <a:srgbClr val="283035"/>
                </a:solidFill>
                <a:latin typeface="Lora Bold"/>
              </a:rPr>
              <a:t> </a:t>
            </a:r>
            <a:endParaRPr lang="uk-UA" sz="3200" dirty="0">
              <a:solidFill>
                <a:srgbClr val="283035"/>
              </a:solidFill>
              <a:latin typeface="Lora Bold"/>
            </a:endParaRPr>
          </a:p>
          <a:p>
            <a:pPr algn="ctr">
              <a:lnSpc>
                <a:spcPts val="3200"/>
              </a:lnSpc>
            </a:pPr>
            <a:r>
              <a:rPr lang="uk-UA" sz="3200" dirty="0">
                <a:solidFill>
                  <a:srgbClr val="283035"/>
                </a:solidFill>
                <a:latin typeface="Lora Bold"/>
              </a:rPr>
              <a:t>                     </a:t>
            </a:r>
            <a:r>
              <a:rPr lang="en-US" sz="3200" dirty="0" err="1">
                <a:solidFill>
                  <a:srgbClr val="283035"/>
                </a:solidFill>
                <a:latin typeface="Lora Bold"/>
              </a:rPr>
              <a:t>на</a:t>
            </a:r>
            <a:r>
              <a:rPr lang="en-US" sz="3200" dirty="0">
                <a:solidFill>
                  <a:srgbClr val="283035"/>
                </a:solidFill>
                <a:latin typeface="Lora Bold"/>
              </a:rPr>
              <a:t> 2024 </a:t>
            </a:r>
            <a:r>
              <a:rPr lang="en-US" sz="3200" dirty="0" err="1">
                <a:solidFill>
                  <a:srgbClr val="283035"/>
                </a:solidFill>
                <a:latin typeface="Lora Bold"/>
              </a:rPr>
              <a:t>рік</a:t>
            </a:r>
            <a:r>
              <a:rPr lang="en-US" sz="3200" dirty="0">
                <a:solidFill>
                  <a:srgbClr val="283035"/>
                </a:solidFill>
                <a:latin typeface="Lora Bold"/>
              </a:rPr>
              <a:t>  </a:t>
            </a:r>
            <a:r>
              <a:rPr lang="uk-UA" sz="3200" dirty="0">
                <a:solidFill>
                  <a:srgbClr val="283035"/>
                </a:solidFill>
                <a:latin typeface="Lora Bold"/>
              </a:rPr>
              <a:t>      </a:t>
            </a:r>
            <a:r>
              <a:rPr lang="uk-UA" sz="3600" dirty="0">
                <a:solidFill>
                  <a:srgbClr val="283035"/>
                </a:solidFill>
                <a:latin typeface="Lora Bold"/>
              </a:rPr>
              <a:t> </a:t>
            </a:r>
            <a:r>
              <a:rPr lang="en-US" dirty="0">
                <a:solidFill>
                  <a:srgbClr val="283035"/>
                </a:solidFill>
                <a:latin typeface="Lora Bold"/>
              </a:rPr>
              <a:t>(млн.грн.)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16496" y="47625"/>
            <a:ext cx="8314316" cy="1087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dirty="0">
                <a:latin typeface="Droid Serif Bold"/>
              </a:rPr>
              <a:t>Структура </a:t>
            </a:r>
            <a:r>
              <a:rPr lang="en-US" sz="3000" u="sng" dirty="0">
                <a:latin typeface="Droid Serif Bold"/>
              </a:rPr>
              <a:t>власних</a:t>
            </a:r>
            <a:r>
              <a:rPr lang="en-US" sz="3000" dirty="0">
                <a:latin typeface="Droid Serif Bold"/>
              </a:rPr>
              <a:t> доходів загального фонду бюджету на 2024 рік</a:t>
            </a:r>
          </a:p>
          <a:p>
            <a:pPr algn="ctr">
              <a:lnSpc>
                <a:spcPts val="2400"/>
              </a:lnSpc>
            </a:pPr>
            <a:endParaRPr lang="en-US" sz="3000" dirty="0">
              <a:solidFill>
                <a:srgbClr val="283035"/>
              </a:solidFill>
              <a:latin typeface="Droid Serif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53098" y="6801095"/>
            <a:ext cx="7517330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000" b="1" dirty="0">
                <a:solidFill>
                  <a:srgbClr val="C00000"/>
                </a:solidFill>
                <a:latin typeface="Lora" pitchFamily="2" charset="-52"/>
              </a:rPr>
              <a:t>Втрати: "військовий" ПДФО - 7,0 млн.грн.</a:t>
            </a:r>
          </a:p>
          <a:p>
            <a:pPr algn="ctr">
              <a:lnSpc>
                <a:spcPts val="2430"/>
              </a:lnSpc>
            </a:pPr>
            <a:endParaRPr lang="en-US" sz="2314" dirty="0">
              <a:solidFill>
                <a:srgbClr val="283035"/>
              </a:solidFill>
              <a:latin typeface="Lora Bold"/>
            </a:endParaRPr>
          </a:p>
        </p:txBody>
      </p:sp>
      <p:graphicFrame>
        <p:nvGraphicFramePr>
          <p:cNvPr id="6" name="Диаграмма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338577"/>
              </p:ext>
            </p:extLst>
          </p:nvPr>
        </p:nvGraphicFramePr>
        <p:xfrm>
          <a:off x="228600" y="914400"/>
          <a:ext cx="9067800" cy="577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14375" y="0"/>
            <a:ext cx="8610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dirty="0" err="1">
                <a:solidFill>
                  <a:srgbClr val="000000"/>
                </a:solidFill>
                <a:latin typeface="Lora Bold Italics"/>
              </a:rPr>
              <a:t>Особливості</a:t>
            </a:r>
            <a:r>
              <a:rPr lang="ru-RU" sz="2400" dirty="0">
                <a:solidFill>
                  <a:srgbClr val="000000"/>
                </a:solidFill>
                <a:latin typeface="Lora Bold Italic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Lora Bold Italics"/>
              </a:rPr>
              <a:t>планування</a:t>
            </a:r>
            <a:r>
              <a:rPr lang="ru-RU" sz="2400" dirty="0">
                <a:solidFill>
                  <a:srgbClr val="000000"/>
                </a:solidFill>
                <a:latin typeface="Lora Bold Italic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Lora Bold Italics"/>
              </a:rPr>
              <a:t>власних</a:t>
            </a:r>
            <a:r>
              <a:rPr lang="ru-RU" sz="2400" dirty="0">
                <a:solidFill>
                  <a:srgbClr val="000000"/>
                </a:solidFill>
                <a:latin typeface="Lora Bold Italic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Lora Bold Italics"/>
              </a:rPr>
              <a:t>доходів</a:t>
            </a:r>
            <a:endParaRPr lang="ru-RU" sz="2400" dirty="0">
              <a:solidFill>
                <a:srgbClr val="000000"/>
              </a:solidFill>
              <a:latin typeface="Lora Bold Italics"/>
            </a:endParaRPr>
          </a:p>
          <a:p>
            <a:pPr algn="ctr">
              <a:spcBef>
                <a:spcPct val="0"/>
              </a:spcBef>
            </a:pPr>
            <a:r>
              <a:rPr lang="uk-UA" sz="1400" dirty="0">
                <a:solidFill>
                  <a:srgbClr val="000000"/>
                </a:solidFill>
                <a:latin typeface="Lora Bold Italics"/>
              </a:rPr>
              <a:t>                                                                                                                                                           (</a:t>
            </a:r>
            <a:r>
              <a:rPr lang="uk-UA" sz="1400" dirty="0" err="1">
                <a:solidFill>
                  <a:srgbClr val="000000"/>
                </a:solidFill>
                <a:latin typeface="Lora Bold Italics"/>
              </a:rPr>
              <a:t>млн.грн</a:t>
            </a:r>
            <a:r>
              <a:rPr lang="uk-UA" sz="1400" dirty="0">
                <a:solidFill>
                  <a:srgbClr val="000000"/>
                </a:solidFill>
                <a:latin typeface="Lora Bold Italics"/>
              </a:rPr>
              <a:t>.)</a:t>
            </a:r>
            <a:endParaRPr lang="en-US" sz="1400" dirty="0">
              <a:solidFill>
                <a:srgbClr val="000000"/>
              </a:solidFill>
              <a:latin typeface="Lora Bold Italics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3800D382-515C-808D-55B9-DE2BD1C83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74844"/>
              </p:ext>
            </p:extLst>
          </p:nvPr>
        </p:nvGraphicFramePr>
        <p:xfrm>
          <a:off x="152400" y="584775"/>
          <a:ext cx="9334500" cy="665422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81524">
                  <a:extLst>
                    <a:ext uri="{9D8B030D-6E8A-4147-A177-3AD203B41FA5}">
                      <a16:colId xmlns:a16="http://schemas.microsoft.com/office/drawing/2014/main" val="2055026289"/>
                    </a:ext>
                  </a:extLst>
                </a:gridCol>
                <a:gridCol w="889298">
                  <a:extLst>
                    <a:ext uri="{9D8B030D-6E8A-4147-A177-3AD203B41FA5}">
                      <a16:colId xmlns:a16="http://schemas.microsoft.com/office/drawing/2014/main" val="1331074305"/>
                    </a:ext>
                  </a:extLst>
                </a:gridCol>
                <a:gridCol w="864248">
                  <a:extLst>
                    <a:ext uri="{9D8B030D-6E8A-4147-A177-3AD203B41FA5}">
                      <a16:colId xmlns:a16="http://schemas.microsoft.com/office/drawing/2014/main" val="716341750"/>
                    </a:ext>
                  </a:extLst>
                </a:gridCol>
                <a:gridCol w="601217">
                  <a:extLst>
                    <a:ext uri="{9D8B030D-6E8A-4147-A177-3AD203B41FA5}">
                      <a16:colId xmlns:a16="http://schemas.microsoft.com/office/drawing/2014/main" val="2517280248"/>
                    </a:ext>
                  </a:extLst>
                </a:gridCol>
                <a:gridCol w="5298213">
                  <a:extLst>
                    <a:ext uri="{9D8B030D-6E8A-4147-A177-3AD203B41FA5}">
                      <a16:colId xmlns:a16="http://schemas.microsoft.com/office/drawing/2014/main" val="1474150555"/>
                    </a:ext>
                  </a:extLst>
                </a:gridCol>
              </a:tblGrid>
              <a:tr h="62003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 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Lora" pitchFamily="2" charset="-52"/>
                        </a:rPr>
                        <a:t>очікув</a:t>
                      </a:r>
                      <a:r>
                        <a:rPr lang="ru-RU" sz="1200" b="1" u="none" strike="noStrike" dirty="0">
                          <a:effectLst/>
                          <a:latin typeface="Lora" pitchFamily="2" charset="-52"/>
                        </a:rPr>
                        <a:t>. факт за 2023 </a:t>
                      </a:r>
                      <a:r>
                        <a:rPr lang="ru-RU" sz="1200" b="1" u="none" strike="noStrike" dirty="0" err="1">
                          <a:effectLst/>
                          <a:latin typeface="Lora" pitchFamily="2" charset="-52"/>
                        </a:rPr>
                        <a:t>рік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  <a:latin typeface="Lora" pitchFamily="2" charset="-52"/>
                        </a:rPr>
                        <a:t>план на 2024 рік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none" strike="noStrike">
                          <a:effectLst/>
                          <a:latin typeface="Lora" pitchFamily="2" charset="-52"/>
                        </a:rPr>
                        <a:t>     %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Lora" pitchFamily="2" charset="-52"/>
                        </a:rPr>
                        <a:t>пояснення</a:t>
                      </a:r>
                      <a:r>
                        <a:rPr lang="ru-RU" sz="1400" b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  <a:latin typeface="Lora" pitchFamily="2" charset="-52"/>
                        </a:rPr>
                        <a:t>щодо</a:t>
                      </a:r>
                      <a:r>
                        <a:rPr lang="ru-RU" sz="1400" b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  <a:latin typeface="Lora" pitchFamily="2" charset="-52"/>
                        </a:rPr>
                        <a:t>планування</a:t>
                      </a:r>
                      <a:r>
                        <a:rPr lang="ru-RU" sz="1400" b="1" u="none" strike="noStrike" dirty="0">
                          <a:effectLst/>
                          <a:latin typeface="Lora" pitchFamily="2" charset="-52"/>
                        </a:rPr>
                        <a:t> на 2024 </a:t>
                      </a:r>
                      <a:r>
                        <a:rPr lang="ru-RU" sz="1400" b="1" u="none" strike="noStrike" dirty="0" err="1">
                          <a:effectLst/>
                          <a:latin typeface="Lora" pitchFamily="2" charset="-52"/>
                        </a:rPr>
                        <a:t>рік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787396"/>
                  </a:ext>
                </a:extLst>
              </a:tr>
              <a:tr h="649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Lora" pitchFamily="2" charset="-52"/>
                        </a:rPr>
                        <a:t>Податок</a:t>
                      </a:r>
                      <a:r>
                        <a:rPr lang="ru-RU" sz="1400" b="1" u="none" strike="noStrike" dirty="0">
                          <a:effectLst/>
                          <a:latin typeface="Lora" pitchFamily="2" charset="-52"/>
                        </a:rPr>
                        <a:t> на доходи </a:t>
                      </a:r>
                      <a:r>
                        <a:rPr lang="ru-RU" sz="1400" b="1" u="none" strike="noStrike" dirty="0" err="1">
                          <a:effectLst/>
                          <a:latin typeface="Lora" pitchFamily="2" charset="-52"/>
                        </a:rPr>
                        <a:t>фізичних</a:t>
                      </a:r>
                      <a:r>
                        <a:rPr lang="ru-RU" sz="1400" b="1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  <a:latin typeface="Lora" pitchFamily="2" charset="-52"/>
                        </a:rPr>
                        <a:t>осіб</a:t>
                      </a:r>
                      <a:r>
                        <a:rPr lang="ru-RU" sz="1400" b="1" u="none" strike="noStrike" dirty="0">
                          <a:effectLst/>
                          <a:latin typeface="Lora" pitchFamily="2" charset="-52"/>
                        </a:rPr>
                        <a:t>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114,7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Lora" pitchFamily="2" charset="-52"/>
                        </a:rPr>
                        <a:t>124,4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Lora" pitchFamily="2" charset="-52"/>
                        </a:rPr>
                        <a:t>108,5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Lora" pitchFamily="2" charset="-52"/>
                        </a:rPr>
                        <a:t> 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06748"/>
                  </a:ext>
                </a:extLst>
              </a:tr>
              <a:tr h="107935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 dirty="0">
                          <a:effectLst/>
                          <a:latin typeface="Lora" pitchFamily="2" charset="-52"/>
                        </a:rPr>
                        <a:t> - "зарплатний" ПДФО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82,1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97,0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118,1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Врахований ріст мінімальної заробітної плати - 116,0% та окладу 1 тарифного розряду ЄТС - 120,9%: відповідно заплановано ріст зарплатного ПДФО 118,1%.</a:t>
                      </a:r>
                      <a:r>
                        <a:rPr lang="uk-UA" sz="1400" u="none" strike="noStrike" baseline="0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Не планувалися одноразові надходження, зокрема 617 </a:t>
                      </a:r>
                      <a:r>
                        <a:rPr lang="uk-UA" sz="1400" u="none" strike="noStrike" dirty="0" err="1">
                          <a:effectLst/>
                          <a:latin typeface="Lora" pitchFamily="2" charset="-52"/>
                        </a:rPr>
                        <a:t>тис.грн</a:t>
                      </a:r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. від "</a:t>
                      </a:r>
                      <a:r>
                        <a:rPr lang="uk-UA" sz="1400" u="none" strike="noStrike" dirty="0" err="1">
                          <a:effectLst/>
                          <a:latin typeface="Lora" pitchFamily="2" charset="-52"/>
                        </a:rPr>
                        <a:t>Енселко</a:t>
                      </a:r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 Агро" 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52564"/>
                  </a:ext>
                </a:extLst>
              </a:tr>
              <a:tr h="43384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u="none" strike="noStrike" dirty="0">
                          <a:effectLst/>
                          <a:latin typeface="Lora" pitchFamily="2" charset="-52"/>
                        </a:rPr>
                        <a:t> - "військовий" ПДФО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Lora" pitchFamily="2" charset="-52"/>
                        </a:rPr>
                        <a:t>6,9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0,0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Lora" pitchFamily="2" charset="-52"/>
                        </a:rPr>
                        <a:t>0,0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Втрата ресурсу – 7 </a:t>
                      </a:r>
                      <a:r>
                        <a:rPr lang="uk-UA" sz="1400" u="none" strike="noStrike" dirty="0" err="1">
                          <a:effectLst/>
                          <a:latin typeface="Lora" pitchFamily="2" charset="-52"/>
                        </a:rPr>
                        <a:t>млн.грн</a:t>
                      </a:r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.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019535"/>
                  </a:ext>
                </a:extLst>
              </a:tr>
              <a:tr h="649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Lora" pitchFamily="2" charset="-52"/>
                        </a:rPr>
                        <a:t> - ПДФО </a:t>
                      </a:r>
                      <a:r>
                        <a:rPr lang="ru-RU" sz="1400" b="0" u="none" strike="noStrike" dirty="0" err="1">
                          <a:effectLst/>
                          <a:latin typeface="Lora" pitchFamily="2" charset="-52"/>
                        </a:rPr>
                        <a:t>від</a:t>
                      </a:r>
                      <a:r>
                        <a:rPr lang="ru-RU" sz="1400" b="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b="0" u="none" strike="noStrike" dirty="0" err="1">
                          <a:effectLst/>
                          <a:latin typeface="Lora" pitchFamily="2" charset="-52"/>
                        </a:rPr>
                        <a:t>оренди</a:t>
                      </a:r>
                      <a:r>
                        <a:rPr lang="ru-RU" sz="1400" b="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b="0" u="none" strike="noStrike" dirty="0" err="1">
                          <a:effectLst/>
                          <a:latin typeface="Lora" pitchFamily="2" charset="-52"/>
                        </a:rPr>
                        <a:t>паїв</a:t>
                      </a:r>
                      <a:r>
                        <a:rPr lang="ru-RU" sz="1400" b="0" u="none" strike="noStrike" dirty="0">
                          <a:effectLst/>
                          <a:latin typeface="Lora" pitchFamily="2" charset="-52"/>
                        </a:rPr>
                        <a:t> та "зеленого тарифу"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Lora" pitchFamily="2" charset="-52"/>
                        </a:rPr>
                        <a:t>23,5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25,4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108,1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На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рівні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очікуваного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факту поточного року з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врахуванням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незначного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росту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73880"/>
                  </a:ext>
                </a:extLst>
              </a:tr>
              <a:tr h="86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Lora" pitchFamily="2" charset="-52"/>
                        </a:rPr>
                        <a:t> - ПДФО за результатами </a:t>
                      </a:r>
                      <a:r>
                        <a:rPr lang="ru-RU" sz="1400" b="0" u="none" strike="noStrike" dirty="0" err="1">
                          <a:effectLst/>
                          <a:latin typeface="Lora" pitchFamily="2" charset="-52"/>
                        </a:rPr>
                        <a:t>річного</a:t>
                      </a:r>
                      <a:r>
                        <a:rPr lang="ru-RU" sz="1400" b="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b="0" u="none" strike="noStrike" dirty="0" err="1">
                          <a:effectLst/>
                          <a:latin typeface="Lora" pitchFamily="2" charset="-52"/>
                        </a:rPr>
                        <a:t>декларування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Lora" pitchFamily="2" charset="-52"/>
                        </a:rPr>
                        <a:t>1,2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1,0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Lora" pitchFamily="2" charset="-52"/>
                        </a:rPr>
                        <a:t>83,3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На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рівні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очікуваного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факту поточного року за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мінусом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одноразових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надходжень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: 92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тис.грн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. - за продаж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нерухомості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, 153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тис.грн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. - з доходу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іноземної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компанії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, яка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займається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навчанням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34685"/>
                  </a:ext>
                </a:extLst>
              </a:tr>
              <a:tr h="567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Lora" pitchFamily="2" charset="-52"/>
                        </a:rPr>
                        <a:t> - ПДФО у </a:t>
                      </a:r>
                      <a:r>
                        <a:rPr lang="ru-RU" sz="1400" b="0" u="none" strike="noStrike" dirty="0" err="1">
                          <a:effectLst/>
                          <a:latin typeface="Lora" pitchFamily="2" charset="-52"/>
                        </a:rPr>
                        <a:t>вигляді</a:t>
                      </a:r>
                      <a:r>
                        <a:rPr lang="ru-RU" sz="1400" b="0" u="none" strike="noStrike" dirty="0">
                          <a:effectLst/>
                          <a:latin typeface="Lora" pitchFamily="2" charset="-52"/>
                        </a:rPr>
                        <a:t> МПЗ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Lora" pitchFamily="2" charset="-52"/>
                        </a:rPr>
                        <a:t>1,0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1,0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Lora" pitchFamily="2" charset="-52"/>
                        </a:rPr>
                        <a:t>100,0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На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рівні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очікуваного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факту поточного року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694754"/>
                  </a:ext>
                </a:extLst>
              </a:tr>
              <a:tr h="179144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Lora" pitchFamily="2" charset="-52"/>
                        </a:rPr>
                        <a:t>Плата за землю 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21,4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20,4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95,3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Розрахунок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здійснено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по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діючих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договорах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оренди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та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відповідно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до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річного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нарахування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земельного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податку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громадянам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(2,0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млн.грн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.).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Враховано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що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по договорах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оренди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оформлених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за результатами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аукціонів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у 2023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році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(у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квітні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-   39,5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гектарів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на 179,9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тис.грн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.  та в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червні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–  44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гектари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на 621,8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тис.грн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.)  в 2024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році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буде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сплачуватися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починаючи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з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місяця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наступного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за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місяцем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проведення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аукціону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038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81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04800" y="451584"/>
            <a:ext cx="3657600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dirty="0">
                <a:solidFill>
                  <a:srgbClr val="000000"/>
                </a:solidFill>
                <a:latin typeface="Lora Bold Italics"/>
              </a:rPr>
              <a:t>Продовження</a:t>
            </a:r>
            <a:endParaRPr lang="en-US" dirty="0">
              <a:solidFill>
                <a:srgbClr val="000000"/>
              </a:solidFill>
              <a:latin typeface="Lora Bold Italics"/>
            </a:endParaRP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5C25DECC-07F3-B5F3-7FBF-BF51F21D4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65236"/>
              </p:ext>
            </p:extLst>
          </p:nvPr>
        </p:nvGraphicFramePr>
        <p:xfrm>
          <a:off x="76200" y="838200"/>
          <a:ext cx="9448800" cy="636818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64587">
                  <a:extLst>
                    <a:ext uri="{9D8B030D-6E8A-4147-A177-3AD203B41FA5}">
                      <a16:colId xmlns:a16="http://schemas.microsoft.com/office/drawing/2014/main" val="1295595203"/>
                    </a:ext>
                  </a:extLst>
                </a:gridCol>
                <a:gridCol w="892928">
                  <a:extLst>
                    <a:ext uri="{9D8B030D-6E8A-4147-A177-3AD203B41FA5}">
                      <a16:colId xmlns:a16="http://schemas.microsoft.com/office/drawing/2014/main" val="1906043929"/>
                    </a:ext>
                  </a:extLst>
                </a:gridCol>
                <a:gridCol w="867776">
                  <a:extLst>
                    <a:ext uri="{9D8B030D-6E8A-4147-A177-3AD203B41FA5}">
                      <a16:colId xmlns:a16="http://schemas.microsoft.com/office/drawing/2014/main" val="2361089916"/>
                    </a:ext>
                  </a:extLst>
                </a:gridCol>
                <a:gridCol w="603671">
                  <a:extLst>
                    <a:ext uri="{9D8B030D-6E8A-4147-A177-3AD203B41FA5}">
                      <a16:colId xmlns:a16="http://schemas.microsoft.com/office/drawing/2014/main" val="1475717220"/>
                    </a:ext>
                  </a:extLst>
                </a:gridCol>
                <a:gridCol w="5319838">
                  <a:extLst>
                    <a:ext uri="{9D8B030D-6E8A-4147-A177-3AD203B41FA5}">
                      <a16:colId xmlns:a16="http://schemas.microsoft.com/office/drawing/2014/main" val="2157825521"/>
                    </a:ext>
                  </a:extLst>
                </a:gridCol>
              </a:tblGrid>
              <a:tr h="23809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effectLst/>
                          <a:latin typeface="Lora" pitchFamily="2" charset="-52"/>
                        </a:rPr>
                        <a:t>Єдиний податок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35,8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29,5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82,4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sng" strike="noStrike" dirty="0">
                          <a:effectLst/>
                          <a:latin typeface="Lora" pitchFamily="2" charset="-52"/>
                        </a:rPr>
                        <a:t>Юридичні особи</a:t>
                      </a:r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 (відсотки від доходу) - 3,0 </a:t>
                      </a:r>
                      <a:r>
                        <a:rPr lang="uk-UA" sz="1400" u="none" strike="noStrike" dirty="0" err="1">
                          <a:effectLst/>
                          <a:latin typeface="Lora" pitchFamily="2" charset="-52"/>
                        </a:rPr>
                        <a:t>млн.грн</a:t>
                      </a:r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., </a:t>
                      </a:r>
                      <a:r>
                        <a:rPr lang="uk-UA" sz="1400" u="sng" strike="noStrike" dirty="0">
                          <a:effectLst/>
                          <a:latin typeface="Lora" pitchFamily="2" charset="-52"/>
                        </a:rPr>
                        <a:t>фізичні особи (приватні підприємці)</a:t>
                      </a:r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 (1466 платників  - 20,0 </a:t>
                      </a:r>
                      <a:r>
                        <a:rPr lang="uk-UA" sz="1400" u="none" strike="noStrike" dirty="0" err="1">
                          <a:effectLst/>
                          <a:latin typeface="Lora" pitchFamily="2" charset="-52"/>
                        </a:rPr>
                        <a:t>млн.грн</a:t>
                      </a:r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. (1 група - 10% від прожиткового мінімуму (3 028 грн.), 2 група - 16% від мінімальної зарплати (7100 грн.), 3 група - відсотки від доходу) , </a:t>
                      </a:r>
                      <a:r>
                        <a:rPr lang="uk-UA" sz="1400" u="sng" strike="noStrike" dirty="0">
                          <a:effectLst/>
                          <a:latin typeface="Lora" pitchFamily="2" charset="-52"/>
                        </a:rPr>
                        <a:t>с/г товаровиробники</a:t>
                      </a:r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 - 6,5 </a:t>
                      </a:r>
                      <a:r>
                        <a:rPr lang="uk-UA" sz="1400" u="none" strike="noStrike" dirty="0" err="1">
                          <a:effectLst/>
                          <a:latin typeface="Lora" pitchFamily="2" charset="-52"/>
                        </a:rPr>
                        <a:t>млн.грн</a:t>
                      </a:r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. Враховані втрати: через зміни у податковому законодавстві в 2024 році буде відсутня сплата від ТОВ "Подільський бройлер" - 3,6 </a:t>
                      </a:r>
                      <a:r>
                        <a:rPr lang="uk-UA" sz="1400" u="none" strike="noStrike" dirty="0" err="1">
                          <a:effectLst/>
                          <a:latin typeface="Lora" pitchFamily="2" charset="-52"/>
                        </a:rPr>
                        <a:t>млн.грн</a:t>
                      </a:r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. та окремих фізичних осіб (</a:t>
                      </a:r>
                      <a:r>
                        <a:rPr lang="uk-UA" sz="1400" u="none" strike="noStrike" dirty="0" err="1">
                          <a:effectLst/>
                          <a:latin typeface="Lora" pitchFamily="2" charset="-52"/>
                        </a:rPr>
                        <a:t>Бернашевські</a:t>
                      </a:r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 та </a:t>
                      </a:r>
                      <a:r>
                        <a:rPr lang="uk-UA" sz="1400" u="none" strike="noStrike" dirty="0" err="1">
                          <a:effectLst/>
                          <a:latin typeface="Lora" pitchFamily="2" charset="-52"/>
                        </a:rPr>
                        <a:t>Страхоцінські</a:t>
                      </a:r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 - 4,2 </a:t>
                      </a:r>
                      <a:r>
                        <a:rPr lang="uk-UA" sz="1400" u="none" strike="noStrike" dirty="0" err="1">
                          <a:effectLst/>
                          <a:latin typeface="Lora" pitchFamily="2" charset="-52"/>
                        </a:rPr>
                        <a:t>млн.грн</a:t>
                      </a:r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.)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507750"/>
                  </a:ext>
                </a:extLst>
              </a:tr>
              <a:tr h="9718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effectLst/>
                          <a:latin typeface="Lora" pitchFamily="2" charset="-52"/>
                        </a:rPr>
                        <a:t>Податок на нерухоме майно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Lora" pitchFamily="2" charset="-52"/>
                        </a:rPr>
                        <a:t>9,0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7,5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83,3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Врахований розмір мінімально зарплати (для фізичних осіб - з 01.01.2023р., для юридичних осіб – з 01.01.2024р.) та діючі ставки податку. План в межах річних нарахувань, можливі додаткові надходження від погашення боргів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1130"/>
                  </a:ext>
                </a:extLst>
              </a:tr>
              <a:tr h="34356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effectLst/>
                          <a:latin typeface="Lora" pitchFamily="2" charset="-52"/>
                        </a:rPr>
                        <a:t>Акцизи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Lora" pitchFamily="2" charset="-52"/>
                        </a:rPr>
                        <a:t>10,0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Lora" pitchFamily="2" charset="-52"/>
                        </a:rPr>
                        <a:t>10,1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Lora" pitchFamily="2" charset="-52"/>
                        </a:rPr>
                        <a:t>101,0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На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рівні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очікуваного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факту поточного року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67316"/>
                  </a:ext>
                </a:extLst>
              </a:tr>
              <a:tr h="736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Lora" pitchFamily="2" charset="-52"/>
                        </a:rPr>
                        <a:t>Плата за надання адміністративних послуг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Lora" pitchFamily="2" charset="-52"/>
                        </a:rPr>
                        <a:t>4,6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4,7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Lora" pitchFamily="2" charset="-52"/>
                        </a:rPr>
                        <a:t>102,2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На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рівні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очікуваного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факту поточного року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026949"/>
                  </a:ext>
                </a:extLst>
              </a:tr>
              <a:tr h="1434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effectLst/>
                          <a:latin typeface="Lora" pitchFamily="2" charset="-52"/>
                        </a:rPr>
                        <a:t>Інші</a:t>
                      </a:r>
                      <a:r>
                        <a:rPr lang="ru-RU" sz="1400" b="1" i="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b="1" i="0" u="none" strike="noStrike" dirty="0" err="1">
                          <a:effectLst/>
                          <a:latin typeface="Lora" pitchFamily="2" charset="-52"/>
                        </a:rPr>
                        <a:t>надходження</a:t>
                      </a:r>
                      <a:r>
                        <a:rPr lang="ru-RU" sz="1400" b="1" i="0" u="none" strike="noStrike" dirty="0">
                          <a:effectLst/>
                          <a:latin typeface="Lora" pitchFamily="2" charset="-52"/>
                        </a:rPr>
                        <a:t> (</a:t>
                      </a:r>
                      <a:r>
                        <a:rPr lang="ru-RU" sz="1400" b="1" i="0" u="none" strike="noStrike" dirty="0" err="1">
                          <a:effectLst/>
                          <a:latin typeface="Lora" pitchFamily="2" charset="-52"/>
                        </a:rPr>
                        <a:t>рентні</a:t>
                      </a:r>
                      <a:r>
                        <a:rPr lang="ru-RU" sz="1400" b="1" i="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b="1" i="0" u="none" strike="noStrike" dirty="0" err="1">
                          <a:effectLst/>
                          <a:latin typeface="Lora" pitchFamily="2" charset="-52"/>
                        </a:rPr>
                        <a:t>платежі</a:t>
                      </a:r>
                      <a:r>
                        <a:rPr lang="ru-RU" sz="1400" b="1" i="0" u="none" strike="noStrike" dirty="0">
                          <a:effectLst/>
                          <a:latin typeface="Lora" pitchFamily="2" charset="-52"/>
                        </a:rPr>
                        <a:t>, плата за </a:t>
                      </a:r>
                      <a:r>
                        <a:rPr lang="ru-RU" sz="1400" b="1" i="0" u="none" strike="noStrike" dirty="0" err="1">
                          <a:effectLst/>
                          <a:latin typeface="Lora" pitchFamily="2" charset="-52"/>
                        </a:rPr>
                        <a:t>оренду</a:t>
                      </a:r>
                      <a:r>
                        <a:rPr lang="ru-RU" sz="1400" b="1" i="0" u="none" strike="noStrike" dirty="0">
                          <a:effectLst/>
                          <a:latin typeface="Lora" pitchFamily="2" charset="-52"/>
                        </a:rPr>
                        <a:t> майна, </a:t>
                      </a:r>
                      <a:r>
                        <a:rPr lang="ru-RU" sz="1400" b="1" i="0" u="none" strike="noStrike" dirty="0" err="1">
                          <a:effectLst/>
                          <a:latin typeface="Lora" pitchFamily="2" charset="-52"/>
                        </a:rPr>
                        <a:t>адмін.штрафи</a:t>
                      </a:r>
                      <a:r>
                        <a:rPr lang="ru-RU" sz="1400" b="1" i="0" u="none" strike="noStrike" dirty="0">
                          <a:effectLst/>
                          <a:latin typeface="Lora" pitchFamily="2" charset="-52"/>
                        </a:rPr>
                        <a:t> та </a:t>
                      </a:r>
                      <a:r>
                        <a:rPr lang="ru-RU" sz="1400" b="1" i="0" u="none" strike="noStrike" dirty="0" err="1">
                          <a:effectLst/>
                          <a:latin typeface="Lora" pitchFamily="2" charset="-52"/>
                        </a:rPr>
                        <a:t>ін</a:t>
                      </a:r>
                      <a:r>
                        <a:rPr lang="ru-RU" sz="1400" b="1" i="0" u="none" strike="noStrike" dirty="0">
                          <a:effectLst/>
                          <a:latin typeface="Lora" pitchFamily="2" charset="-52"/>
                        </a:rPr>
                        <a:t>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3,3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3,4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Lora" pitchFamily="2" charset="-52"/>
                        </a:rPr>
                        <a:t>103,0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На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рівні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Lora" pitchFamily="2" charset="-52"/>
                        </a:rPr>
                        <a:t>очікуваного</a:t>
                      </a:r>
                      <a:r>
                        <a:rPr lang="ru-RU" sz="1400" u="none" strike="noStrike" dirty="0">
                          <a:effectLst/>
                          <a:latin typeface="Lora" pitchFamily="2" charset="-52"/>
                        </a:rPr>
                        <a:t> факту поточного року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137814"/>
                  </a:ext>
                </a:extLst>
              </a:tr>
              <a:tr h="50078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1" u="none" strike="noStrike" dirty="0">
                          <a:solidFill>
                            <a:schemeClr val="tx1"/>
                          </a:solidFill>
                          <a:effectLst/>
                          <a:latin typeface="Lora" pitchFamily="2" charset="-52"/>
                        </a:rPr>
                        <a:t>РАЗОМ</a:t>
                      </a:r>
                      <a:endParaRPr lang="uk-UA" sz="1800" b="1" i="0" u="none" strike="noStrike" dirty="0">
                        <a:solidFill>
                          <a:schemeClr val="tx1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solidFill>
                            <a:schemeClr val="tx1"/>
                          </a:solidFill>
                          <a:effectLst/>
                          <a:latin typeface="Lora" pitchFamily="2" charset="-52"/>
                        </a:rPr>
                        <a:t>198,8</a:t>
                      </a:r>
                      <a:endParaRPr lang="uk-UA" sz="1800" b="1" i="0" u="none" strike="noStrike" dirty="0">
                        <a:solidFill>
                          <a:schemeClr val="tx1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solidFill>
                            <a:schemeClr val="tx1"/>
                          </a:solidFill>
                          <a:effectLst/>
                          <a:latin typeface="Lora" pitchFamily="2" charset="-52"/>
                        </a:rPr>
                        <a:t>200,0</a:t>
                      </a:r>
                      <a:endParaRPr lang="uk-UA" sz="1800" b="1" i="0" u="none" strike="noStrike" dirty="0">
                        <a:solidFill>
                          <a:schemeClr val="tx1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solidFill>
                            <a:schemeClr val="tx1"/>
                          </a:solidFill>
                          <a:effectLst/>
                          <a:latin typeface="Lora" pitchFamily="2" charset="-52"/>
                        </a:rPr>
                        <a:t>100,6</a:t>
                      </a:r>
                      <a:endParaRPr lang="uk-UA" sz="1800" b="1" i="0" u="none" strike="noStrike" dirty="0">
                        <a:solidFill>
                          <a:schemeClr val="tx1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u="none" strike="noStrike" dirty="0">
                          <a:solidFill>
                            <a:schemeClr val="tx1"/>
                          </a:solidFill>
                          <a:effectLst/>
                          <a:latin typeface="Lora" pitchFamily="2" charset="-52"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Lora" pitchFamily="2" charset="-52"/>
                      </a:endParaRPr>
                    </a:p>
                  </a:txBody>
                  <a:tcPr marL="3476" marR="3476" marT="347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559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10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893538"/>
              </p:ext>
            </p:extLst>
          </p:nvPr>
        </p:nvGraphicFramePr>
        <p:xfrm>
          <a:off x="838200" y="1066800"/>
          <a:ext cx="8153400" cy="56388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772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8187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 </a:t>
                      </a:r>
                      <a:endParaRPr lang="en-US" sz="1600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Сума боргу</a:t>
                      </a:r>
                      <a:endParaRPr lang="en-US" sz="1600" b="1" u="none" dirty="0">
                        <a:latin typeface="Lora" pitchFamily="2" charset="-52"/>
                      </a:endParaRPr>
                    </a:p>
                    <a:p>
                      <a:pPr algn="ctr">
                        <a:lnSpc>
                          <a:spcPts val="1819"/>
                        </a:lnSpc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  станом на 01.12.2023р., млн.грн.</a:t>
                      </a: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832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Податок на доходи фізичних осіб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(за результатами річного декларування та мінімальне податкове зобов’язання)</a:t>
                      </a:r>
                      <a:endParaRPr lang="en-US" sz="1800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0,5</a:t>
                      </a:r>
                      <a:endParaRPr lang="en-US" sz="1800" b="1" i="1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472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Податок на нерухомість: </a:t>
                      </a:r>
                      <a:endParaRPr lang="en-US" sz="1800" b="1" i="1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 </a:t>
                      </a:r>
                      <a:endParaRPr lang="en-US" sz="1800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509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 - юр.особи </a:t>
                      </a:r>
                      <a:endParaRPr lang="en-US" sz="1800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0,3</a:t>
                      </a:r>
                      <a:endParaRPr lang="en-US" sz="1800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 -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громадяни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та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приватні</a:t>
                      </a:r>
                      <a:r>
                        <a:rPr lang="uk-UA" sz="1800" baseline="0" dirty="0">
                          <a:solidFill>
                            <a:schemeClr val="dk1"/>
                          </a:solidFill>
                          <a:latin typeface="Lora" pitchFamily="2" charset="-52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підприємці</a:t>
                      </a:r>
                      <a:endParaRPr lang="en-US" sz="1800" dirty="0">
                        <a:solidFill>
                          <a:srgbClr val="000000"/>
                        </a:solidFill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2,5</a:t>
                      </a:r>
                      <a:endParaRPr lang="en-US" sz="1800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538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Плата за землю</a:t>
                      </a:r>
                      <a:endParaRPr lang="en-US" sz="1800" b="1" i="1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1,3</a:t>
                      </a:r>
                      <a:endParaRPr lang="en-US" sz="1800" b="1" i="1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262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в тому числі земельний податок з громадян - 1,2 млн.грн.</a:t>
                      </a:r>
                      <a:endParaRPr lang="en-US" sz="1800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 </a:t>
                      </a:r>
                      <a:endParaRPr lang="en-US" sz="1800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Єдиний </a:t>
                      </a: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податок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 </a:t>
                      </a:r>
                      <a:r>
                        <a:rPr lang="uk-UA" sz="1800" b="1" i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з фізичних осіб</a:t>
                      </a:r>
                      <a:endParaRPr lang="en-US" sz="1800" b="1" i="1" dirty="0">
                        <a:solidFill>
                          <a:srgbClr val="000000"/>
                        </a:solidFill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0,7</a:t>
                      </a:r>
                      <a:endParaRPr lang="en-US" sz="1800" b="1" i="1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538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Інші податки</a:t>
                      </a:r>
                      <a:endParaRPr lang="en-US" sz="1800" b="1" i="1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0,2</a:t>
                      </a:r>
                      <a:endParaRPr lang="en-US" sz="1800" b="1" i="1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7262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РАЗОМ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:</a:t>
                      </a:r>
                      <a:endParaRPr lang="en-US" sz="1800" b="1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Lora" pitchFamily="2" charset="-52"/>
                        </a:rPr>
                        <a:t>5,5</a:t>
                      </a:r>
                      <a:endParaRPr lang="en-US" sz="1800" b="1" dirty="0">
                        <a:latin typeface="Lora" pitchFamily="2" charset="-52"/>
                      </a:endParaRPr>
                    </a:p>
                  </a:txBody>
                  <a:tcPr marL="66675" marR="66675" marT="66675" marB="666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479151" y="228600"/>
            <a:ext cx="9100098" cy="7181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74"/>
              </a:lnSpc>
            </a:pPr>
            <a:r>
              <a:rPr lang="en-US" sz="2400" b="1" i="1" spc="-158" dirty="0">
                <a:solidFill>
                  <a:srgbClr val="000000"/>
                </a:solidFill>
                <a:latin typeface="Lora" pitchFamily="2" charset="-52"/>
              </a:rPr>
              <a:t>Борги до міського бюджету станом на 01.12.2023 року, </a:t>
            </a:r>
            <a:endParaRPr lang="uk-UA" sz="2400" b="1" i="1" spc="-158" dirty="0">
              <a:solidFill>
                <a:srgbClr val="000000"/>
              </a:solidFill>
              <a:latin typeface="Lora" pitchFamily="2" charset="-52"/>
            </a:endParaRPr>
          </a:p>
          <a:p>
            <a:pPr algn="ctr">
              <a:lnSpc>
                <a:spcPts val="2774"/>
              </a:lnSpc>
            </a:pPr>
            <a:r>
              <a:rPr lang="en-US" sz="2400" b="1" i="1" spc="-158" dirty="0">
                <a:solidFill>
                  <a:srgbClr val="000000"/>
                </a:solidFill>
                <a:latin typeface="Lora" pitchFamily="2" charset="-52"/>
              </a:rPr>
              <a:t>як додатковий фінансовий ресурс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19200" y="152400"/>
            <a:ext cx="7848600" cy="10829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5"/>
              </a:lnSpc>
            </a:pPr>
            <a:endParaRPr lang="uk-UA" sz="2900" spc="-139" dirty="0">
              <a:solidFill>
                <a:srgbClr val="000000"/>
              </a:solidFill>
              <a:latin typeface="Lora Bold"/>
            </a:endParaRPr>
          </a:p>
          <a:p>
            <a:pPr algn="ctr">
              <a:lnSpc>
                <a:spcPts val="2755"/>
              </a:lnSpc>
            </a:pPr>
            <a:r>
              <a:rPr lang="en-US" sz="2900" b="1" i="1" spc="-139" dirty="0">
                <a:solidFill>
                  <a:srgbClr val="000000"/>
                </a:solidFill>
                <a:latin typeface="Lora" pitchFamily="2" charset="-52"/>
              </a:rPr>
              <a:t>Основні трансферти міському бюджету</a:t>
            </a:r>
          </a:p>
          <a:p>
            <a:pPr algn="ctr">
              <a:lnSpc>
                <a:spcPts val="2755"/>
              </a:lnSpc>
            </a:pPr>
            <a:r>
              <a:rPr lang="uk-UA" sz="1400" spc="-139" dirty="0">
                <a:solidFill>
                  <a:srgbClr val="000000"/>
                </a:solidFill>
                <a:latin typeface="Lora Bold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(млн. грн.)</a:t>
            </a:r>
            <a:endParaRPr lang="en-US" sz="1400" spc="-139" dirty="0">
              <a:solidFill>
                <a:srgbClr val="000000"/>
              </a:solidFill>
              <a:latin typeface="Lora Bold"/>
            </a:endParaRPr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5524597A-B801-01E5-1AA1-B3A00AE52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85496"/>
              </p:ext>
            </p:extLst>
          </p:nvPr>
        </p:nvGraphicFramePr>
        <p:xfrm>
          <a:off x="339291" y="1425889"/>
          <a:ext cx="8877300" cy="501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CC0C310-6EA3-6E96-C271-71885CD81320}"/>
              </a:ext>
            </a:extLst>
          </p:cNvPr>
          <p:cNvSpPr/>
          <p:nvPr/>
        </p:nvSpPr>
        <p:spPr>
          <a:xfrm>
            <a:off x="609600" y="6629400"/>
            <a:ext cx="685800" cy="228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DAFCB89-64F4-74E5-7942-BBA5EA93518C}"/>
              </a:ext>
            </a:extLst>
          </p:cNvPr>
          <p:cNvSpPr/>
          <p:nvPr/>
        </p:nvSpPr>
        <p:spPr>
          <a:xfrm>
            <a:off x="609600" y="6934200"/>
            <a:ext cx="685800" cy="2286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91E5EBB-D7A0-F0A2-2237-7DAFAD328AE2}"/>
              </a:ext>
            </a:extLst>
          </p:cNvPr>
          <p:cNvSpPr/>
          <p:nvPr/>
        </p:nvSpPr>
        <p:spPr>
          <a:xfrm>
            <a:off x="1588178" y="6589811"/>
            <a:ext cx="9124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ora" pitchFamily="2" charset="-52"/>
              </a:rPr>
              <a:t>2023 рік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DEF8B7F-D6F4-E69C-3F9A-A1B9C59E8BA4}"/>
              </a:ext>
            </a:extLst>
          </p:cNvPr>
          <p:cNvSpPr/>
          <p:nvPr/>
        </p:nvSpPr>
        <p:spPr>
          <a:xfrm>
            <a:off x="1589781" y="6897588"/>
            <a:ext cx="90922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ora" pitchFamily="2" charset="-52"/>
              </a:rPr>
              <a:t>2024 рік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50F30D4A-83A7-3C96-44CA-79B842DBD6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82562"/>
              </p:ext>
            </p:extLst>
          </p:nvPr>
        </p:nvGraphicFramePr>
        <p:xfrm>
          <a:off x="3657600" y="112453"/>
          <a:ext cx="5911851" cy="339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7C502635-5DCF-8EC9-4DF2-C5B779C979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917722"/>
              </p:ext>
            </p:extLst>
          </p:nvPr>
        </p:nvGraphicFramePr>
        <p:xfrm>
          <a:off x="381000" y="3645158"/>
          <a:ext cx="7010400" cy="355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3CB54AF1-1EF1-D9A3-4F64-CBA85A25BD68}"/>
              </a:ext>
            </a:extLst>
          </p:cNvPr>
          <p:cNvCxnSpPr>
            <a:cxnSpLocks/>
          </p:cNvCxnSpPr>
          <p:nvPr/>
        </p:nvCxnSpPr>
        <p:spPr>
          <a:xfrm flipV="1">
            <a:off x="5638800" y="1580226"/>
            <a:ext cx="730251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81C06328-A08F-28B0-9C30-8DFB072DFF76}"/>
              </a:ext>
            </a:extLst>
          </p:cNvPr>
          <p:cNvCxnSpPr>
            <a:cxnSpLocks/>
          </p:cNvCxnSpPr>
          <p:nvPr/>
        </p:nvCxnSpPr>
        <p:spPr>
          <a:xfrm flipV="1">
            <a:off x="7162800" y="914400"/>
            <a:ext cx="76200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1863</Words>
  <Application>Microsoft Office PowerPoint</Application>
  <PresentationFormat>Довільний</PresentationFormat>
  <Paragraphs>489</Paragraphs>
  <Slides>15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3" baseType="lpstr">
      <vt:lpstr>Lora</vt:lpstr>
      <vt:lpstr>Calibri</vt:lpstr>
      <vt:lpstr>Arial</vt:lpstr>
      <vt:lpstr>Wingdings</vt:lpstr>
      <vt:lpstr>Lora Bold</vt:lpstr>
      <vt:lpstr>Lora Bold Italics</vt:lpstr>
      <vt:lpstr>Droid Serif 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2024</dc:title>
  <dc:creator>Ірина Лясота</dc:creator>
  <cp:lastModifiedBy>User</cp:lastModifiedBy>
  <cp:revision>38</cp:revision>
  <dcterms:created xsi:type="dcterms:W3CDTF">2006-08-16T00:00:00Z</dcterms:created>
  <dcterms:modified xsi:type="dcterms:W3CDTF">2023-12-21T15:18:36Z</dcterms:modified>
  <dc:identifier>DAF3O2dpx6U</dc:identifier>
</cp:coreProperties>
</file>